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1040" r:id="rId5"/>
    <p:sldId id="275" r:id="rId6"/>
    <p:sldId id="1035" r:id="rId7"/>
    <p:sldId id="1039" r:id="rId8"/>
    <p:sldId id="1041" r:id="rId9"/>
    <p:sldId id="1036" r:id="rId10"/>
    <p:sldId id="256" r:id="rId11"/>
    <p:sldId id="1042" r:id="rId12"/>
    <p:sldId id="477" r:id="rId13"/>
    <p:sldId id="1038" r:id="rId14"/>
  </p:sldIdLst>
  <p:sldSz cx="20104100" cy="1130935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LDITCH-HAYES, Helen" initials="HH" lastIdx="1" clrIdx="0">
    <p:extLst>
      <p:ext uri="{19B8F6BF-5375-455C-9EA6-DF929625EA0E}">
        <p15:presenceInfo xmlns:p15="http://schemas.microsoft.com/office/powerpoint/2012/main" userId="S::Helen.HILDITCH-HAYES@EDUCATION.GOV.UK::d1beb25a-3ee3-493b-80c0-dfd56105c99f" providerId="AD"/>
      </p:ext>
    </p:extLst>
  </p:cmAuthor>
  <p:cmAuthor id="2" name="BRENNAN, Amelia1" initials="BA" lastIdx="6" clrIdx="1">
    <p:extLst>
      <p:ext uri="{19B8F6BF-5375-455C-9EA6-DF929625EA0E}">
        <p15:presenceInfo xmlns:p15="http://schemas.microsoft.com/office/powerpoint/2012/main" userId="S::Amelia1.BRENNAN@EDUCATION.GOV.UK::fc376f00-2403-4ecf-8a26-57c59047fcdf" providerId="AD"/>
      </p:ext>
    </p:extLst>
  </p:cmAuthor>
  <p:cmAuthor id="3" name="KNIGHTS, Sarah" initials="KS" lastIdx="27" clrIdx="2">
    <p:extLst>
      <p:ext uri="{19B8F6BF-5375-455C-9EA6-DF929625EA0E}">
        <p15:presenceInfo xmlns:p15="http://schemas.microsoft.com/office/powerpoint/2012/main" userId="S::Sarah.KNIGHTS@EDUCATION.GOV.UK::90b0026d-9217-4c07-bee1-b06d5fe49903" providerId="AD"/>
      </p:ext>
    </p:extLst>
  </p:cmAuthor>
  <p:cmAuthor id="4" name="ROSS, Seb" initials="RS" lastIdx="4" clrIdx="3">
    <p:extLst>
      <p:ext uri="{19B8F6BF-5375-455C-9EA6-DF929625EA0E}">
        <p15:presenceInfo xmlns:p15="http://schemas.microsoft.com/office/powerpoint/2012/main" userId="S::Seb.ROSS@EDUCATION.GOV.UK::a020c0f3-22c9-4900-bf4f-646137eb1014" providerId="AD"/>
      </p:ext>
    </p:extLst>
  </p:cmAuthor>
  <p:cmAuthor id="5" name="POTTS, Deborah" initials="PD" lastIdx="4" clrIdx="4">
    <p:extLst>
      <p:ext uri="{19B8F6BF-5375-455C-9EA6-DF929625EA0E}">
        <p15:presenceInfo xmlns:p15="http://schemas.microsoft.com/office/powerpoint/2012/main" userId="S::Deborah.POTTS@EDUCATION.GOV.UK::f5b891de-82f9-473f-9e6b-87be4cc8da4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C4420"/>
    <a:srgbClr val="000000"/>
    <a:srgbClr val="FFFFFF"/>
    <a:srgbClr val="765AB0"/>
    <a:srgbClr val="FF9567"/>
    <a:srgbClr val="D9D9D9"/>
    <a:srgbClr val="DD58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6D70EE-607F-45EE-964F-7411D50948A3}" v="4" dt="2021-05-04T11:03:24.71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598" autoAdjust="0"/>
  </p:normalViewPr>
  <p:slideViewPr>
    <p:cSldViewPr snapToGrid="0">
      <p:cViewPr varScale="1">
        <p:scale>
          <a:sx n="53" d="100"/>
          <a:sy n="53" d="100"/>
        </p:scale>
        <p:origin x="4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9242" cy="498322"/>
          </a:xfrm>
          <a:prstGeom prst="rect">
            <a:avLst/>
          </a:prstGeom>
        </p:spPr>
        <p:txBody>
          <a:bodyPr vert="horz" lIns="48756" tIns="24378" rIns="48756" bIns="24378" rtlCol="0"/>
          <a:lstStyle>
            <a:lvl1pPr algn="l">
              <a:defRPr sz="600"/>
            </a:lvl1pPr>
          </a:lstStyle>
          <a:p>
            <a:endParaRPr lang="en-US"/>
          </a:p>
        </p:txBody>
      </p:sp>
      <p:sp>
        <p:nvSpPr>
          <p:cNvPr id="3" name="Date Placeholder 2"/>
          <p:cNvSpPr>
            <a:spLocks noGrp="1"/>
          </p:cNvSpPr>
          <p:nvPr>
            <p:ph type="dt" idx="1"/>
          </p:nvPr>
        </p:nvSpPr>
        <p:spPr>
          <a:xfrm>
            <a:off x="3854759" y="1"/>
            <a:ext cx="2949242" cy="498322"/>
          </a:xfrm>
          <a:prstGeom prst="rect">
            <a:avLst/>
          </a:prstGeom>
        </p:spPr>
        <p:txBody>
          <a:bodyPr vert="horz" lIns="48756" tIns="24378" rIns="48756" bIns="24378" rtlCol="0"/>
          <a:lstStyle>
            <a:lvl1pPr algn="r">
              <a:defRPr sz="600"/>
            </a:lvl1pPr>
          </a:lstStyle>
          <a:p>
            <a:fld id="{A66A3B29-C032-DF4E-A85A-3BCD73169BAA}" type="datetimeFigureOut">
              <a:rPr lang="en-US" smtClean="0"/>
              <a:t>8/11/2021</a:t>
            </a:fld>
            <a:endParaRPr lang="en-US"/>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48756" tIns="24378" rIns="48756" bIns="24378" rtlCol="0" anchor="ctr"/>
          <a:lstStyle/>
          <a:p>
            <a:endParaRPr lang="en-US"/>
          </a:p>
        </p:txBody>
      </p:sp>
      <p:sp>
        <p:nvSpPr>
          <p:cNvPr id="5" name="Notes Placeholder 4"/>
          <p:cNvSpPr>
            <a:spLocks noGrp="1"/>
          </p:cNvSpPr>
          <p:nvPr>
            <p:ph type="body" sz="quarter" idx="3"/>
          </p:nvPr>
        </p:nvSpPr>
        <p:spPr>
          <a:xfrm>
            <a:off x="680347" y="4785004"/>
            <a:ext cx="5444920" cy="3916781"/>
          </a:xfrm>
          <a:prstGeom prst="rect">
            <a:avLst/>
          </a:prstGeom>
        </p:spPr>
        <p:txBody>
          <a:bodyPr vert="horz" lIns="48756" tIns="24378" rIns="48756" bIns="243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5780"/>
            <a:ext cx="2949242" cy="498322"/>
          </a:xfrm>
          <a:prstGeom prst="rect">
            <a:avLst/>
          </a:prstGeom>
        </p:spPr>
        <p:txBody>
          <a:bodyPr vert="horz" lIns="48756" tIns="24378" rIns="48756" bIns="24378" rtlCol="0" anchor="b"/>
          <a:lstStyle>
            <a:lvl1pPr algn="l">
              <a:defRPr sz="600"/>
            </a:lvl1pPr>
          </a:lstStyle>
          <a:p>
            <a:endParaRPr lang="en-US"/>
          </a:p>
        </p:txBody>
      </p:sp>
      <p:sp>
        <p:nvSpPr>
          <p:cNvPr id="7" name="Slide Number Placeholder 6"/>
          <p:cNvSpPr>
            <a:spLocks noGrp="1"/>
          </p:cNvSpPr>
          <p:nvPr>
            <p:ph type="sldNum" sz="quarter" idx="5"/>
          </p:nvPr>
        </p:nvSpPr>
        <p:spPr>
          <a:xfrm>
            <a:off x="3854759" y="9445780"/>
            <a:ext cx="2949242" cy="498322"/>
          </a:xfrm>
          <a:prstGeom prst="rect">
            <a:avLst/>
          </a:prstGeom>
        </p:spPr>
        <p:txBody>
          <a:bodyPr vert="horz" lIns="48756" tIns="24378" rIns="48756" bIns="24378" rtlCol="0" anchor="b"/>
          <a:lstStyle>
            <a:lvl1pPr algn="r">
              <a:defRPr sz="600"/>
            </a:lvl1pPr>
          </a:lstStyle>
          <a:p>
            <a:fld id="{0108EF17-5B8D-544B-91B3-908EB0CFE037}" type="slidenum">
              <a:rPr lang="en-US" smtClean="0"/>
              <a:t>‹#›</a:t>
            </a:fld>
            <a:endParaRPr lang="en-US"/>
          </a:p>
        </p:txBody>
      </p:sp>
    </p:spTree>
    <p:extLst>
      <p:ext uri="{BB962C8B-B14F-4D97-AF65-F5344CB8AC3E}">
        <p14:creationId xmlns:p14="http://schemas.microsoft.com/office/powerpoint/2010/main" val="746555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982224"/>
          </a:xfrm>
        </p:spPr>
        <p:txBody>
          <a:bodyPr/>
          <a:lstStyle/>
          <a:p>
            <a:endParaRPr lang="en-GB"/>
          </a:p>
        </p:txBody>
      </p:sp>
      <p:sp>
        <p:nvSpPr>
          <p:cNvPr id="4" name="Slide Number Placeholder 3"/>
          <p:cNvSpPr>
            <a:spLocks noGrp="1"/>
          </p:cNvSpPr>
          <p:nvPr>
            <p:ph type="sldNum" sz="quarter" idx="10"/>
          </p:nvPr>
        </p:nvSpPr>
        <p:spPr/>
        <p:txBody>
          <a:bodyPr/>
          <a:lstStyle/>
          <a:p>
            <a:fld id="{6F8DB3FF-8B41-4A0A-8C7F-F35D756DC4C9}" type="slidenum">
              <a:rPr lang="en-GB" smtClean="0"/>
              <a:t>2</a:t>
            </a:fld>
            <a:endParaRPr lang="en-GB"/>
          </a:p>
        </p:txBody>
      </p:sp>
    </p:spTree>
    <p:extLst>
      <p:ext uri="{BB962C8B-B14F-4D97-AF65-F5344CB8AC3E}">
        <p14:creationId xmlns:p14="http://schemas.microsoft.com/office/powerpoint/2010/main" val="1292429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08EF17-5B8D-544B-91B3-908EB0CFE037}" type="slidenum">
              <a:rPr lang="en-US" smtClean="0"/>
              <a:t>4</a:t>
            </a:fld>
            <a:endParaRPr lang="en-US"/>
          </a:p>
        </p:txBody>
      </p:sp>
    </p:spTree>
    <p:extLst>
      <p:ext uri="{BB962C8B-B14F-4D97-AF65-F5344CB8AC3E}">
        <p14:creationId xmlns:p14="http://schemas.microsoft.com/office/powerpoint/2010/main" val="353311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108EF17-5B8D-544B-91B3-908EB0CFE037}" type="slidenum">
              <a:rPr lang="en-US" smtClean="0"/>
              <a:t>8</a:t>
            </a:fld>
            <a:endParaRPr lang="en-US"/>
          </a:p>
        </p:txBody>
      </p:sp>
    </p:spTree>
    <p:extLst>
      <p:ext uri="{BB962C8B-B14F-4D97-AF65-F5344CB8AC3E}">
        <p14:creationId xmlns:p14="http://schemas.microsoft.com/office/powerpoint/2010/main" val="42829266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7537450" y="-1"/>
            <a:ext cx="5029200" cy="1130935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7172252" y="9897028"/>
            <a:ext cx="2303594" cy="772829"/>
          </a:xfrm>
          <a:prstGeom prst="rect">
            <a:avLst/>
          </a:prstGeom>
          <a:blipFill>
            <a:blip r:embed="rId4" cstate="print"/>
            <a:stretch>
              <a:fillRect/>
            </a:stretch>
          </a:blipFill>
        </p:spPr>
        <p:txBody>
          <a:bodyPr wrap="square" lIns="0" tIns="0" rIns="0" bIns="0" rtlCol="0"/>
          <a:lstStyle/>
          <a:p>
            <a:endParaRPr/>
          </a:p>
        </p:txBody>
      </p:sp>
      <p:pic>
        <p:nvPicPr>
          <p:cNvPr id="15" name="Graphic 14">
            <a:extLst>
              <a:ext uri="{FF2B5EF4-FFF2-40B4-BE49-F238E27FC236}">
                <a16:creationId xmlns:a16="http://schemas.microsoft.com/office/drawing/2014/main" id="{B24D4DA6-AB5F-AC4A-9A83-6AF74E764D54}"/>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8250" y="9873205"/>
            <a:ext cx="1291537" cy="80721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7537450" y="-1"/>
            <a:ext cx="5029200" cy="1130935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3112410" y="10287317"/>
            <a:ext cx="0" cy="377190"/>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3217863" y="10023013"/>
            <a:ext cx="1966912" cy="938212"/>
          </a:xfrm>
        </p:spPr>
        <p:txBody>
          <a:bodyPr/>
          <a:lstStyle>
            <a:lvl1pPr marL="0" indent="0">
              <a:buNone/>
              <a:defRPr>
                <a:solidFill>
                  <a:schemeClr val="bg1"/>
                </a:solidFill>
              </a:defRPr>
            </a:lvl1pPr>
          </a:lstStyle>
          <a:p>
            <a:r>
              <a:rPr lang="en-US"/>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5596" y="10286060"/>
            <a:ext cx="2168883" cy="381675"/>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7172252" y="9898091"/>
            <a:ext cx="2303594" cy="772838"/>
          </a:xfrm>
          <a:prstGeom prst="rect">
            <a:avLst/>
          </a:prstGeom>
          <a:blipFill>
            <a:blip r:embed="rId6"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332843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7537450" y="-1"/>
            <a:ext cx="5029200" cy="1130935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3217863" y="10023013"/>
            <a:ext cx="1966912" cy="938212"/>
          </a:xfrm>
        </p:spPr>
        <p:txBody>
          <a:bodyPr/>
          <a:lstStyle>
            <a:lvl1pPr marL="0" indent="0">
              <a:buNone/>
              <a:defRPr>
                <a:solidFill>
                  <a:schemeClr val="bg1"/>
                </a:solidFill>
              </a:defRPr>
            </a:lvl1pPr>
          </a:lstStyle>
          <a:p>
            <a:r>
              <a:rPr lang="en-US"/>
              <a:t>Insert employer logo</a:t>
            </a:r>
          </a:p>
        </p:txBody>
      </p:sp>
      <p:sp>
        <p:nvSpPr>
          <p:cNvPr id="9" name="object 3">
            <a:extLst>
              <a:ext uri="{FF2B5EF4-FFF2-40B4-BE49-F238E27FC236}">
                <a16:creationId xmlns:a16="http://schemas.microsoft.com/office/drawing/2014/main" id="{9379958A-BE8C-0141-BE75-0514861F1F57}"/>
              </a:ext>
            </a:extLst>
          </p:cNvPr>
          <p:cNvSpPr/>
          <p:nvPr userDrawn="1"/>
        </p:nvSpPr>
        <p:spPr>
          <a:xfrm>
            <a:off x="17172252" y="9898091"/>
            <a:ext cx="2303594" cy="772838"/>
          </a:xfrm>
          <a:prstGeom prst="rect">
            <a:avLst/>
          </a:prstGeom>
          <a:blipFill>
            <a:blip r:embed="rId4" cstate="print"/>
            <a:stretch>
              <a:fillRect/>
            </a:stretch>
          </a:blipFill>
        </p:spPr>
        <p:txBody>
          <a:bodyPr wrap="square" lIns="0" tIns="0" rIns="0" bIns="0" rtlCol="0"/>
          <a:lstStyle/>
          <a:p>
            <a:endParaRPr/>
          </a:p>
        </p:txBody>
      </p:sp>
      <p:sp>
        <p:nvSpPr>
          <p:cNvPr id="14" name="object 12">
            <a:extLst>
              <a:ext uri="{FF2B5EF4-FFF2-40B4-BE49-F238E27FC236}">
                <a16:creationId xmlns:a16="http://schemas.microsoft.com/office/drawing/2014/main" id="{23365F14-31D2-9E43-8979-E87F6C2DBF79}"/>
              </a:ext>
            </a:extLst>
          </p:cNvPr>
          <p:cNvSpPr/>
          <p:nvPr userDrawn="1"/>
        </p:nvSpPr>
        <p:spPr>
          <a:xfrm>
            <a:off x="3112410" y="10287317"/>
            <a:ext cx="0" cy="377190"/>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a:p>
        </p:txBody>
      </p:sp>
      <p:pic>
        <p:nvPicPr>
          <p:cNvPr id="15" name="Graphic 14">
            <a:extLst>
              <a:ext uri="{FF2B5EF4-FFF2-40B4-BE49-F238E27FC236}">
                <a16:creationId xmlns:a16="http://schemas.microsoft.com/office/drawing/2014/main" id="{BB3EFB32-F7F4-5B4F-AA91-BD81E50296ED}"/>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5596" y="10286060"/>
            <a:ext cx="2168883" cy="381675"/>
          </a:xfrm>
          <a:prstGeom prst="rect">
            <a:avLst/>
          </a:prstGeom>
        </p:spPr>
      </p:pic>
    </p:spTree>
    <p:extLst>
      <p:ext uri="{BB962C8B-B14F-4D97-AF65-F5344CB8AC3E}">
        <p14:creationId xmlns:p14="http://schemas.microsoft.com/office/powerpoint/2010/main" val="24935262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7537450" y="-1"/>
            <a:ext cx="5029200" cy="1130935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3112410" y="10287317"/>
            <a:ext cx="0" cy="377190"/>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3217863" y="10023013"/>
            <a:ext cx="1966912" cy="938212"/>
          </a:xfrm>
        </p:spPr>
        <p:txBody>
          <a:bodyPr/>
          <a:lstStyle>
            <a:lvl1pPr marL="0" indent="0">
              <a:buNone/>
              <a:defRPr>
                <a:solidFill>
                  <a:schemeClr val="bg1"/>
                </a:solidFill>
              </a:defRPr>
            </a:lvl1pPr>
          </a:lstStyle>
          <a:p>
            <a:r>
              <a:rPr lang="en-US"/>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5596" y="10286060"/>
            <a:ext cx="2168883" cy="381675"/>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7172252" y="9898091"/>
            <a:ext cx="2303594" cy="772838"/>
          </a:xfrm>
          <a:prstGeom prst="rect">
            <a:avLst/>
          </a:prstGeom>
          <a:blipFill>
            <a:blip r:embed="rId6"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109781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PURPLE">
    <p:bg>
      <p:bgPr>
        <a:solidFill>
          <a:schemeClr val="accent1"/>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20104101" cy="11308557"/>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587875"/>
            <a:ext cx="11430000" cy="2185987"/>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6513460" y="0"/>
            <a:ext cx="1335405" cy="1796414"/>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a:p>
        </p:txBody>
      </p:sp>
      <p:pic>
        <p:nvPicPr>
          <p:cNvPr id="9" name="Graphic 8">
            <a:extLst>
              <a:ext uri="{FF2B5EF4-FFF2-40B4-BE49-F238E27FC236}">
                <a16:creationId xmlns:a16="http://schemas.microsoft.com/office/drawing/2014/main" id="{A198D267-AA8E-DA4A-ACB2-D7C94868162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8251" y="10265777"/>
            <a:ext cx="663422" cy="414639"/>
          </a:xfrm>
          <a:prstGeom prst="rect">
            <a:avLst/>
          </a:prstGeom>
        </p:spPr>
      </p:pic>
    </p:spTree>
    <p:extLst>
      <p:ext uri="{BB962C8B-B14F-4D97-AF65-F5344CB8AC3E}">
        <p14:creationId xmlns:p14="http://schemas.microsoft.com/office/powerpoint/2010/main" val="247342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SALMON">
    <p:bg>
      <p:bgPr>
        <a:solidFill>
          <a:schemeClr val="tx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20104101" cy="11308557"/>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587875"/>
            <a:ext cx="11430000" cy="2185987"/>
          </a:xfrm>
        </p:spPr>
        <p:txBody>
          <a:bodyPr anchor="ctr" anchorCtr="0"/>
          <a:lstStyle>
            <a:lvl1pPr>
              <a:defRPr>
                <a:solidFill>
                  <a:schemeClr val="tx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6513460" y="0"/>
            <a:ext cx="1335405" cy="1796414"/>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a:p>
        </p:txBody>
      </p:sp>
      <p:pic>
        <p:nvPicPr>
          <p:cNvPr id="9" name="Graphic 8">
            <a:extLst>
              <a:ext uri="{FF2B5EF4-FFF2-40B4-BE49-F238E27FC236}">
                <a16:creationId xmlns:a16="http://schemas.microsoft.com/office/drawing/2014/main" id="{DD43B11C-40DA-BD45-BD61-E1AA1DB958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8251" y="10265777"/>
            <a:ext cx="663422" cy="414639"/>
          </a:xfrm>
          <a:prstGeom prst="rect">
            <a:avLst/>
          </a:prstGeom>
        </p:spPr>
      </p:pic>
    </p:spTree>
    <p:extLst>
      <p:ext uri="{BB962C8B-B14F-4D97-AF65-F5344CB8AC3E}">
        <p14:creationId xmlns:p14="http://schemas.microsoft.com/office/powerpoint/2010/main" val="533095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RED">
    <p:bg>
      <p:bgPr>
        <a:solidFill>
          <a:schemeClr val="bg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793"/>
            <a:ext cx="20104101" cy="11308557"/>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587875"/>
            <a:ext cx="11430000" cy="2185987"/>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6513460" y="0"/>
            <a:ext cx="1335405" cy="1796414"/>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a:p>
        </p:txBody>
      </p:sp>
      <p:pic>
        <p:nvPicPr>
          <p:cNvPr id="9" name="Graphic 8">
            <a:extLst>
              <a:ext uri="{FF2B5EF4-FFF2-40B4-BE49-F238E27FC236}">
                <a16:creationId xmlns:a16="http://schemas.microsoft.com/office/drawing/2014/main" id="{4B0EE285-AAA5-8943-9D4F-42E27282D0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8251" y="10265777"/>
            <a:ext cx="663422" cy="414639"/>
          </a:xfrm>
          <a:prstGeom prst="rect">
            <a:avLst/>
          </a:prstGeom>
        </p:spPr>
      </p:pic>
    </p:spTree>
    <p:extLst>
      <p:ext uri="{BB962C8B-B14F-4D97-AF65-F5344CB8AC3E}">
        <p14:creationId xmlns:p14="http://schemas.microsoft.com/office/powerpoint/2010/main" val="40143956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tement Slide-PURPLE">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A9B351E-D7BA-D346-AC56-31D3650EA10E}"/>
              </a:ext>
            </a:extLst>
          </p:cNvPr>
          <p:cNvGrpSpPr/>
          <p:nvPr userDrawn="1"/>
        </p:nvGrpSpPr>
        <p:grpSpPr>
          <a:xfrm>
            <a:off x="0" y="0"/>
            <a:ext cx="19381818" cy="11302020"/>
            <a:chOff x="0" y="0"/>
            <a:chExt cx="19381818" cy="11302020"/>
          </a:xfrm>
          <a:solidFill>
            <a:schemeClr val="accent1"/>
          </a:solidFill>
        </p:grpSpPr>
        <p:sp>
          <p:nvSpPr>
            <p:cNvPr id="30" name="Freeform 29">
              <a:extLst>
                <a:ext uri="{FF2B5EF4-FFF2-40B4-BE49-F238E27FC236}">
                  <a16:creationId xmlns:a16="http://schemas.microsoft.com/office/drawing/2014/main" id="{F21EAE22-5BEC-8E40-9967-3A04E13F5068}"/>
                </a:ext>
              </a:extLst>
            </p:cNvPr>
            <p:cNvSpPr/>
            <p:nvPr/>
          </p:nvSpPr>
          <p:spPr>
            <a:xfrm>
              <a:off x="15067510" y="6221713"/>
              <a:ext cx="4314308" cy="5078736"/>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grpFill/>
            <a:ln w="10468"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0E9A12D2-8AA8-F946-B416-BCC135123F67}"/>
                </a:ext>
              </a:extLst>
            </p:cNvPr>
            <p:cNvSpPr/>
            <p:nvPr/>
          </p:nvSpPr>
          <p:spPr>
            <a:xfrm>
              <a:off x="17227596" y="0"/>
              <a:ext cx="1329896" cy="1843005"/>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grpFill/>
            <a:ln w="1046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FA439275-451E-A445-A4F8-E39227462CF3}"/>
                </a:ext>
              </a:extLst>
            </p:cNvPr>
            <p:cNvSpPr/>
            <p:nvPr/>
          </p:nvSpPr>
          <p:spPr>
            <a:xfrm>
              <a:off x="0" y="2757178"/>
              <a:ext cx="5769863" cy="8544842"/>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grpFill/>
            <a:ln w="10468" cap="flat">
              <a:noFill/>
              <a:prstDash val="solid"/>
              <a:miter/>
            </a:ln>
          </p:spPr>
          <p:txBody>
            <a:bodyPr rtlCol="0" anchor="ctr"/>
            <a:lstStyle/>
            <a:p>
              <a:endParaRPr lang="en-US"/>
            </a:p>
          </p:txBody>
        </p:sp>
      </p:grpSp>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218771" y="3644579"/>
            <a:ext cx="9666558" cy="1569660"/>
          </a:xfrm>
          <a:prstGeom prst="rect">
            <a:avLst/>
          </a:prstGeom>
        </p:spPr>
        <p:txBody>
          <a:bodyPr wrap="square" anchor="t" anchorCtr="0">
            <a:spAutoFit/>
          </a:bodyPr>
          <a:lstStyle>
            <a:lvl1pPr algn="ctr">
              <a:defRPr sz="6000" cap="all" baseline="0">
                <a:solidFill>
                  <a:schemeClr val="accent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240338" y="6177155"/>
            <a:ext cx="9747250" cy="4088621"/>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20105511" cy="1130935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3A8355C-EFE2-5143-8053-D6C8EEEE50F2}"/>
              </a:ext>
            </a:extLst>
          </p:cNvPr>
          <p:cNvSpPr/>
          <p:nvPr/>
        </p:nvSpPr>
        <p:spPr>
          <a:xfrm>
            <a:off x="17057955" y="8703488"/>
            <a:ext cx="2146682" cy="2596962"/>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FE3F521-71BA-6E4A-AA03-A383E4DBDDA9}"/>
              </a:ext>
            </a:extLst>
          </p:cNvPr>
          <p:cNvSpPr/>
          <p:nvPr/>
        </p:nvSpPr>
        <p:spPr>
          <a:xfrm>
            <a:off x="2931740" y="1142977"/>
            <a:ext cx="1623101" cy="2659792"/>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a:p>
        </p:txBody>
      </p:sp>
      <p:pic>
        <p:nvPicPr>
          <p:cNvPr id="18" name="Graphic 17">
            <a:extLst>
              <a:ext uri="{FF2B5EF4-FFF2-40B4-BE49-F238E27FC236}">
                <a16:creationId xmlns:a16="http://schemas.microsoft.com/office/drawing/2014/main" id="{46512213-5FE7-FB47-86D1-E1B359ED2A05}"/>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8251" y="10265777"/>
            <a:ext cx="663422" cy="414639"/>
          </a:xfrm>
          <a:prstGeom prst="rect">
            <a:avLst/>
          </a:prstGeom>
        </p:spPr>
      </p:pic>
    </p:spTree>
    <p:extLst>
      <p:ext uri="{BB962C8B-B14F-4D97-AF65-F5344CB8AC3E}">
        <p14:creationId xmlns:p14="http://schemas.microsoft.com/office/powerpoint/2010/main" val="28350765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tement Slide-SALMON">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218771" y="3644579"/>
            <a:ext cx="9666558" cy="1569660"/>
          </a:xfrm>
          <a:prstGeom prst="rect">
            <a:avLst/>
          </a:prstGeom>
        </p:spPr>
        <p:txBody>
          <a:bodyPr wrap="square" anchor="t" anchorCtr="0">
            <a:spAutoFit/>
          </a:bodyPr>
          <a:lstStyle>
            <a:lvl1pPr algn="ctr">
              <a:defRPr sz="6000" cap="all" baseline="0">
                <a:solidFill>
                  <a:schemeClr val="tx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240338" y="6177155"/>
            <a:ext cx="9747250" cy="4088621"/>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20105511" cy="1130935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F21EAE22-5BEC-8E40-9967-3A04E13F5068}"/>
              </a:ext>
            </a:extLst>
          </p:cNvPr>
          <p:cNvSpPr/>
          <p:nvPr/>
        </p:nvSpPr>
        <p:spPr>
          <a:xfrm>
            <a:off x="15067510" y="6221713"/>
            <a:ext cx="4314308" cy="5078736"/>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tx2"/>
          </a:solidFill>
          <a:ln w="10468"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0E9A12D2-8AA8-F946-B416-BCC135123F67}"/>
              </a:ext>
            </a:extLst>
          </p:cNvPr>
          <p:cNvSpPr/>
          <p:nvPr/>
        </p:nvSpPr>
        <p:spPr>
          <a:xfrm>
            <a:off x="17227596" y="0"/>
            <a:ext cx="1329896" cy="1843005"/>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tx2"/>
          </a:solidFill>
          <a:ln w="1046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3A8355C-EFE2-5143-8053-D6C8EEEE50F2}"/>
              </a:ext>
            </a:extLst>
          </p:cNvPr>
          <p:cNvSpPr/>
          <p:nvPr/>
        </p:nvSpPr>
        <p:spPr>
          <a:xfrm>
            <a:off x="17057955" y="8703488"/>
            <a:ext cx="2146682" cy="2596962"/>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FA439275-451E-A445-A4F8-E39227462CF3}"/>
              </a:ext>
            </a:extLst>
          </p:cNvPr>
          <p:cNvSpPr/>
          <p:nvPr/>
        </p:nvSpPr>
        <p:spPr>
          <a:xfrm>
            <a:off x="0" y="2757178"/>
            <a:ext cx="5769863" cy="8544842"/>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tx2"/>
          </a:solidFill>
          <a:ln w="1046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FE3F521-71BA-6E4A-AA03-A383E4DBDDA9}"/>
              </a:ext>
            </a:extLst>
          </p:cNvPr>
          <p:cNvSpPr/>
          <p:nvPr/>
        </p:nvSpPr>
        <p:spPr>
          <a:xfrm>
            <a:off x="2931740" y="1142977"/>
            <a:ext cx="1623101" cy="2659792"/>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a:p>
        </p:txBody>
      </p:sp>
      <p:pic>
        <p:nvPicPr>
          <p:cNvPr id="18" name="Graphic 17">
            <a:extLst>
              <a:ext uri="{FF2B5EF4-FFF2-40B4-BE49-F238E27FC236}">
                <a16:creationId xmlns:a16="http://schemas.microsoft.com/office/drawing/2014/main" id="{3160704F-B8F3-D74B-884C-4EA9F80E1516}"/>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8251" y="10265777"/>
            <a:ext cx="663422" cy="414639"/>
          </a:xfrm>
          <a:prstGeom prst="rect">
            <a:avLst/>
          </a:prstGeom>
        </p:spPr>
      </p:pic>
    </p:spTree>
    <p:extLst>
      <p:ext uri="{BB962C8B-B14F-4D97-AF65-F5344CB8AC3E}">
        <p14:creationId xmlns:p14="http://schemas.microsoft.com/office/powerpoint/2010/main" val="29819474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tement Slide-RE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218771" y="3644579"/>
            <a:ext cx="9666558" cy="1398588"/>
          </a:xfrm>
          <a:prstGeom prst="rect">
            <a:avLst/>
          </a:prstGeom>
        </p:spPr>
        <p:txBody>
          <a:bodyPr wrap="square" anchor="t" anchorCtr="0">
            <a:spAutoFit/>
          </a:bodyPr>
          <a:lstStyle>
            <a:lvl1pPr algn="ctr">
              <a:defRPr sz="6000" cap="all" baseline="0">
                <a:solidFill>
                  <a:schemeClr val="bg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240338" y="6177155"/>
            <a:ext cx="9747250" cy="4088621"/>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20105511" cy="1130935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F21EAE22-5BEC-8E40-9967-3A04E13F5068}"/>
              </a:ext>
            </a:extLst>
          </p:cNvPr>
          <p:cNvSpPr/>
          <p:nvPr/>
        </p:nvSpPr>
        <p:spPr>
          <a:xfrm>
            <a:off x="15067510" y="6221713"/>
            <a:ext cx="4314308" cy="5078736"/>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bg2"/>
          </a:solidFill>
          <a:ln w="10468"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0E9A12D2-8AA8-F946-B416-BCC135123F67}"/>
              </a:ext>
            </a:extLst>
          </p:cNvPr>
          <p:cNvSpPr/>
          <p:nvPr/>
        </p:nvSpPr>
        <p:spPr>
          <a:xfrm>
            <a:off x="17227596" y="0"/>
            <a:ext cx="1329896" cy="1843005"/>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bg2"/>
          </a:solidFill>
          <a:ln w="1046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3A8355C-EFE2-5143-8053-D6C8EEEE50F2}"/>
              </a:ext>
            </a:extLst>
          </p:cNvPr>
          <p:cNvSpPr/>
          <p:nvPr/>
        </p:nvSpPr>
        <p:spPr>
          <a:xfrm>
            <a:off x="17057955" y="8703488"/>
            <a:ext cx="2146682" cy="2596962"/>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FA439275-451E-A445-A4F8-E39227462CF3}"/>
              </a:ext>
            </a:extLst>
          </p:cNvPr>
          <p:cNvSpPr/>
          <p:nvPr/>
        </p:nvSpPr>
        <p:spPr>
          <a:xfrm>
            <a:off x="0" y="2757178"/>
            <a:ext cx="5769863" cy="8544842"/>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bg2"/>
          </a:solidFill>
          <a:ln w="1046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FE3F521-71BA-6E4A-AA03-A383E4DBDDA9}"/>
              </a:ext>
            </a:extLst>
          </p:cNvPr>
          <p:cNvSpPr/>
          <p:nvPr/>
        </p:nvSpPr>
        <p:spPr>
          <a:xfrm>
            <a:off x="2931740" y="1142977"/>
            <a:ext cx="1623101" cy="2659792"/>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a:p>
        </p:txBody>
      </p:sp>
      <p:pic>
        <p:nvPicPr>
          <p:cNvPr id="18" name="Graphic 17">
            <a:extLst>
              <a:ext uri="{FF2B5EF4-FFF2-40B4-BE49-F238E27FC236}">
                <a16:creationId xmlns:a16="http://schemas.microsoft.com/office/drawing/2014/main" id="{601146A2-B604-8B48-842B-0D3F2A5A7307}"/>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628251" y="10265777"/>
            <a:ext cx="663422" cy="414638"/>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tement Slide-2-PURPLE">
    <p:bg>
      <p:bgPr>
        <a:solidFill>
          <a:schemeClr val="accent1"/>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20105511" cy="1130935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218771" y="3644579"/>
            <a:ext cx="9666558" cy="1569660"/>
          </a:xfrm>
          <a:prstGeom prst="rect">
            <a:avLst/>
          </a:prstGeom>
        </p:spPr>
        <p:txBody>
          <a:bodyPr wrap="square" anchor="t" anchorCtr="0">
            <a:spAutoFit/>
          </a:bodyPr>
          <a:lstStyle>
            <a:lvl1pPr algn="ctr">
              <a:defRPr sz="6000"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240338" y="6121399"/>
            <a:ext cx="9747250" cy="4232867"/>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F7A8BEEC-C09A-5F48-9F3E-AFF3BCEE53AC}"/>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8251" y="10265777"/>
            <a:ext cx="663422" cy="414639"/>
          </a:xfrm>
          <a:prstGeom prst="rect">
            <a:avLst/>
          </a:prstGeom>
        </p:spPr>
      </p:pic>
    </p:spTree>
    <p:extLst>
      <p:ext uri="{BB962C8B-B14F-4D97-AF65-F5344CB8AC3E}">
        <p14:creationId xmlns:p14="http://schemas.microsoft.com/office/powerpoint/2010/main" val="695739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7537450" y="-1"/>
            <a:ext cx="5029200" cy="1130935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7172252" y="9897028"/>
            <a:ext cx="2303594" cy="772829"/>
          </a:xfrm>
          <a:prstGeom prst="rect">
            <a:avLst/>
          </a:prstGeom>
          <a:blipFill>
            <a:blip r:embed="rId4" cstate="print"/>
            <a:stretch>
              <a:fillRect/>
            </a:stretch>
          </a:blipFill>
        </p:spPr>
        <p:txBody>
          <a:bodyPr wrap="square" lIns="0" tIns="0" rIns="0" bIns="0" rtlCol="0"/>
          <a:lstStyle/>
          <a:p>
            <a:endParaRPr/>
          </a:p>
        </p:txBody>
      </p:sp>
      <p:pic>
        <p:nvPicPr>
          <p:cNvPr id="7" name="Graphic 6">
            <a:extLst>
              <a:ext uri="{FF2B5EF4-FFF2-40B4-BE49-F238E27FC236}">
                <a16:creationId xmlns:a16="http://schemas.microsoft.com/office/drawing/2014/main" id="{CFDCD428-0980-AC46-B88E-E0EB8131B54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8250" y="9873205"/>
            <a:ext cx="1291537" cy="807211"/>
          </a:xfrm>
          <a:prstGeom prst="rect">
            <a:avLst/>
          </a:prstGeom>
        </p:spPr>
      </p:pic>
    </p:spTree>
    <p:extLst>
      <p:ext uri="{BB962C8B-B14F-4D97-AF65-F5344CB8AC3E}">
        <p14:creationId xmlns:p14="http://schemas.microsoft.com/office/powerpoint/2010/main" val="8545457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tement Slide-2-SALMON">
    <p:bg>
      <p:bgPr>
        <a:solidFill>
          <a:schemeClr val="tx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20105511" cy="1130935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218771" y="3644579"/>
            <a:ext cx="9666558" cy="1398588"/>
          </a:xfrm>
          <a:prstGeom prst="rect">
            <a:avLst/>
          </a:prstGeom>
        </p:spPr>
        <p:txBody>
          <a:bodyPr wrap="square" anchor="t" anchorCtr="0">
            <a:spAutoFit/>
          </a:bodyPr>
          <a:lstStyle>
            <a:lvl1pPr algn="ctr">
              <a:defRPr sz="6000"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240338" y="6121399"/>
            <a:ext cx="9747250" cy="4232867"/>
          </a:xfrm>
          <a:prstGeom prst="rect">
            <a:avLst/>
          </a:prstGeom>
        </p:spPr>
        <p:txBody>
          <a:bodyPr/>
          <a:lstStyle>
            <a:lvl1pPr marL="0" indent="0" algn="ctr">
              <a:buNone/>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12201EE3-CFD1-C042-8CEC-DB893FAF41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8251" y="10265777"/>
            <a:ext cx="663422" cy="414639"/>
          </a:xfrm>
          <a:prstGeom prst="rect">
            <a:avLst/>
          </a:prstGeom>
        </p:spPr>
      </p:pic>
    </p:spTree>
    <p:extLst>
      <p:ext uri="{BB962C8B-B14F-4D97-AF65-F5344CB8AC3E}">
        <p14:creationId xmlns:p14="http://schemas.microsoft.com/office/powerpoint/2010/main" val="25601703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ement Slide-2-RED">
    <p:bg>
      <p:bgPr>
        <a:solidFill>
          <a:schemeClr val="bg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20105511" cy="1130935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218771" y="3644579"/>
            <a:ext cx="9666558" cy="1569660"/>
          </a:xfrm>
          <a:prstGeom prst="rect">
            <a:avLst/>
          </a:prstGeom>
        </p:spPr>
        <p:txBody>
          <a:bodyPr wrap="square" anchor="t" anchorCtr="0">
            <a:spAutoFit/>
          </a:bodyPr>
          <a:lstStyle>
            <a:lvl1pPr algn="ctr">
              <a:defRPr sz="6000"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240338" y="6121399"/>
            <a:ext cx="9747250" cy="4232867"/>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10" name="Graphic 9">
            <a:extLst>
              <a:ext uri="{FF2B5EF4-FFF2-40B4-BE49-F238E27FC236}">
                <a16:creationId xmlns:a16="http://schemas.microsoft.com/office/drawing/2014/main" id="{8C4D7415-6AAE-5741-80B4-D9F354A6C5C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8251" y="10265777"/>
            <a:ext cx="663422" cy="414639"/>
          </a:xfrm>
          <a:prstGeom prst="rect">
            <a:avLst/>
          </a:prstGeom>
        </p:spPr>
      </p:pic>
    </p:spTree>
    <p:extLst>
      <p:ext uri="{BB962C8B-B14F-4D97-AF65-F5344CB8AC3E}">
        <p14:creationId xmlns:p14="http://schemas.microsoft.com/office/powerpoint/2010/main" val="24183063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0-50-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68713" y="1548150"/>
            <a:ext cx="9023592" cy="1398588"/>
          </a:xfrm>
          <a:prstGeom prst="rect">
            <a:avLst/>
          </a:prstGeom>
        </p:spPr>
        <p:txBody>
          <a:bodyPr wrap="square" anchor="t" anchorCtr="0">
            <a:spAutoFit/>
          </a:bodyPr>
          <a:lstStyle>
            <a:lvl1pPr algn="l">
              <a:defRPr sz="6000"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90280" y="3043663"/>
            <a:ext cx="8988618" cy="6144941"/>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10136460" y="0"/>
            <a:ext cx="9967640" cy="11309350"/>
          </a:xfrm>
          <a:prstGeom prst="rect">
            <a:avLst/>
          </a:prstGeom>
          <a:solidFill>
            <a:schemeClr val="tx1"/>
          </a:solidFill>
        </p:spPr>
        <p:txBody>
          <a:bodyPr/>
          <a:lstStyle/>
          <a:p>
            <a:endParaRPr lang="en-US"/>
          </a:p>
        </p:txBody>
      </p:sp>
    </p:spTree>
    <p:extLst>
      <p:ext uri="{BB962C8B-B14F-4D97-AF65-F5344CB8AC3E}">
        <p14:creationId xmlns:p14="http://schemas.microsoft.com/office/powerpoint/2010/main" val="22930436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50-50-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68713" y="1548150"/>
            <a:ext cx="9023592" cy="1569660"/>
          </a:xfrm>
          <a:prstGeom prst="rect">
            <a:avLst/>
          </a:prstGeom>
        </p:spPr>
        <p:txBody>
          <a:bodyPr wrap="square" anchor="t" anchorCtr="0">
            <a:spAutoFit/>
          </a:bodyPr>
          <a:lstStyle>
            <a:lvl1pPr algn="l">
              <a:defRPr sz="6000"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90280" y="3043663"/>
            <a:ext cx="8988618" cy="6144941"/>
          </a:xfrm>
          <a:prstGeom prst="rect">
            <a:avLst/>
          </a:prstGeom>
        </p:spPr>
        <p:txBody>
          <a:bodyPr/>
          <a:lstStyle>
            <a:lvl1pPr algn="l">
              <a:defRPr>
                <a:solidFill>
                  <a:schemeClr val="bg1"/>
                </a:solidFill>
              </a:defRPr>
            </a:lvl1pPr>
            <a:lvl2pPr algn="l">
              <a:defRPr>
                <a:solidFill>
                  <a:schemeClr val="bg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a:p>
            <a:pPr lvl="1"/>
            <a:r>
              <a:rPr lang="en-US"/>
              <a:t>Level 2</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10136460" y="0"/>
            <a:ext cx="9967640" cy="11309350"/>
          </a:xfrm>
          <a:prstGeom prst="rect">
            <a:avLst/>
          </a:prstGeom>
          <a:solidFill>
            <a:schemeClr val="tx1"/>
          </a:solidFill>
        </p:spPr>
        <p:txBody>
          <a:bodyPr/>
          <a:lstStyle/>
          <a:p>
            <a:endParaRPr lang="en-US"/>
          </a:p>
        </p:txBody>
      </p:sp>
      <p:pic>
        <p:nvPicPr>
          <p:cNvPr id="10" name="Graphic 9">
            <a:extLst>
              <a:ext uri="{FF2B5EF4-FFF2-40B4-BE49-F238E27FC236}">
                <a16:creationId xmlns:a16="http://schemas.microsoft.com/office/drawing/2014/main" id="{CB538677-DBDA-1C42-BE94-3729D5FA139E}"/>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628251" y="10265777"/>
            <a:ext cx="663422" cy="414638"/>
          </a:xfrm>
          <a:prstGeom prst="rect">
            <a:avLst/>
          </a:prstGeom>
        </p:spPr>
      </p:pic>
    </p:spTree>
    <p:extLst>
      <p:ext uri="{BB962C8B-B14F-4D97-AF65-F5344CB8AC3E}">
        <p14:creationId xmlns:p14="http://schemas.microsoft.com/office/powerpoint/2010/main" val="14268639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0-50-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68713" y="1548150"/>
            <a:ext cx="9023592" cy="1569660"/>
          </a:xfrm>
          <a:prstGeom prst="rect">
            <a:avLst/>
          </a:prstGeom>
        </p:spPr>
        <p:txBody>
          <a:bodyPr wrap="square" anchor="t" anchorCtr="0">
            <a:spAutoFit/>
          </a:bodyPr>
          <a:lstStyle>
            <a:lvl1pPr algn="l">
              <a:defRPr sz="6000"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590280" y="3043663"/>
            <a:ext cx="8988618" cy="6144941"/>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10136460" y="0"/>
            <a:ext cx="9967640" cy="11309350"/>
          </a:xfrm>
          <a:prstGeom prst="rect">
            <a:avLst/>
          </a:prstGeom>
          <a:solidFill>
            <a:schemeClr val="tx1"/>
          </a:solidFill>
        </p:spPr>
        <p:txBody>
          <a:bodyPr/>
          <a:lstStyle/>
          <a:p>
            <a:endParaRPr lang="en-US"/>
          </a:p>
        </p:txBody>
      </p:sp>
    </p:spTree>
    <p:extLst>
      <p:ext uri="{BB962C8B-B14F-4D97-AF65-F5344CB8AC3E}">
        <p14:creationId xmlns:p14="http://schemas.microsoft.com/office/powerpoint/2010/main" val="39410421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ent 2 images-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68713" y="968507"/>
            <a:ext cx="8880769" cy="1569660"/>
          </a:xfrm>
          <a:prstGeom prst="rect">
            <a:avLst/>
          </a:prstGeom>
        </p:spPr>
        <p:txBody>
          <a:bodyPr wrap="square" anchor="t" anchorCtr="0">
            <a:spAutoFit/>
          </a:bodyPr>
          <a:lstStyle>
            <a:lvl1pPr algn="l">
              <a:defRPr sz="6000" cap="all" baseline="0">
                <a:solidFill>
                  <a:schemeClr val="bg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10136460" y="0"/>
            <a:ext cx="9356454" cy="565308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10136460" y="6264275"/>
            <a:ext cx="9356454" cy="5045075"/>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568713" y="3702050"/>
            <a:ext cx="8955150" cy="6145213"/>
          </a:xfrm>
        </p:spPr>
        <p:txBody>
          <a:bodyPr/>
          <a:lstStyle>
            <a:lvl1pPr algn="l">
              <a:defRPr>
                <a:solidFill>
                  <a:schemeClr val="bg1"/>
                </a:solidFill>
              </a:defRPr>
            </a:lvl1pPr>
            <a:lvl2pPr algn="l">
              <a:defRPr>
                <a:solidFill>
                  <a:schemeClr val="bg1"/>
                </a:solidFill>
              </a:defRPr>
            </a:lvl2pPr>
            <a:lvl3pPr algn="l">
              <a:defRPr/>
            </a:lvl3pPr>
            <a:lvl4pPr algn="l">
              <a:defRPr/>
            </a:lvl4pPr>
            <a:lvl5pPr algn="l">
              <a:defRPr/>
            </a:lvl5pPr>
          </a:lstStyle>
          <a:p>
            <a:pPr lvl="0"/>
            <a:r>
              <a:rPr lang="en-US"/>
              <a:t>Click to edit Master text styles</a:t>
            </a:r>
          </a:p>
          <a:p>
            <a:pPr lvl="1"/>
            <a:r>
              <a:rPr lang="en-US"/>
              <a:t>Level 2</a:t>
            </a:r>
          </a:p>
        </p:txBody>
      </p:sp>
      <p:pic>
        <p:nvPicPr>
          <p:cNvPr id="11" name="Graphic 10">
            <a:extLst>
              <a:ext uri="{FF2B5EF4-FFF2-40B4-BE49-F238E27FC236}">
                <a16:creationId xmlns:a16="http://schemas.microsoft.com/office/drawing/2014/main" id="{CBF521F7-936E-5449-9215-F252ACF94EF8}"/>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628251" y="10265777"/>
            <a:ext cx="663422" cy="414638"/>
          </a:xfrm>
          <a:prstGeom prst="rect">
            <a:avLst/>
          </a:prstGeom>
        </p:spPr>
      </p:pic>
    </p:spTree>
    <p:extLst>
      <p:ext uri="{BB962C8B-B14F-4D97-AF65-F5344CB8AC3E}">
        <p14:creationId xmlns:p14="http://schemas.microsoft.com/office/powerpoint/2010/main" val="6849776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2 images-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68713" y="968507"/>
            <a:ext cx="8880769" cy="1569660"/>
          </a:xfrm>
          <a:prstGeom prst="rect">
            <a:avLst/>
          </a:prstGeom>
        </p:spPr>
        <p:txBody>
          <a:bodyPr wrap="square" anchor="t" anchorCtr="0">
            <a:spAutoFit/>
          </a:bodyPr>
          <a:lstStyle>
            <a:lvl1pPr algn="l">
              <a:defRPr sz="6000"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10136460" y="0"/>
            <a:ext cx="9356454" cy="565308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10136460" y="6264275"/>
            <a:ext cx="9356454" cy="5045075"/>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568713" y="3702050"/>
            <a:ext cx="8955150" cy="6145213"/>
          </a:xfrm>
        </p:spPr>
        <p:txBody>
          <a:bodyPr/>
          <a:lstStyle>
            <a:lvl1pPr algn="l">
              <a:defRPr>
                <a:solidFill>
                  <a:schemeClr val="tx1"/>
                </a:solidFill>
              </a:defRPr>
            </a:lvl1pPr>
            <a:lvl2pPr algn="l">
              <a:defRPr>
                <a:solidFill>
                  <a:schemeClr val="tx1"/>
                </a:solidFil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38150241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2 images-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568713" y="968507"/>
            <a:ext cx="8880769" cy="1569660"/>
          </a:xfrm>
          <a:prstGeom prst="rect">
            <a:avLst/>
          </a:prstGeom>
        </p:spPr>
        <p:txBody>
          <a:bodyPr wrap="square" anchor="t" anchorCtr="0">
            <a:spAutoFit/>
          </a:bodyPr>
          <a:lstStyle>
            <a:lvl1pPr algn="l">
              <a:defRPr sz="6000"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10136460" y="0"/>
            <a:ext cx="9356454" cy="565308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10136460" y="6264275"/>
            <a:ext cx="9356454" cy="5045075"/>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568713" y="3702050"/>
            <a:ext cx="8955150" cy="6145213"/>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21876353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3 Boxes-PURPLE">
    <p:bg>
      <p:bgPr>
        <a:solidFill>
          <a:schemeClr val="accent1"/>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794"/>
            <a:ext cx="20104100" cy="11308556"/>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628251" y="10265777"/>
            <a:ext cx="663422" cy="414638"/>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2764274"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6" name="object 4">
            <a:extLst>
              <a:ext uri="{FF2B5EF4-FFF2-40B4-BE49-F238E27FC236}">
                <a16:creationId xmlns:a16="http://schemas.microsoft.com/office/drawing/2014/main" id="{44F8B23B-D805-9649-9556-CF3592009338}"/>
              </a:ext>
            </a:extLst>
          </p:cNvPr>
          <p:cNvSpPr/>
          <p:nvPr userDrawn="1"/>
        </p:nvSpPr>
        <p:spPr>
          <a:xfrm>
            <a:off x="7892053"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7" name="object 5">
            <a:extLst>
              <a:ext uri="{FF2B5EF4-FFF2-40B4-BE49-F238E27FC236}">
                <a16:creationId xmlns:a16="http://schemas.microsoft.com/office/drawing/2014/main" id="{E8C59653-C1B1-CD4C-AA02-94DC5C15ACB1}"/>
              </a:ext>
            </a:extLst>
          </p:cNvPr>
          <p:cNvSpPr/>
          <p:nvPr userDrawn="1"/>
        </p:nvSpPr>
        <p:spPr>
          <a:xfrm>
            <a:off x="13012315"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10" name="object 12">
            <a:extLst>
              <a:ext uri="{FF2B5EF4-FFF2-40B4-BE49-F238E27FC236}">
                <a16:creationId xmlns:a16="http://schemas.microsoft.com/office/drawing/2014/main" id="{8C5FA84E-30CE-1142-A22A-A5A056B7EF24}"/>
              </a:ext>
            </a:extLst>
          </p:cNvPr>
          <p:cNvSpPr/>
          <p:nvPr userDrawn="1"/>
        </p:nvSpPr>
        <p:spPr>
          <a:xfrm>
            <a:off x="6515972" y="8024131"/>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1" name="object 13">
            <a:extLst>
              <a:ext uri="{FF2B5EF4-FFF2-40B4-BE49-F238E27FC236}">
                <a16:creationId xmlns:a16="http://schemas.microsoft.com/office/drawing/2014/main" id="{A3B3471A-BA51-9B43-B8F8-9D918B7E72CF}"/>
              </a:ext>
            </a:extLst>
          </p:cNvPr>
          <p:cNvSpPr/>
          <p:nvPr userDrawn="1"/>
        </p:nvSpPr>
        <p:spPr>
          <a:xfrm>
            <a:off x="6341548" y="8024131"/>
            <a:ext cx="338455" cy="382905"/>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14" name="object 14">
            <a:extLst>
              <a:ext uri="{FF2B5EF4-FFF2-40B4-BE49-F238E27FC236}">
                <a16:creationId xmlns:a16="http://schemas.microsoft.com/office/drawing/2014/main" id="{6D0F191F-886E-C340-AB29-7EE5300E2D29}"/>
              </a:ext>
            </a:extLst>
          </p:cNvPr>
          <p:cNvSpPr/>
          <p:nvPr userDrawn="1"/>
        </p:nvSpPr>
        <p:spPr>
          <a:xfrm>
            <a:off x="11636235" y="8021514"/>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5" name="object 15">
            <a:extLst>
              <a:ext uri="{FF2B5EF4-FFF2-40B4-BE49-F238E27FC236}">
                <a16:creationId xmlns:a16="http://schemas.microsoft.com/office/drawing/2014/main" id="{515ED2BB-5D2B-EE4D-BED4-9A2892DE8C37}"/>
              </a:ext>
            </a:extLst>
          </p:cNvPr>
          <p:cNvSpPr/>
          <p:nvPr userDrawn="1"/>
        </p:nvSpPr>
        <p:spPr>
          <a:xfrm>
            <a:off x="11461811" y="8021514"/>
            <a:ext cx="338455" cy="382905"/>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16" name="object 16">
            <a:extLst>
              <a:ext uri="{FF2B5EF4-FFF2-40B4-BE49-F238E27FC236}">
                <a16:creationId xmlns:a16="http://schemas.microsoft.com/office/drawing/2014/main" id="{61071F40-C907-1B49-8A9D-CC623013DF4E}"/>
              </a:ext>
            </a:extLst>
          </p:cNvPr>
          <p:cNvSpPr/>
          <p:nvPr userDrawn="1"/>
        </p:nvSpPr>
        <p:spPr>
          <a:xfrm>
            <a:off x="16756498" y="8021514"/>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7" name="object 17">
            <a:extLst>
              <a:ext uri="{FF2B5EF4-FFF2-40B4-BE49-F238E27FC236}">
                <a16:creationId xmlns:a16="http://schemas.microsoft.com/office/drawing/2014/main" id="{6FF9AC17-8359-ED41-AEB5-839218965630}"/>
              </a:ext>
            </a:extLst>
          </p:cNvPr>
          <p:cNvSpPr/>
          <p:nvPr userDrawn="1"/>
        </p:nvSpPr>
        <p:spPr>
          <a:xfrm>
            <a:off x="16582074" y="8021514"/>
            <a:ext cx="338455" cy="382905"/>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8277464" y="3973708"/>
            <a:ext cx="3424148" cy="4205921"/>
          </a:xfrm>
        </p:spPr>
        <p:txBody>
          <a:bodyPr>
            <a:normAutofit/>
          </a:bodyPr>
          <a:lstStyle>
            <a:lvl1pPr marL="177800" indent="-177800" algn="l">
              <a:defRPr lang="en-US" sz="1600" b="0" i="0" kern="1200" spc="5" dirty="0" smtClean="0">
                <a:solidFill>
                  <a:schemeClr val="tx1"/>
                </a:solidFill>
                <a:latin typeface="Courier" pitchFamily="2" charset="0"/>
                <a:ea typeface="+mn-ea"/>
                <a:cs typeface="Courier New"/>
              </a:defRPr>
            </a:lvl1pPr>
            <a:lvl2pPr algn="l">
              <a:defRPr sz="1600"/>
            </a:lvl2pPr>
            <a:lvl3pPr algn="l">
              <a:defRPr sz="1600"/>
            </a:lvl3pPr>
            <a:lvl4pPr algn="l">
              <a:defRPr sz="1600"/>
            </a:lvl4pPr>
            <a:lvl5pPr algn="l">
              <a:defRPr sz="1600"/>
            </a:lvl5pPr>
          </a:lstStyle>
          <a:p>
            <a:pPr marL="177800" lvl="0" indent="-177800" algn="l">
              <a:lnSpc>
                <a:spcPct val="120000"/>
              </a:lnSpc>
              <a:spcBef>
                <a:spcPts val="0"/>
              </a:spcBef>
              <a:spcAft>
                <a:spcPts val="600"/>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13332350" y="3973708"/>
            <a:ext cx="3424148" cy="4205921"/>
          </a:xfrm>
        </p:spPr>
        <p:txBody>
          <a:bodyPr>
            <a:normAutofit/>
          </a:bodyPr>
          <a:lstStyle>
            <a:lvl1pPr marL="177800" indent="-177800" algn="l">
              <a:defRPr lang="en-US" sz="1600" b="0" i="0" kern="1200" spc="5" dirty="0" smtClean="0">
                <a:solidFill>
                  <a:schemeClr val="tx1"/>
                </a:solidFill>
                <a:latin typeface="Courier" pitchFamily="2" charset="0"/>
                <a:ea typeface="+mn-ea"/>
                <a:cs typeface="Courier New"/>
              </a:defRPr>
            </a:lvl1pPr>
            <a:lvl2pPr algn="l">
              <a:defRPr sz="1600"/>
            </a:lvl2pPr>
            <a:lvl3pPr algn="l">
              <a:defRPr sz="1600"/>
            </a:lvl3pPr>
            <a:lvl4pPr algn="l">
              <a:defRPr sz="1600"/>
            </a:lvl4pPr>
            <a:lvl5pPr algn="l">
              <a:defRPr sz="1600"/>
            </a:lvl5pPr>
          </a:lstStyle>
          <a:p>
            <a:pPr marL="177800" lvl="0" indent="-177800" algn="l">
              <a:lnSpc>
                <a:spcPct val="120000"/>
              </a:lnSpc>
              <a:spcBef>
                <a:spcPts val="0"/>
              </a:spcBef>
              <a:spcAft>
                <a:spcPts val="600"/>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3174802" y="3973708"/>
            <a:ext cx="3424148" cy="4205921"/>
          </a:xfrm>
        </p:spPr>
        <p:txBody>
          <a:bodyPr>
            <a:normAutofit/>
          </a:bodyPr>
          <a:lstStyle>
            <a:lvl1pPr algn="l">
              <a:lnSpc>
                <a:spcPct val="120000"/>
              </a:lnSpc>
              <a:spcAft>
                <a:spcPts val="600"/>
              </a:spcAft>
              <a:defRPr sz="1600"/>
            </a:lvl1pPr>
            <a:lvl2pPr algn="l">
              <a:defRPr sz="1600"/>
            </a:lvl2pPr>
            <a:lvl3pPr algn="l">
              <a:defRPr sz="1600"/>
            </a:lvl3pPr>
            <a:lvl4pPr algn="l">
              <a:defRPr sz="1600"/>
            </a:lvl4pPr>
            <a:lvl5pPr algn="l">
              <a:defRPr sz="160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3174802"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8270784"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13335944"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209757547"/>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3 Boxes-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794"/>
            <a:ext cx="20104100" cy="11308556"/>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628251" y="10265777"/>
            <a:ext cx="663422" cy="414638"/>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2764274"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6" name="object 4">
            <a:extLst>
              <a:ext uri="{FF2B5EF4-FFF2-40B4-BE49-F238E27FC236}">
                <a16:creationId xmlns:a16="http://schemas.microsoft.com/office/drawing/2014/main" id="{44F8B23B-D805-9649-9556-CF3592009338}"/>
              </a:ext>
            </a:extLst>
          </p:cNvPr>
          <p:cNvSpPr/>
          <p:nvPr userDrawn="1"/>
        </p:nvSpPr>
        <p:spPr>
          <a:xfrm>
            <a:off x="7892053"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7" name="object 5">
            <a:extLst>
              <a:ext uri="{FF2B5EF4-FFF2-40B4-BE49-F238E27FC236}">
                <a16:creationId xmlns:a16="http://schemas.microsoft.com/office/drawing/2014/main" id="{E8C59653-C1B1-CD4C-AA02-94DC5C15ACB1}"/>
              </a:ext>
            </a:extLst>
          </p:cNvPr>
          <p:cNvSpPr/>
          <p:nvPr userDrawn="1"/>
        </p:nvSpPr>
        <p:spPr>
          <a:xfrm>
            <a:off x="13012315"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10" name="object 12">
            <a:extLst>
              <a:ext uri="{FF2B5EF4-FFF2-40B4-BE49-F238E27FC236}">
                <a16:creationId xmlns:a16="http://schemas.microsoft.com/office/drawing/2014/main" id="{8C5FA84E-30CE-1142-A22A-A5A056B7EF24}"/>
              </a:ext>
            </a:extLst>
          </p:cNvPr>
          <p:cNvSpPr/>
          <p:nvPr userDrawn="1"/>
        </p:nvSpPr>
        <p:spPr>
          <a:xfrm>
            <a:off x="6515972" y="8024131"/>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1" name="object 13">
            <a:extLst>
              <a:ext uri="{FF2B5EF4-FFF2-40B4-BE49-F238E27FC236}">
                <a16:creationId xmlns:a16="http://schemas.microsoft.com/office/drawing/2014/main" id="{A3B3471A-BA51-9B43-B8F8-9D918B7E72CF}"/>
              </a:ext>
            </a:extLst>
          </p:cNvPr>
          <p:cNvSpPr/>
          <p:nvPr userDrawn="1"/>
        </p:nvSpPr>
        <p:spPr>
          <a:xfrm>
            <a:off x="6341548" y="8024131"/>
            <a:ext cx="338455" cy="382905"/>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14" name="object 14">
            <a:extLst>
              <a:ext uri="{FF2B5EF4-FFF2-40B4-BE49-F238E27FC236}">
                <a16:creationId xmlns:a16="http://schemas.microsoft.com/office/drawing/2014/main" id="{6D0F191F-886E-C340-AB29-7EE5300E2D29}"/>
              </a:ext>
            </a:extLst>
          </p:cNvPr>
          <p:cNvSpPr/>
          <p:nvPr userDrawn="1"/>
        </p:nvSpPr>
        <p:spPr>
          <a:xfrm>
            <a:off x="11636235" y="8021514"/>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5" name="object 15">
            <a:extLst>
              <a:ext uri="{FF2B5EF4-FFF2-40B4-BE49-F238E27FC236}">
                <a16:creationId xmlns:a16="http://schemas.microsoft.com/office/drawing/2014/main" id="{515ED2BB-5D2B-EE4D-BED4-9A2892DE8C37}"/>
              </a:ext>
            </a:extLst>
          </p:cNvPr>
          <p:cNvSpPr/>
          <p:nvPr userDrawn="1"/>
        </p:nvSpPr>
        <p:spPr>
          <a:xfrm>
            <a:off x="11461811" y="8021514"/>
            <a:ext cx="338455" cy="382905"/>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16" name="object 16">
            <a:extLst>
              <a:ext uri="{FF2B5EF4-FFF2-40B4-BE49-F238E27FC236}">
                <a16:creationId xmlns:a16="http://schemas.microsoft.com/office/drawing/2014/main" id="{61071F40-C907-1B49-8A9D-CC623013DF4E}"/>
              </a:ext>
            </a:extLst>
          </p:cNvPr>
          <p:cNvSpPr/>
          <p:nvPr userDrawn="1"/>
        </p:nvSpPr>
        <p:spPr>
          <a:xfrm>
            <a:off x="16756498" y="8021514"/>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7" name="object 17">
            <a:extLst>
              <a:ext uri="{FF2B5EF4-FFF2-40B4-BE49-F238E27FC236}">
                <a16:creationId xmlns:a16="http://schemas.microsoft.com/office/drawing/2014/main" id="{6FF9AC17-8359-ED41-AEB5-839218965630}"/>
              </a:ext>
            </a:extLst>
          </p:cNvPr>
          <p:cNvSpPr/>
          <p:nvPr userDrawn="1"/>
        </p:nvSpPr>
        <p:spPr>
          <a:xfrm>
            <a:off x="16582074" y="8021514"/>
            <a:ext cx="338455" cy="382905"/>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8277464" y="3973708"/>
            <a:ext cx="3424148" cy="4205921"/>
          </a:xfrm>
        </p:spPr>
        <p:txBody>
          <a:bodyPr>
            <a:normAutofit/>
          </a:bodyPr>
          <a:lstStyle>
            <a:lvl1pPr marL="177800" indent="-177800" algn="l">
              <a:defRPr lang="en-US" sz="1600" b="0" i="0" kern="1200" spc="5" dirty="0" smtClean="0">
                <a:solidFill>
                  <a:schemeClr val="tx1"/>
                </a:solidFill>
                <a:latin typeface="Courier" pitchFamily="2" charset="0"/>
                <a:ea typeface="+mn-ea"/>
                <a:cs typeface="Courier New"/>
              </a:defRPr>
            </a:lvl1pPr>
            <a:lvl2pPr algn="l">
              <a:defRPr sz="1600"/>
            </a:lvl2pPr>
            <a:lvl3pPr algn="l">
              <a:defRPr sz="1600"/>
            </a:lvl3pPr>
            <a:lvl4pPr algn="l">
              <a:defRPr sz="1600"/>
            </a:lvl4pPr>
            <a:lvl5pPr algn="l">
              <a:defRPr sz="1600"/>
            </a:lvl5pPr>
          </a:lstStyle>
          <a:p>
            <a:pPr marL="177800" lvl="0" indent="-177800" algn="l">
              <a:lnSpc>
                <a:spcPct val="120000"/>
              </a:lnSpc>
              <a:spcBef>
                <a:spcPts val="0"/>
              </a:spcBef>
              <a:spcAft>
                <a:spcPts val="600"/>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13332350" y="3973708"/>
            <a:ext cx="3424148" cy="4205921"/>
          </a:xfrm>
        </p:spPr>
        <p:txBody>
          <a:bodyPr>
            <a:normAutofit/>
          </a:bodyPr>
          <a:lstStyle>
            <a:lvl1pPr marL="177800" indent="-177800" algn="l">
              <a:defRPr lang="en-US" sz="1600" b="0" i="0" kern="1200" spc="5" dirty="0" smtClean="0">
                <a:solidFill>
                  <a:schemeClr val="tx1"/>
                </a:solidFill>
                <a:latin typeface="Courier" pitchFamily="2" charset="0"/>
                <a:ea typeface="+mn-ea"/>
                <a:cs typeface="Courier New"/>
              </a:defRPr>
            </a:lvl1pPr>
            <a:lvl2pPr algn="l">
              <a:defRPr sz="1600"/>
            </a:lvl2pPr>
            <a:lvl3pPr algn="l">
              <a:defRPr sz="1600"/>
            </a:lvl3pPr>
            <a:lvl4pPr algn="l">
              <a:defRPr sz="1600"/>
            </a:lvl4pPr>
            <a:lvl5pPr algn="l">
              <a:defRPr sz="1600"/>
            </a:lvl5pPr>
          </a:lstStyle>
          <a:p>
            <a:pPr marL="177800" lvl="0" indent="-177800" algn="l">
              <a:lnSpc>
                <a:spcPct val="120000"/>
              </a:lnSpc>
              <a:spcBef>
                <a:spcPts val="0"/>
              </a:spcBef>
              <a:spcAft>
                <a:spcPts val="600"/>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3174802" y="3973708"/>
            <a:ext cx="3424148" cy="4205921"/>
          </a:xfrm>
        </p:spPr>
        <p:txBody>
          <a:bodyPr>
            <a:normAutofit/>
          </a:bodyPr>
          <a:lstStyle>
            <a:lvl1pPr algn="l">
              <a:lnSpc>
                <a:spcPct val="120000"/>
              </a:lnSpc>
              <a:spcAft>
                <a:spcPts val="600"/>
              </a:spcAft>
              <a:defRPr sz="1600"/>
            </a:lvl1pPr>
            <a:lvl2pPr algn="l">
              <a:defRPr sz="1600"/>
            </a:lvl2pPr>
            <a:lvl3pPr algn="l">
              <a:defRPr sz="1600"/>
            </a:lvl3pPr>
            <a:lvl4pPr algn="l">
              <a:defRPr sz="1600"/>
            </a:lvl4pPr>
            <a:lvl5pPr algn="l">
              <a:defRPr sz="160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3174802"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8270784"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13335944"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540553550"/>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7537450" y="-1"/>
            <a:ext cx="5029200" cy="1130935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7" name="object 7">
            <a:extLst>
              <a:ext uri="{FF2B5EF4-FFF2-40B4-BE49-F238E27FC236}">
                <a16:creationId xmlns:a16="http://schemas.microsoft.com/office/drawing/2014/main" id="{6BF66E18-254C-2B41-AF14-7577657B479D}"/>
              </a:ext>
            </a:extLst>
          </p:cNvPr>
          <p:cNvSpPr/>
          <p:nvPr userDrawn="1"/>
        </p:nvSpPr>
        <p:spPr>
          <a:xfrm>
            <a:off x="17172252" y="9897028"/>
            <a:ext cx="2303594" cy="772829"/>
          </a:xfrm>
          <a:prstGeom prst="rect">
            <a:avLst/>
          </a:prstGeom>
          <a:blipFill>
            <a:blip r:embed="rId4" cstate="print"/>
            <a:stretch>
              <a:fillRect/>
            </a:stretch>
          </a:blipFill>
        </p:spPr>
        <p:txBody>
          <a:bodyPr wrap="square" lIns="0" tIns="0" rIns="0" bIns="0" rtlCol="0"/>
          <a:lstStyle/>
          <a:p>
            <a:endParaRPr/>
          </a:p>
        </p:txBody>
      </p:sp>
      <p:pic>
        <p:nvPicPr>
          <p:cNvPr id="13" name="Graphic 12">
            <a:extLst>
              <a:ext uri="{FF2B5EF4-FFF2-40B4-BE49-F238E27FC236}">
                <a16:creationId xmlns:a16="http://schemas.microsoft.com/office/drawing/2014/main" id="{1659B901-2304-9F48-B032-1AE530610C9E}"/>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8250" y="9873205"/>
            <a:ext cx="1291537" cy="807211"/>
          </a:xfrm>
          <a:prstGeom prst="rect">
            <a:avLst/>
          </a:prstGeom>
        </p:spPr>
      </p:pic>
    </p:spTree>
    <p:extLst>
      <p:ext uri="{BB962C8B-B14F-4D97-AF65-F5344CB8AC3E}">
        <p14:creationId xmlns:p14="http://schemas.microsoft.com/office/powerpoint/2010/main" val="1580126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3 Boxes-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794"/>
            <a:ext cx="20104100" cy="11308556"/>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628251" y="10265777"/>
            <a:ext cx="663422" cy="414638"/>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2764274"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6" name="object 4">
            <a:extLst>
              <a:ext uri="{FF2B5EF4-FFF2-40B4-BE49-F238E27FC236}">
                <a16:creationId xmlns:a16="http://schemas.microsoft.com/office/drawing/2014/main" id="{44F8B23B-D805-9649-9556-CF3592009338}"/>
              </a:ext>
            </a:extLst>
          </p:cNvPr>
          <p:cNvSpPr/>
          <p:nvPr userDrawn="1"/>
        </p:nvSpPr>
        <p:spPr>
          <a:xfrm>
            <a:off x="7892053"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7" name="object 5">
            <a:extLst>
              <a:ext uri="{FF2B5EF4-FFF2-40B4-BE49-F238E27FC236}">
                <a16:creationId xmlns:a16="http://schemas.microsoft.com/office/drawing/2014/main" id="{E8C59653-C1B1-CD4C-AA02-94DC5C15ACB1}"/>
              </a:ext>
            </a:extLst>
          </p:cNvPr>
          <p:cNvSpPr/>
          <p:nvPr userDrawn="1"/>
        </p:nvSpPr>
        <p:spPr>
          <a:xfrm>
            <a:off x="13012315" y="2591544"/>
            <a:ext cx="4320540" cy="6125845"/>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a:p>
        </p:txBody>
      </p:sp>
      <p:sp>
        <p:nvSpPr>
          <p:cNvPr id="10" name="object 12">
            <a:extLst>
              <a:ext uri="{FF2B5EF4-FFF2-40B4-BE49-F238E27FC236}">
                <a16:creationId xmlns:a16="http://schemas.microsoft.com/office/drawing/2014/main" id="{8C5FA84E-30CE-1142-A22A-A5A056B7EF24}"/>
              </a:ext>
            </a:extLst>
          </p:cNvPr>
          <p:cNvSpPr/>
          <p:nvPr userDrawn="1"/>
        </p:nvSpPr>
        <p:spPr>
          <a:xfrm>
            <a:off x="6515972" y="8024131"/>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1" name="object 13">
            <a:extLst>
              <a:ext uri="{FF2B5EF4-FFF2-40B4-BE49-F238E27FC236}">
                <a16:creationId xmlns:a16="http://schemas.microsoft.com/office/drawing/2014/main" id="{A3B3471A-BA51-9B43-B8F8-9D918B7E72CF}"/>
              </a:ext>
            </a:extLst>
          </p:cNvPr>
          <p:cNvSpPr/>
          <p:nvPr userDrawn="1"/>
        </p:nvSpPr>
        <p:spPr>
          <a:xfrm>
            <a:off x="6341548" y="8024131"/>
            <a:ext cx="338455" cy="382905"/>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14" name="object 14">
            <a:extLst>
              <a:ext uri="{FF2B5EF4-FFF2-40B4-BE49-F238E27FC236}">
                <a16:creationId xmlns:a16="http://schemas.microsoft.com/office/drawing/2014/main" id="{6D0F191F-886E-C340-AB29-7EE5300E2D29}"/>
              </a:ext>
            </a:extLst>
          </p:cNvPr>
          <p:cNvSpPr/>
          <p:nvPr userDrawn="1"/>
        </p:nvSpPr>
        <p:spPr>
          <a:xfrm>
            <a:off x="11636235" y="8021514"/>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5" name="object 15">
            <a:extLst>
              <a:ext uri="{FF2B5EF4-FFF2-40B4-BE49-F238E27FC236}">
                <a16:creationId xmlns:a16="http://schemas.microsoft.com/office/drawing/2014/main" id="{515ED2BB-5D2B-EE4D-BED4-9A2892DE8C37}"/>
              </a:ext>
            </a:extLst>
          </p:cNvPr>
          <p:cNvSpPr/>
          <p:nvPr userDrawn="1"/>
        </p:nvSpPr>
        <p:spPr>
          <a:xfrm>
            <a:off x="11461811" y="8021514"/>
            <a:ext cx="338455" cy="382905"/>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16" name="object 16">
            <a:extLst>
              <a:ext uri="{FF2B5EF4-FFF2-40B4-BE49-F238E27FC236}">
                <a16:creationId xmlns:a16="http://schemas.microsoft.com/office/drawing/2014/main" id="{61071F40-C907-1B49-8A9D-CC623013DF4E}"/>
              </a:ext>
            </a:extLst>
          </p:cNvPr>
          <p:cNvSpPr/>
          <p:nvPr userDrawn="1"/>
        </p:nvSpPr>
        <p:spPr>
          <a:xfrm>
            <a:off x="16756498" y="8021514"/>
            <a:ext cx="320040" cy="158115"/>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a:p>
        </p:txBody>
      </p:sp>
      <p:sp>
        <p:nvSpPr>
          <p:cNvPr id="17" name="object 17">
            <a:extLst>
              <a:ext uri="{FF2B5EF4-FFF2-40B4-BE49-F238E27FC236}">
                <a16:creationId xmlns:a16="http://schemas.microsoft.com/office/drawing/2014/main" id="{6FF9AC17-8359-ED41-AEB5-839218965630}"/>
              </a:ext>
            </a:extLst>
          </p:cNvPr>
          <p:cNvSpPr/>
          <p:nvPr userDrawn="1"/>
        </p:nvSpPr>
        <p:spPr>
          <a:xfrm>
            <a:off x="16582074" y="8021514"/>
            <a:ext cx="338455" cy="382905"/>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8277464" y="3973708"/>
            <a:ext cx="3424148" cy="4205921"/>
          </a:xfrm>
        </p:spPr>
        <p:txBody>
          <a:bodyPr>
            <a:normAutofit/>
          </a:bodyPr>
          <a:lstStyle>
            <a:lvl1pPr marL="177800" indent="-177800" algn="l">
              <a:defRPr lang="en-US" sz="1600" b="0" i="0" kern="1200" spc="5" dirty="0" smtClean="0">
                <a:solidFill>
                  <a:schemeClr val="tx1"/>
                </a:solidFill>
                <a:latin typeface="Courier" pitchFamily="2" charset="0"/>
                <a:ea typeface="+mn-ea"/>
                <a:cs typeface="Courier New"/>
              </a:defRPr>
            </a:lvl1pPr>
            <a:lvl2pPr algn="l">
              <a:defRPr sz="1600"/>
            </a:lvl2pPr>
            <a:lvl3pPr algn="l">
              <a:defRPr sz="1600"/>
            </a:lvl3pPr>
            <a:lvl4pPr algn="l">
              <a:defRPr sz="1600"/>
            </a:lvl4pPr>
            <a:lvl5pPr algn="l">
              <a:defRPr sz="1600"/>
            </a:lvl5pPr>
          </a:lstStyle>
          <a:p>
            <a:pPr marL="177800" lvl="0" indent="-177800" algn="l">
              <a:lnSpc>
                <a:spcPct val="120000"/>
              </a:lnSpc>
              <a:spcBef>
                <a:spcPts val="0"/>
              </a:spcBef>
              <a:spcAft>
                <a:spcPts val="600"/>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13332350" y="3973708"/>
            <a:ext cx="3424148" cy="4205921"/>
          </a:xfrm>
        </p:spPr>
        <p:txBody>
          <a:bodyPr>
            <a:normAutofit/>
          </a:bodyPr>
          <a:lstStyle>
            <a:lvl1pPr marL="177800" indent="-177800" algn="l">
              <a:defRPr lang="en-US" sz="1600" b="0" i="0" kern="1200" spc="5" dirty="0" smtClean="0">
                <a:solidFill>
                  <a:schemeClr val="tx1"/>
                </a:solidFill>
                <a:latin typeface="Courier" pitchFamily="2" charset="0"/>
                <a:ea typeface="+mn-ea"/>
                <a:cs typeface="Courier New"/>
              </a:defRPr>
            </a:lvl1pPr>
            <a:lvl2pPr algn="l">
              <a:defRPr sz="1600"/>
            </a:lvl2pPr>
            <a:lvl3pPr algn="l">
              <a:defRPr sz="1600"/>
            </a:lvl3pPr>
            <a:lvl4pPr algn="l">
              <a:defRPr sz="1600"/>
            </a:lvl4pPr>
            <a:lvl5pPr algn="l">
              <a:defRPr sz="1600"/>
            </a:lvl5pPr>
          </a:lstStyle>
          <a:p>
            <a:pPr marL="177800" lvl="0" indent="-177800" algn="l">
              <a:lnSpc>
                <a:spcPct val="120000"/>
              </a:lnSpc>
              <a:spcBef>
                <a:spcPts val="0"/>
              </a:spcBef>
              <a:spcAft>
                <a:spcPts val="600"/>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3174802" y="3973708"/>
            <a:ext cx="3424148" cy="4205921"/>
          </a:xfrm>
        </p:spPr>
        <p:txBody>
          <a:bodyPr>
            <a:normAutofit/>
          </a:bodyPr>
          <a:lstStyle>
            <a:lvl1pPr algn="l">
              <a:lnSpc>
                <a:spcPct val="120000"/>
              </a:lnSpc>
              <a:spcAft>
                <a:spcPts val="600"/>
              </a:spcAft>
              <a:defRPr sz="1600"/>
            </a:lvl1pPr>
            <a:lvl2pPr algn="l">
              <a:defRPr sz="1600"/>
            </a:lvl2pPr>
            <a:lvl3pPr algn="l">
              <a:defRPr sz="1600"/>
            </a:lvl3pPr>
            <a:lvl4pPr algn="l">
              <a:defRPr sz="1600"/>
            </a:lvl4pPr>
            <a:lvl5pPr algn="l">
              <a:defRPr sz="160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3174802"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8270784"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13335944" y="3086100"/>
            <a:ext cx="3660775" cy="1111250"/>
          </a:xfrm>
        </p:spPr>
        <p:txBody>
          <a:bodyPr/>
          <a:lstStyle>
            <a:lvl1pPr marL="0" indent="0" algn="l">
              <a:lnSpc>
                <a:spcPct val="80000"/>
              </a:lnSpc>
              <a:spcAft>
                <a:spcPts val="0"/>
              </a:spcAft>
              <a:buNone/>
              <a:defRPr sz="2700"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185912946"/>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only-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81" y="0"/>
            <a:ext cx="20104100" cy="11308556"/>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986076" y="1712286"/>
            <a:ext cx="16022524" cy="830577"/>
          </a:xfrm>
          <a:prstGeom prst="rect">
            <a:avLst/>
          </a:prstGeom>
        </p:spPr>
        <p:txBody>
          <a:bodyPr wrap="square" lIns="0" tIns="0" rIns="0" bIns="0" anchor="t" anchorCtr="0">
            <a:noAutofit/>
          </a:bodyPr>
          <a:lstStyle>
            <a:lvl1pPr algn="l">
              <a:defRPr sz="2700" cap="all" baseline="0">
                <a:solidFill>
                  <a:schemeClr val="bg1"/>
                </a:solidFill>
              </a:defRPr>
            </a:lvl1pPr>
          </a:lstStyle>
          <a:p>
            <a:r>
              <a:rPr lang="en-US"/>
              <a:t>Click to edit Master title style</a:t>
            </a:r>
          </a:p>
        </p:txBody>
      </p:sp>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628251" y="10265777"/>
            <a:ext cx="663422" cy="414638"/>
          </a:xfrm>
          <a:prstGeom prst="rect">
            <a:avLst/>
          </a:prstGeom>
        </p:spPr>
      </p:pic>
    </p:spTree>
  </p:cSld>
  <p:clrMapOvr>
    <a:masterClrMapping/>
  </p:clrMapOvr>
  <p:extLst>
    <p:ext uri="{DCECCB84-F9BA-43D5-87BE-67443E8EF086}">
      <p15:sldGuideLst xmlns:p15="http://schemas.microsoft.com/office/powerpoint/2012/main">
        <p15:guide id="1" orient="horz" pos="3562" userDrawn="1">
          <p15:clr>
            <a:srgbClr val="FBAE40"/>
          </p15:clr>
        </p15:guide>
        <p15:guide id="2" pos="6332" userDrawn="1">
          <p15:clr>
            <a:srgbClr val="FBAE40"/>
          </p15:clr>
        </p15:guide>
        <p15:guide id="3" pos="1252" userDrawn="1">
          <p15:clr>
            <a:srgbClr val="FBAE40"/>
          </p15:clr>
        </p15:guide>
        <p15:guide id="4" pos="11344"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81" y="0"/>
            <a:ext cx="20104100" cy="11308556"/>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986076" y="1712286"/>
            <a:ext cx="16022524" cy="830577"/>
          </a:xfrm>
          <a:prstGeom prst="rect">
            <a:avLst/>
          </a:prstGeom>
        </p:spPr>
        <p:txBody>
          <a:bodyPr wrap="square" lIns="0" tIns="0" rIns="0" bIns="0" anchor="t" anchorCtr="0">
            <a:noAutofit/>
          </a:bodyPr>
          <a:lstStyle>
            <a:lvl1pPr algn="l">
              <a:defRPr sz="2700" cap="all" baseline="0">
                <a:solidFill>
                  <a:schemeClr val="tx1"/>
                </a:solidFill>
              </a:defRPr>
            </a:lvl1pPr>
          </a:lstStyle>
          <a:p>
            <a:r>
              <a:rPr lang="en-US"/>
              <a:t>Click to edit Master title style</a:t>
            </a:r>
          </a:p>
        </p:txBody>
      </p:sp>
    </p:spTree>
    <p:extLst>
      <p:ext uri="{BB962C8B-B14F-4D97-AF65-F5344CB8AC3E}">
        <p14:creationId xmlns:p14="http://schemas.microsoft.com/office/powerpoint/2010/main" val="3848206581"/>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986075" y="1712286"/>
            <a:ext cx="16130475" cy="830577"/>
          </a:xfrm>
          <a:prstGeom prst="rect">
            <a:avLst/>
          </a:prstGeom>
        </p:spPr>
        <p:txBody>
          <a:bodyPr wrap="square" lIns="0" tIns="0" rIns="0" bIns="0" anchor="t" anchorCtr="0">
            <a:noAutofit/>
          </a:bodyPr>
          <a:lstStyle>
            <a:lvl1pPr algn="l">
              <a:defRPr sz="2700"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794"/>
            <a:ext cx="20104100" cy="11308556"/>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4C7ADA1A-7896-E442-830A-907F10FB58E2}"/>
              </a:ext>
            </a:extLst>
          </p:cNvPr>
          <p:cNvSpPr/>
          <p:nvPr/>
        </p:nvSpPr>
        <p:spPr>
          <a:xfrm>
            <a:off x="0" y="2824582"/>
            <a:ext cx="1895230" cy="6847959"/>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a:p>
        </p:txBody>
      </p:sp>
    </p:spTree>
    <p:extLst>
      <p:ext uri="{BB962C8B-B14F-4D97-AF65-F5344CB8AC3E}">
        <p14:creationId xmlns:p14="http://schemas.microsoft.com/office/powerpoint/2010/main" val="4004641228"/>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mp; Body copy">
    <p:spTree>
      <p:nvGrpSpPr>
        <p:cNvPr id="1" name=""/>
        <p:cNvGrpSpPr/>
        <p:nvPr/>
      </p:nvGrpSpPr>
      <p:grpSpPr>
        <a:xfrm>
          <a:off x="0" y="0"/>
          <a:ext cx="0" cy="0"/>
          <a:chOff x="0" y="0"/>
          <a:chExt cx="0" cy="0"/>
        </a:xfrm>
      </p:grpSpPr>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986076" y="1712286"/>
            <a:ext cx="16108286" cy="830577"/>
          </a:xfrm>
          <a:prstGeom prst="rect">
            <a:avLst/>
          </a:prstGeom>
        </p:spPr>
        <p:txBody>
          <a:bodyPr wrap="square" lIns="0" tIns="0" rIns="0" bIns="0" anchor="t" anchorCtr="0">
            <a:noAutofit/>
          </a:bodyPr>
          <a:lstStyle>
            <a:lvl1pPr algn="l">
              <a:defRPr sz="2700" cap="all" baseline="0">
                <a:solidFill>
                  <a:schemeClr val="tx1"/>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AB491DB7-69A3-B84A-82AC-7B7CD0BFD783}"/>
              </a:ext>
            </a:extLst>
          </p:cNvPr>
          <p:cNvSpPr>
            <a:spLocks noGrp="1"/>
          </p:cNvSpPr>
          <p:nvPr>
            <p:ph sz="quarter" idx="10"/>
          </p:nvPr>
        </p:nvSpPr>
        <p:spPr>
          <a:xfrm>
            <a:off x="1951038" y="2543175"/>
            <a:ext cx="16143287" cy="8137525"/>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p:txBody>
      </p:sp>
      <p:sp>
        <p:nvSpPr>
          <p:cNvPr id="3" name="Freeform 2">
            <a:extLst>
              <a:ext uri="{FF2B5EF4-FFF2-40B4-BE49-F238E27FC236}">
                <a16:creationId xmlns:a16="http://schemas.microsoft.com/office/drawing/2014/main" id="{52E9D9F6-A0E4-194A-A38F-FFDF9429E665}"/>
              </a:ext>
            </a:extLst>
          </p:cNvPr>
          <p:cNvSpPr/>
          <p:nvPr/>
        </p:nvSpPr>
        <p:spPr>
          <a:xfrm>
            <a:off x="3281" y="0"/>
            <a:ext cx="20104100" cy="11308556"/>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A0597540-0E30-E44C-8F97-D3E9B1F82171}"/>
              </a:ext>
            </a:extLst>
          </p:cNvPr>
          <p:cNvSpPr/>
          <p:nvPr/>
        </p:nvSpPr>
        <p:spPr>
          <a:xfrm>
            <a:off x="3281" y="2823788"/>
            <a:ext cx="1895230" cy="6847959"/>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a:p>
        </p:txBody>
      </p:sp>
    </p:spTree>
    <p:extLst>
      <p:ext uri="{BB962C8B-B14F-4D97-AF65-F5344CB8AC3E}">
        <p14:creationId xmlns:p14="http://schemas.microsoft.com/office/powerpoint/2010/main" val="2928804796"/>
      </p:ext>
    </p:extLst>
  </p:cSld>
  <p:clrMapOvr>
    <a:masterClrMapping/>
  </p:clrMapOvr>
  <p:extLst>
    <p:ext uri="{DCECCB84-F9BA-43D5-87BE-67443E8EF086}">
      <p15:sldGuideLst xmlns:p15="http://schemas.microsoft.com/office/powerpoint/2012/main">
        <p15:guide id="1" pos="6332" userDrawn="1">
          <p15:clr>
            <a:srgbClr val="FBAE40"/>
          </p15:clr>
        </p15:guide>
        <p15:guide id="2" pos="1229" userDrawn="1">
          <p15:clr>
            <a:srgbClr val="FBAE40"/>
          </p15:clr>
        </p15:guide>
        <p15:guide id="3" pos="11412"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oadmap-1">
    <p:spTree>
      <p:nvGrpSpPr>
        <p:cNvPr id="1" name=""/>
        <p:cNvGrpSpPr/>
        <p:nvPr/>
      </p:nvGrpSpPr>
      <p:grpSpPr>
        <a:xfrm>
          <a:off x="0" y="0"/>
          <a:ext cx="0" cy="0"/>
          <a:chOff x="0" y="0"/>
          <a:chExt cx="0" cy="0"/>
        </a:xfrm>
      </p:grpSpPr>
      <p:graphicFrame>
        <p:nvGraphicFramePr>
          <p:cNvPr id="50" name="Table 49">
            <a:extLst>
              <a:ext uri="{FF2B5EF4-FFF2-40B4-BE49-F238E27FC236}">
                <a16:creationId xmlns:a16="http://schemas.microsoft.com/office/drawing/2014/main" id="{A6DFA681-259E-AD4D-BF16-05A8243CCEB6}"/>
              </a:ext>
            </a:extLst>
          </p:cNvPr>
          <p:cNvGraphicFramePr>
            <a:graphicFrameLocks noGrp="1"/>
          </p:cNvGraphicFramePr>
          <p:nvPr userDrawn="1">
            <p:extLst>
              <p:ext uri="{D42A27DB-BD31-4B8C-83A1-F6EECF244321}">
                <p14:modId xmlns:p14="http://schemas.microsoft.com/office/powerpoint/2010/main" val="4058037795"/>
              </p:ext>
            </p:extLst>
          </p:nvPr>
        </p:nvGraphicFramePr>
        <p:xfrm>
          <a:off x="2022475" y="2594159"/>
          <a:ext cx="16094073" cy="7924349"/>
        </p:xfrm>
        <a:graphic>
          <a:graphicData uri="http://schemas.openxmlformats.org/drawingml/2006/table">
            <a:tbl>
              <a:tblPr firstRow="1" bandRow="1">
                <a:tableStyleId>{5C22544A-7EE6-4342-B048-85BDC9FD1C3A}</a:tableStyleId>
              </a:tblPr>
              <a:tblGrid>
                <a:gridCol w="1500873">
                  <a:extLst>
                    <a:ext uri="{9D8B030D-6E8A-4147-A177-3AD203B41FA5}">
                      <a16:colId xmlns:a16="http://schemas.microsoft.com/office/drawing/2014/main" val="1619126657"/>
                    </a:ext>
                  </a:extLst>
                </a:gridCol>
                <a:gridCol w="3648300">
                  <a:extLst>
                    <a:ext uri="{9D8B030D-6E8A-4147-A177-3AD203B41FA5}">
                      <a16:colId xmlns:a16="http://schemas.microsoft.com/office/drawing/2014/main" val="893913735"/>
                    </a:ext>
                  </a:extLst>
                </a:gridCol>
                <a:gridCol w="3648300">
                  <a:extLst>
                    <a:ext uri="{9D8B030D-6E8A-4147-A177-3AD203B41FA5}">
                      <a16:colId xmlns:a16="http://schemas.microsoft.com/office/drawing/2014/main" val="1920519843"/>
                    </a:ext>
                  </a:extLst>
                </a:gridCol>
                <a:gridCol w="3648300">
                  <a:extLst>
                    <a:ext uri="{9D8B030D-6E8A-4147-A177-3AD203B41FA5}">
                      <a16:colId xmlns:a16="http://schemas.microsoft.com/office/drawing/2014/main" val="2479878562"/>
                    </a:ext>
                  </a:extLst>
                </a:gridCol>
                <a:gridCol w="3648300">
                  <a:extLst>
                    <a:ext uri="{9D8B030D-6E8A-4147-A177-3AD203B41FA5}">
                      <a16:colId xmlns:a16="http://schemas.microsoft.com/office/drawing/2014/main" val="1937586290"/>
                    </a:ext>
                  </a:extLst>
                </a:gridCol>
              </a:tblGrid>
              <a:tr h="570281">
                <a:tc>
                  <a:txBody>
                    <a:bodyPr/>
                    <a:lstStyle/>
                    <a:p>
                      <a:endParaRPr lang="en-US">
                        <a:solidFill>
                          <a:schemeClr val="bg1"/>
                        </a:solidFill>
                      </a:endParaRP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1" i="0" u="sng">
                          <a:solidFill>
                            <a:schemeClr val="bg1"/>
                          </a:solidFill>
                          <a:latin typeface="Arial" panose="020B0604020202020204" pitchFamily="34" charset="0"/>
                          <a:ea typeface="Calibri"/>
                          <a:cs typeface="Arial" panose="020B0604020202020204" pitchFamily="34" charset="0"/>
                          <a:sym typeface="Calibri"/>
                        </a:rPr>
                        <a:t>Inspire</a:t>
                      </a:r>
                      <a:endParaRPr lang="en-US">
                        <a:solidFill>
                          <a:schemeClr val="bg1"/>
                        </a:solidFill>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800" b="1" i="0" u="sng">
                          <a:solidFill>
                            <a:schemeClr val="bg1"/>
                          </a:solidFill>
                          <a:latin typeface="Arial" panose="020B0604020202020204" pitchFamily="34" charset="0"/>
                          <a:ea typeface="Calibri"/>
                          <a:cs typeface="Arial" panose="020B0604020202020204" pitchFamily="34" charset="0"/>
                          <a:sym typeface="Calibri"/>
                        </a:rPr>
                        <a:t>Validate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800" b="1" i="0" u="sng">
                          <a:solidFill>
                            <a:schemeClr val="bg1"/>
                          </a:solidFill>
                          <a:latin typeface="Arial" panose="020B0604020202020204" pitchFamily="34" charset="0"/>
                          <a:ea typeface="Calibri"/>
                          <a:cs typeface="Arial" panose="020B0604020202020204" pitchFamily="34" charset="0"/>
                          <a:sym typeface="Calibri"/>
                        </a:rPr>
                        <a:t>Facilitate</a:t>
                      </a:r>
                      <a:endParaRPr lang="en-GB" sz="2800" b="1" i="0" u="sng">
                        <a:solidFill>
                          <a:schemeClr val="bg1"/>
                        </a:solidFill>
                        <a:latin typeface="Arial" panose="020B0604020202020204" pitchFamily="34" charset="0"/>
                        <a:cs typeface="Arial" panose="020B0604020202020204" pitchFamily="34" charset="0"/>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800" b="1" i="0" u="sng">
                          <a:solidFill>
                            <a:schemeClr val="bg1"/>
                          </a:solidFill>
                          <a:latin typeface="Arial" panose="020B0604020202020204" pitchFamily="34" charset="0"/>
                          <a:ea typeface="Calibri"/>
                          <a:cs typeface="Arial" panose="020B0604020202020204" pitchFamily="34" charset="0"/>
                          <a:sym typeface="Calibri"/>
                        </a:rPr>
                        <a:t>Confirm</a:t>
                      </a:r>
                      <a:endParaRPr lang="en-US">
                        <a:solidFill>
                          <a:schemeClr val="bg1"/>
                        </a:solidFill>
                      </a:endParaRPr>
                    </a:p>
                  </a:txBody>
                  <a:tcPr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3179385794"/>
                  </a:ext>
                </a:extLst>
              </a:tr>
              <a:tr h="1838517">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800" b="1" i="0" u="sng">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1288" marR="5080" lvl="0" indent="-128588" algn="l" defTabSz="914400" rtl="0" eaLnBrk="1" fontAlgn="auto" latinLnBrk="0" hangingPunct="1">
                        <a:lnSpc>
                          <a:spcPct val="116599"/>
                        </a:lnSpc>
                        <a:spcBef>
                          <a:spcPts val="100"/>
                        </a:spcBef>
                        <a:spcAft>
                          <a:spcPts val="0"/>
                        </a:spcAft>
                        <a:buClrTx/>
                        <a:buSzTx/>
                        <a:buFontTx/>
                        <a:buNone/>
                        <a:tabLst/>
                        <a:defRPr/>
                      </a:pPr>
                      <a:endParaRPr lang="en-GB" sz="1600" kern="1200" spc="-5">
                        <a:solidFill>
                          <a:schemeClr val="tx1"/>
                        </a:solidFill>
                        <a:latin typeface="Courier" pitchFamily="2" charset="0"/>
                        <a:ea typeface="+mn-ea"/>
                        <a:cs typeface="Courier New"/>
                        <a:sym typeface="Aria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942537"/>
                  </a:ext>
                </a:extLst>
              </a:tr>
              <a:tr h="1838517">
                <a:tc>
                  <a:txBody>
                    <a:bodyPr/>
                    <a:lstStyle/>
                    <a:p>
                      <a:endParaRPr lang="en-US" sz="1800" b="1" i="0" u="sng">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1390611"/>
                  </a:ext>
                </a:extLst>
              </a:tr>
              <a:tr h="1838517">
                <a:tc>
                  <a:txBody>
                    <a:bodyPr/>
                    <a:lstStyle/>
                    <a:p>
                      <a:endParaRPr lang="en-US" sz="1800" b="1" i="0" u="sng">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8291403"/>
                  </a:ext>
                </a:extLst>
              </a:tr>
              <a:tr h="1838517">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800" b="1" i="0" u="sng">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600" kern="1200" spc="-5">
                        <a:solidFill>
                          <a:schemeClr val="tx1"/>
                        </a:solidFill>
                        <a:latin typeface="Courier" pitchFamily="2" charset="0"/>
                        <a:ea typeface="+mn-ea"/>
                        <a:cs typeface="Courier New"/>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9953073"/>
                  </a:ext>
                </a:extLst>
              </a:tr>
            </a:tbl>
          </a:graphicData>
        </a:graphic>
      </p:graphicFrame>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986075" y="1712286"/>
            <a:ext cx="16130475" cy="830577"/>
          </a:xfrm>
          <a:prstGeom prst="rect">
            <a:avLst/>
          </a:prstGeom>
        </p:spPr>
        <p:txBody>
          <a:bodyPr wrap="square" lIns="0" tIns="0" rIns="0" bIns="0" anchor="t" anchorCtr="0">
            <a:noAutofit/>
          </a:bodyPr>
          <a:lstStyle>
            <a:lvl1pPr algn="l">
              <a:defRPr sz="2700" cap="all" baseline="0">
                <a:solidFill>
                  <a:schemeClr val="tx1"/>
                </a:solidFill>
              </a:defRPr>
            </a:lvl1pPr>
          </a:lstStyle>
          <a:p>
            <a:r>
              <a:rPr lang="en-US"/>
              <a:t>Click to edit Master title style</a:t>
            </a:r>
          </a:p>
        </p:txBody>
      </p:sp>
      <p:grpSp>
        <p:nvGrpSpPr>
          <p:cNvPr id="40" name="Group 39">
            <a:extLst>
              <a:ext uri="{FF2B5EF4-FFF2-40B4-BE49-F238E27FC236}">
                <a16:creationId xmlns:a16="http://schemas.microsoft.com/office/drawing/2014/main" id="{5505308B-E066-664A-A8A4-AEABF5277ADA}"/>
              </a:ext>
            </a:extLst>
          </p:cNvPr>
          <p:cNvGrpSpPr/>
          <p:nvPr userDrawn="1"/>
        </p:nvGrpSpPr>
        <p:grpSpPr>
          <a:xfrm>
            <a:off x="6945852" y="2713824"/>
            <a:ext cx="395519" cy="356519"/>
            <a:chOff x="12309997" y="288558"/>
            <a:chExt cx="828573" cy="746876"/>
          </a:xfrm>
          <a:solidFill>
            <a:schemeClr val="bg1"/>
          </a:solidFill>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Freeform 2">
            <a:extLst>
              <a:ext uri="{FF2B5EF4-FFF2-40B4-BE49-F238E27FC236}">
                <a16:creationId xmlns:a16="http://schemas.microsoft.com/office/drawing/2014/main" id="{CB2C4FB3-3D29-714F-8DBE-6D04E24B8C87}"/>
              </a:ext>
            </a:extLst>
          </p:cNvPr>
          <p:cNvSpPr/>
          <p:nvPr userDrawn="1"/>
        </p:nvSpPr>
        <p:spPr>
          <a:xfrm>
            <a:off x="0" y="794"/>
            <a:ext cx="20104100" cy="11308556"/>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CF5057D3-C181-BF4B-9700-678E2D72DF3E}"/>
              </a:ext>
            </a:extLst>
          </p:cNvPr>
          <p:cNvSpPr/>
          <p:nvPr userDrawn="1"/>
        </p:nvSpPr>
        <p:spPr>
          <a:xfrm>
            <a:off x="0" y="2824582"/>
            <a:ext cx="1895230" cy="6847959"/>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a:p>
        </p:txBody>
      </p:sp>
      <p:grpSp>
        <p:nvGrpSpPr>
          <p:cNvPr id="20" name="Group 19">
            <a:extLst>
              <a:ext uri="{FF2B5EF4-FFF2-40B4-BE49-F238E27FC236}">
                <a16:creationId xmlns:a16="http://schemas.microsoft.com/office/drawing/2014/main" id="{6D0640D5-9628-104E-91F3-60CB00D3BD2B}"/>
              </a:ext>
            </a:extLst>
          </p:cNvPr>
          <p:cNvGrpSpPr/>
          <p:nvPr userDrawn="1"/>
        </p:nvGrpSpPr>
        <p:grpSpPr>
          <a:xfrm>
            <a:off x="10603452" y="2713824"/>
            <a:ext cx="395519" cy="356519"/>
            <a:chOff x="12309997" y="288558"/>
            <a:chExt cx="828573" cy="746876"/>
          </a:xfrm>
          <a:solidFill>
            <a:schemeClr val="bg1"/>
          </a:solidFill>
        </p:grpSpPr>
        <p:sp>
          <p:nvSpPr>
            <p:cNvPr id="21" name="Triangle 20">
              <a:extLst>
                <a:ext uri="{FF2B5EF4-FFF2-40B4-BE49-F238E27FC236}">
                  <a16:creationId xmlns:a16="http://schemas.microsoft.com/office/drawing/2014/main" id="{92C309A9-A165-F345-B002-7F0E831C8BD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riangle 21">
              <a:extLst>
                <a:ext uri="{FF2B5EF4-FFF2-40B4-BE49-F238E27FC236}">
                  <a16:creationId xmlns:a16="http://schemas.microsoft.com/office/drawing/2014/main" id="{06D2B0EF-F3B7-1C4B-968E-0838378F2663}"/>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6A76548E-388A-A342-BFD2-E4766BAA02D0}"/>
              </a:ext>
            </a:extLst>
          </p:cNvPr>
          <p:cNvGrpSpPr/>
          <p:nvPr userDrawn="1"/>
        </p:nvGrpSpPr>
        <p:grpSpPr>
          <a:xfrm>
            <a:off x="14261052" y="2713824"/>
            <a:ext cx="395519" cy="356519"/>
            <a:chOff x="12309997" y="288558"/>
            <a:chExt cx="828573" cy="746876"/>
          </a:xfrm>
          <a:solidFill>
            <a:schemeClr val="bg1"/>
          </a:solidFill>
        </p:grpSpPr>
        <p:sp>
          <p:nvSpPr>
            <p:cNvPr id="29" name="Triangle 28">
              <a:extLst>
                <a:ext uri="{FF2B5EF4-FFF2-40B4-BE49-F238E27FC236}">
                  <a16:creationId xmlns:a16="http://schemas.microsoft.com/office/drawing/2014/main" id="{FBFCF5A6-B16B-0641-8F59-9BB75540869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iangle 29">
              <a:extLst>
                <a:ext uri="{FF2B5EF4-FFF2-40B4-BE49-F238E27FC236}">
                  <a16:creationId xmlns:a16="http://schemas.microsoft.com/office/drawing/2014/main" id="{EA5C2382-BE64-9641-A1BF-6A4C1D473D21}"/>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56837346"/>
      </p:ext>
    </p:extLst>
  </p:cSld>
  <p:clrMapOvr>
    <a:masterClrMapping/>
  </p:clrMapOvr>
  <p:extLst>
    <p:ext uri="{DCECCB84-F9BA-43D5-87BE-67443E8EF086}">
      <p15:sldGuideLst xmlns:p15="http://schemas.microsoft.com/office/powerpoint/2012/main">
        <p15:guide id="1" orient="horz" pos="3562" userDrawn="1">
          <p15:clr>
            <a:srgbClr val="FBAE40"/>
          </p15:clr>
        </p15:guide>
        <p15:guide id="2" pos="1274" userDrawn="1">
          <p15:clr>
            <a:srgbClr val="FBAE40"/>
          </p15:clr>
        </p15:guide>
        <p15:guide id="3" pos="11412"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oadmap-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4B7254-62EE-E640-97B6-D6186E17F8E8}"/>
              </a:ext>
            </a:extLst>
          </p:cNvPr>
          <p:cNvSpPr/>
          <p:nvPr userDrawn="1"/>
        </p:nvSpPr>
        <p:spPr>
          <a:xfrm>
            <a:off x="2022474" y="2542863"/>
            <a:ext cx="3590925" cy="6702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i="0" u="sng">
                <a:solidFill>
                  <a:schemeClr val="bg1"/>
                </a:solidFill>
                <a:latin typeface="Arial" panose="020B0604020202020204" pitchFamily="34" charset="0"/>
                <a:ea typeface="Calibri"/>
                <a:cs typeface="Arial" panose="020B0604020202020204" pitchFamily="34" charset="0"/>
                <a:sym typeface="Calibri"/>
              </a:rPr>
              <a:t>Inspire</a:t>
            </a:r>
            <a:endParaRPr lang="en-US">
              <a:solidFill>
                <a:schemeClr val="bg1"/>
              </a:solidFill>
            </a:endParaRPr>
          </a:p>
        </p:txBody>
      </p:sp>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986075" y="1712286"/>
            <a:ext cx="16130475" cy="830577"/>
          </a:xfrm>
          <a:prstGeom prst="rect">
            <a:avLst/>
          </a:prstGeom>
        </p:spPr>
        <p:txBody>
          <a:bodyPr wrap="square" lIns="0" tIns="0" rIns="0" bIns="0" anchor="t" anchorCtr="0">
            <a:noAutofit/>
          </a:bodyPr>
          <a:lstStyle>
            <a:lvl1pPr algn="l">
              <a:defRPr sz="2700" cap="all" baseline="0">
                <a:solidFill>
                  <a:schemeClr val="tx1"/>
                </a:solidFill>
              </a:defRPr>
            </a:lvl1pPr>
          </a:lstStyle>
          <a:p>
            <a:r>
              <a:rPr lang="en-US"/>
              <a:t>Click to edit Master title style</a:t>
            </a:r>
          </a:p>
        </p:txBody>
      </p:sp>
      <p:grpSp>
        <p:nvGrpSpPr>
          <p:cNvPr id="51" name="Group 50">
            <a:extLst>
              <a:ext uri="{FF2B5EF4-FFF2-40B4-BE49-F238E27FC236}">
                <a16:creationId xmlns:a16="http://schemas.microsoft.com/office/drawing/2014/main" id="{722B4F8B-80F4-C549-B4CD-0343A731BC5D}"/>
              </a:ext>
            </a:extLst>
          </p:cNvPr>
          <p:cNvGrpSpPr/>
          <p:nvPr userDrawn="1"/>
        </p:nvGrpSpPr>
        <p:grpSpPr>
          <a:xfrm>
            <a:off x="5736077" y="2713821"/>
            <a:ext cx="8673779" cy="356520"/>
            <a:chOff x="5440196" y="2878205"/>
            <a:chExt cx="8673779" cy="356520"/>
          </a:xfrm>
        </p:grpSpPr>
        <p:grpSp>
          <p:nvGrpSpPr>
            <p:cNvPr id="40" name="Group 39">
              <a:extLst>
                <a:ext uri="{FF2B5EF4-FFF2-40B4-BE49-F238E27FC236}">
                  <a16:creationId xmlns:a16="http://schemas.microsoft.com/office/drawing/2014/main" id="{5505308B-E066-664A-A8A4-AEABF5277ADA}"/>
                </a:ext>
              </a:extLst>
            </p:cNvPr>
            <p:cNvGrpSpPr/>
            <p:nvPr userDrawn="1"/>
          </p:nvGrpSpPr>
          <p:grpSpPr>
            <a:xfrm>
              <a:off x="5440196" y="2878210"/>
              <a:ext cx="379355" cy="356515"/>
              <a:chOff x="11371522" y="288563"/>
              <a:chExt cx="794711" cy="746865"/>
            </a:xfrm>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1185426" y="474660"/>
                <a:ext cx="746864"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1605466" y="474659"/>
                <a:ext cx="746863"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a:extLst>
                <a:ext uri="{FF2B5EF4-FFF2-40B4-BE49-F238E27FC236}">
                  <a16:creationId xmlns:a16="http://schemas.microsoft.com/office/drawing/2014/main" id="{7E970D3D-E123-014A-99D4-ABED9416F4CF}"/>
                </a:ext>
              </a:extLst>
            </p:cNvPr>
            <p:cNvGrpSpPr/>
            <p:nvPr userDrawn="1"/>
          </p:nvGrpSpPr>
          <p:grpSpPr>
            <a:xfrm>
              <a:off x="9586303" y="2878205"/>
              <a:ext cx="379369" cy="356514"/>
              <a:chOff x="12595372" y="288558"/>
              <a:chExt cx="794745" cy="746867"/>
            </a:xfrm>
          </p:grpSpPr>
          <p:sp>
            <p:nvSpPr>
              <p:cNvPr id="42" name="Triangle 41">
                <a:extLst>
                  <a:ext uri="{FF2B5EF4-FFF2-40B4-BE49-F238E27FC236}">
                    <a16:creationId xmlns:a16="http://schemas.microsoft.com/office/drawing/2014/main" id="{1822DC7E-14D0-7F47-92B4-69BC9D9F4723}"/>
                  </a:ext>
                </a:extLst>
              </p:cNvPr>
              <p:cNvSpPr/>
              <p:nvPr userDrawn="1"/>
            </p:nvSpPr>
            <p:spPr>
              <a:xfrm rot="5400000">
                <a:off x="12409274"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riangle 42">
                <a:extLst>
                  <a:ext uri="{FF2B5EF4-FFF2-40B4-BE49-F238E27FC236}">
                    <a16:creationId xmlns:a16="http://schemas.microsoft.com/office/drawing/2014/main" id="{37C1F203-CF0B-314E-A275-DF47E487F1B8}"/>
                  </a:ext>
                </a:extLst>
              </p:cNvPr>
              <p:cNvSpPr/>
              <p:nvPr userDrawn="1"/>
            </p:nvSpPr>
            <p:spPr>
              <a:xfrm rot="5400000">
                <a:off x="12829348"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a:extLst>
                <a:ext uri="{FF2B5EF4-FFF2-40B4-BE49-F238E27FC236}">
                  <a16:creationId xmlns:a16="http://schemas.microsoft.com/office/drawing/2014/main" id="{2E73408E-CD4C-4B47-BB68-AB308A82C25D}"/>
                </a:ext>
              </a:extLst>
            </p:cNvPr>
            <p:cNvGrpSpPr/>
            <p:nvPr userDrawn="1"/>
          </p:nvGrpSpPr>
          <p:grpSpPr>
            <a:xfrm>
              <a:off x="13734631" y="2878210"/>
              <a:ext cx="379344" cy="356515"/>
              <a:chOff x="13845295" y="288563"/>
              <a:chExt cx="794690" cy="746864"/>
            </a:xfrm>
          </p:grpSpPr>
          <p:sp>
            <p:nvSpPr>
              <p:cNvPr id="46" name="Triangle 45">
                <a:extLst>
                  <a:ext uri="{FF2B5EF4-FFF2-40B4-BE49-F238E27FC236}">
                    <a16:creationId xmlns:a16="http://schemas.microsoft.com/office/drawing/2014/main" id="{282426C5-B5E4-0248-BC07-64CBED5EC04A}"/>
                  </a:ext>
                </a:extLst>
              </p:cNvPr>
              <p:cNvSpPr/>
              <p:nvPr userDrawn="1"/>
            </p:nvSpPr>
            <p:spPr>
              <a:xfrm rot="5400000">
                <a:off x="13659199"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riangle 46">
                <a:extLst>
                  <a:ext uri="{FF2B5EF4-FFF2-40B4-BE49-F238E27FC236}">
                    <a16:creationId xmlns:a16="http://schemas.microsoft.com/office/drawing/2014/main" id="{9ADD8E2C-E5C9-D74A-9555-2B82F5458CC5}"/>
                  </a:ext>
                </a:extLst>
              </p:cNvPr>
              <p:cNvSpPr/>
              <p:nvPr userDrawn="1"/>
            </p:nvSpPr>
            <p:spPr>
              <a:xfrm rot="5400000">
                <a:off x="14079217"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6" name="Rectangle 25">
            <a:extLst>
              <a:ext uri="{FF2B5EF4-FFF2-40B4-BE49-F238E27FC236}">
                <a16:creationId xmlns:a16="http://schemas.microsoft.com/office/drawing/2014/main" id="{78A02005-7511-894A-8AA2-6623CC932EFD}"/>
              </a:ext>
            </a:extLst>
          </p:cNvPr>
          <p:cNvSpPr/>
          <p:nvPr userDrawn="1"/>
        </p:nvSpPr>
        <p:spPr>
          <a:xfrm>
            <a:off x="6193799" y="2542863"/>
            <a:ext cx="3590925" cy="6702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i="0" u="sng">
                <a:solidFill>
                  <a:schemeClr val="bg1"/>
                </a:solidFill>
                <a:latin typeface="Arial" panose="020B0604020202020204" pitchFamily="34" charset="0"/>
                <a:ea typeface="Calibri"/>
                <a:cs typeface="Arial" panose="020B0604020202020204" pitchFamily="34" charset="0"/>
                <a:sym typeface="Calibri"/>
              </a:rPr>
              <a:t>Validate</a:t>
            </a:r>
            <a:endParaRPr lang="en-US">
              <a:solidFill>
                <a:schemeClr val="bg1"/>
              </a:solidFill>
            </a:endParaRPr>
          </a:p>
        </p:txBody>
      </p:sp>
      <p:sp>
        <p:nvSpPr>
          <p:cNvPr id="27" name="Rectangle 26">
            <a:extLst>
              <a:ext uri="{FF2B5EF4-FFF2-40B4-BE49-F238E27FC236}">
                <a16:creationId xmlns:a16="http://schemas.microsoft.com/office/drawing/2014/main" id="{D49A5E15-BC96-E24D-A3A7-81E7F6CCBF10}"/>
              </a:ext>
            </a:extLst>
          </p:cNvPr>
          <p:cNvSpPr/>
          <p:nvPr userDrawn="1"/>
        </p:nvSpPr>
        <p:spPr>
          <a:xfrm>
            <a:off x="10365124" y="2542863"/>
            <a:ext cx="3590925" cy="6702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i="0" u="sng">
                <a:solidFill>
                  <a:schemeClr val="bg1"/>
                </a:solidFill>
                <a:latin typeface="Arial" panose="020B0604020202020204" pitchFamily="34" charset="0"/>
                <a:ea typeface="Calibri"/>
                <a:cs typeface="Arial" panose="020B0604020202020204" pitchFamily="34" charset="0"/>
                <a:sym typeface="Calibri"/>
              </a:rPr>
              <a:t>Facilitate</a:t>
            </a:r>
            <a:endParaRPr lang="en-US">
              <a:solidFill>
                <a:schemeClr val="bg1"/>
              </a:solidFill>
            </a:endParaRPr>
          </a:p>
        </p:txBody>
      </p:sp>
      <p:sp>
        <p:nvSpPr>
          <p:cNvPr id="28" name="Rectangle 27">
            <a:extLst>
              <a:ext uri="{FF2B5EF4-FFF2-40B4-BE49-F238E27FC236}">
                <a16:creationId xmlns:a16="http://schemas.microsoft.com/office/drawing/2014/main" id="{765A9674-CBB7-7B4B-9BD3-FB6C09E87455}"/>
              </a:ext>
            </a:extLst>
          </p:cNvPr>
          <p:cNvSpPr/>
          <p:nvPr userDrawn="1"/>
        </p:nvSpPr>
        <p:spPr>
          <a:xfrm>
            <a:off x="14536448" y="2542863"/>
            <a:ext cx="3590925" cy="6702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i="0" u="sng">
                <a:solidFill>
                  <a:schemeClr val="bg1"/>
                </a:solidFill>
                <a:latin typeface="Arial" panose="020B0604020202020204" pitchFamily="34" charset="0"/>
                <a:ea typeface="Calibri"/>
                <a:cs typeface="Arial" panose="020B0604020202020204" pitchFamily="34" charset="0"/>
                <a:sym typeface="Calibri"/>
              </a:rPr>
              <a:t>Confirm</a:t>
            </a:r>
            <a:endParaRPr lang="en-US">
              <a:solidFill>
                <a:schemeClr val="bg1"/>
              </a:solidFill>
            </a:endParaRPr>
          </a:p>
        </p:txBody>
      </p:sp>
      <p:sp>
        <p:nvSpPr>
          <p:cNvPr id="5" name="Freeform 4">
            <a:extLst>
              <a:ext uri="{FF2B5EF4-FFF2-40B4-BE49-F238E27FC236}">
                <a16:creationId xmlns:a16="http://schemas.microsoft.com/office/drawing/2014/main" id="{A6EE97E9-8615-5641-BA96-50B5F1568314}"/>
              </a:ext>
            </a:extLst>
          </p:cNvPr>
          <p:cNvSpPr/>
          <p:nvPr/>
        </p:nvSpPr>
        <p:spPr>
          <a:xfrm>
            <a:off x="0" y="794"/>
            <a:ext cx="20104100" cy="11308556"/>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4C7ADA1A-7896-E442-830A-907F10FB58E2}"/>
              </a:ext>
            </a:extLst>
          </p:cNvPr>
          <p:cNvSpPr/>
          <p:nvPr/>
        </p:nvSpPr>
        <p:spPr>
          <a:xfrm>
            <a:off x="0" y="2824582"/>
            <a:ext cx="1895230" cy="6847959"/>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a:p>
        </p:txBody>
      </p:sp>
    </p:spTree>
    <p:extLst>
      <p:ext uri="{BB962C8B-B14F-4D97-AF65-F5344CB8AC3E}">
        <p14:creationId xmlns:p14="http://schemas.microsoft.com/office/powerpoint/2010/main" val="3702816967"/>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8C613-4645-4CA3-B56C-C81084C029E3}"/>
              </a:ext>
            </a:extLst>
          </p:cNvPr>
          <p:cNvSpPr>
            <a:spLocks noGrp="1"/>
          </p:cNvSpPr>
          <p:nvPr>
            <p:ph type="ctrTitle"/>
          </p:nvPr>
        </p:nvSpPr>
        <p:spPr>
          <a:xfrm>
            <a:off x="2513013" y="1850860"/>
            <a:ext cx="15078075" cy="3937329"/>
          </a:xfrm>
        </p:spPr>
        <p:txBody>
          <a:bodyPr anchor="b"/>
          <a:lstStyle>
            <a:lvl1pPr algn="ctr">
              <a:defRPr sz="9894"/>
            </a:lvl1pPr>
          </a:lstStyle>
          <a:p>
            <a:r>
              <a:rPr lang="en-US"/>
              <a:t>Click to edit Master title style</a:t>
            </a:r>
            <a:endParaRPr lang="en-GB"/>
          </a:p>
        </p:txBody>
      </p:sp>
      <p:sp>
        <p:nvSpPr>
          <p:cNvPr id="3" name="Subtitle 2">
            <a:extLst>
              <a:ext uri="{FF2B5EF4-FFF2-40B4-BE49-F238E27FC236}">
                <a16:creationId xmlns:a16="http://schemas.microsoft.com/office/drawing/2014/main" id="{DD8A192F-0C1B-4D26-B378-DCF1A78D5BD2}"/>
              </a:ext>
            </a:extLst>
          </p:cNvPr>
          <p:cNvSpPr>
            <a:spLocks noGrp="1"/>
          </p:cNvSpPr>
          <p:nvPr>
            <p:ph type="subTitle" idx="1"/>
          </p:nvPr>
        </p:nvSpPr>
        <p:spPr>
          <a:xfrm>
            <a:off x="2513013" y="5940028"/>
            <a:ext cx="15078075" cy="2730474"/>
          </a:xfrm>
        </p:spPr>
        <p:txBody>
          <a:bodyPr/>
          <a:lstStyle>
            <a:lvl1pPr marL="0" indent="0" algn="ctr">
              <a:buNone/>
              <a:defRPr sz="3958"/>
            </a:lvl1pPr>
            <a:lvl2pPr marL="753923" indent="0" algn="ctr">
              <a:buNone/>
              <a:defRPr sz="3298"/>
            </a:lvl2pPr>
            <a:lvl3pPr marL="1507846" indent="0" algn="ctr">
              <a:buNone/>
              <a:defRPr sz="2968"/>
            </a:lvl3pPr>
            <a:lvl4pPr marL="2261768" indent="0" algn="ctr">
              <a:buNone/>
              <a:defRPr sz="2638"/>
            </a:lvl4pPr>
            <a:lvl5pPr marL="3015691" indent="0" algn="ctr">
              <a:buNone/>
              <a:defRPr sz="2638"/>
            </a:lvl5pPr>
            <a:lvl6pPr marL="3769614" indent="0" algn="ctr">
              <a:buNone/>
              <a:defRPr sz="2638"/>
            </a:lvl6pPr>
            <a:lvl7pPr marL="4523537" indent="0" algn="ctr">
              <a:buNone/>
              <a:defRPr sz="2638"/>
            </a:lvl7pPr>
            <a:lvl8pPr marL="5277460" indent="0" algn="ctr">
              <a:buNone/>
              <a:defRPr sz="2638"/>
            </a:lvl8pPr>
            <a:lvl9pPr marL="6031382" indent="0" algn="ctr">
              <a:buNone/>
              <a:defRPr sz="2638"/>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9059690-A34B-46E2-8434-D2BD21CAD6BA}"/>
              </a:ext>
            </a:extLst>
          </p:cNvPr>
          <p:cNvSpPr>
            <a:spLocks noGrp="1"/>
          </p:cNvSpPr>
          <p:nvPr>
            <p:ph type="dt" sz="half" idx="10"/>
          </p:nvPr>
        </p:nvSpPr>
        <p:spPr/>
        <p:txBody>
          <a:bodyPr/>
          <a:lstStyle/>
          <a:p>
            <a:fld id="{CE2214C7-997C-4A4F-9125-DCD1FC33AF9C}" type="datetimeFigureOut">
              <a:rPr lang="en-GB" smtClean="0"/>
              <a:t>11/08/2021</a:t>
            </a:fld>
            <a:endParaRPr lang="en-GB"/>
          </a:p>
        </p:txBody>
      </p:sp>
      <p:sp>
        <p:nvSpPr>
          <p:cNvPr id="5" name="Footer Placeholder 4">
            <a:extLst>
              <a:ext uri="{FF2B5EF4-FFF2-40B4-BE49-F238E27FC236}">
                <a16:creationId xmlns:a16="http://schemas.microsoft.com/office/drawing/2014/main" id="{F7CA63C6-9C7F-4103-B869-C3F8C3235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140A09-7ACA-47DE-92F4-197ED2E227C1}"/>
              </a:ext>
            </a:extLst>
          </p:cNvPr>
          <p:cNvSpPr>
            <a:spLocks noGrp="1"/>
          </p:cNvSpPr>
          <p:nvPr>
            <p:ph type="sldNum" sz="quarter" idx="12"/>
          </p:nvPr>
        </p:nvSpPr>
        <p:spPr/>
        <p:txBody>
          <a:bodyPr/>
          <a:lstStyle/>
          <a:p>
            <a:fld id="{710680DD-9D88-4BD2-BD8D-B491206CA561}" type="slidenum">
              <a:rPr lang="en-GB" smtClean="0"/>
              <a:t>‹#›</a:t>
            </a:fld>
            <a:endParaRPr lang="en-GB"/>
          </a:p>
        </p:txBody>
      </p:sp>
    </p:spTree>
    <p:extLst>
      <p:ext uri="{BB962C8B-B14F-4D97-AF65-F5344CB8AC3E}">
        <p14:creationId xmlns:p14="http://schemas.microsoft.com/office/powerpoint/2010/main" val="108784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7537450" y="-1"/>
            <a:ext cx="5029200" cy="1130935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7172252" y="9897028"/>
            <a:ext cx="2303594" cy="772829"/>
          </a:xfrm>
          <a:prstGeom prst="rect">
            <a:avLst/>
          </a:prstGeom>
          <a:blipFill>
            <a:blip r:embed="rId4" cstate="print"/>
            <a:stretch>
              <a:fillRect/>
            </a:stretch>
          </a:blipFill>
        </p:spPr>
        <p:txBody>
          <a:bodyPr wrap="square" lIns="0" tIns="0" rIns="0" bIns="0" rtlCol="0"/>
          <a:lstStyle/>
          <a:p>
            <a:endParaRPr/>
          </a:p>
        </p:txBody>
      </p:sp>
      <p:pic>
        <p:nvPicPr>
          <p:cNvPr id="21" name="Graphic 20">
            <a:extLst>
              <a:ext uri="{FF2B5EF4-FFF2-40B4-BE49-F238E27FC236}">
                <a16:creationId xmlns:a16="http://schemas.microsoft.com/office/drawing/2014/main" id="{367EFB6C-C705-A344-BB4E-D290BE92E2D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5596" y="10286060"/>
            <a:ext cx="2168883" cy="381675"/>
          </a:xfrm>
          <a:prstGeom prst="rect">
            <a:avLst/>
          </a:prstGeom>
        </p:spPr>
      </p:pic>
    </p:spTree>
    <p:extLst>
      <p:ext uri="{BB962C8B-B14F-4D97-AF65-F5344CB8AC3E}">
        <p14:creationId xmlns:p14="http://schemas.microsoft.com/office/powerpoint/2010/main" val="2619689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7537450" y="-1"/>
            <a:ext cx="5029200" cy="1130935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7172252" y="9897028"/>
            <a:ext cx="2303594" cy="772829"/>
          </a:xfrm>
          <a:prstGeom prst="rect">
            <a:avLst/>
          </a:prstGeom>
          <a:blipFill>
            <a:blip r:embed="rId4" cstate="print"/>
            <a:stretch>
              <a:fillRect/>
            </a:stretch>
          </a:blipFill>
        </p:spPr>
        <p:txBody>
          <a:bodyPr wrap="square" lIns="0" tIns="0" rIns="0" bIns="0" rtlCol="0"/>
          <a:lstStyle/>
          <a:p>
            <a:endParaRPr/>
          </a:p>
        </p:txBody>
      </p:sp>
      <p:pic>
        <p:nvPicPr>
          <p:cNvPr id="8" name="Graphic 7">
            <a:extLst>
              <a:ext uri="{FF2B5EF4-FFF2-40B4-BE49-F238E27FC236}">
                <a16:creationId xmlns:a16="http://schemas.microsoft.com/office/drawing/2014/main" id="{FB401868-C35F-BE4B-BEDD-9231DDC190BB}"/>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5596" y="10286060"/>
            <a:ext cx="2168883" cy="381675"/>
          </a:xfrm>
          <a:prstGeom prst="rect">
            <a:avLst/>
          </a:prstGeom>
        </p:spPr>
      </p:pic>
    </p:spTree>
    <p:extLst>
      <p:ext uri="{BB962C8B-B14F-4D97-AF65-F5344CB8AC3E}">
        <p14:creationId xmlns:p14="http://schemas.microsoft.com/office/powerpoint/2010/main" val="3345953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7537450" y="-1"/>
            <a:ext cx="5029200" cy="1130935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pic>
        <p:nvPicPr>
          <p:cNvPr id="8" name="Graphic 7">
            <a:extLst>
              <a:ext uri="{FF2B5EF4-FFF2-40B4-BE49-F238E27FC236}">
                <a16:creationId xmlns:a16="http://schemas.microsoft.com/office/drawing/2014/main" id="{AEE41A5D-4012-0F4E-A272-9E44C6C9365B}"/>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5596" y="10286060"/>
            <a:ext cx="2168883" cy="381675"/>
          </a:xfrm>
          <a:prstGeom prst="rect">
            <a:avLst/>
          </a:prstGeom>
        </p:spPr>
      </p:pic>
      <p:sp>
        <p:nvSpPr>
          <p:cNvPr id="12" name="object 3">
            <a:extLst>
              <a:ext uri="{FF2B5EF4-FFF2-40B4-BE49-F238E27FC236}">
                <a16:creationId xmlns:a16="http://schemas.microsoft.com/office/drawing/2014/main" id="{8BC1272A-51D4-C944-84BC-D1FA71CE68F7}"/>
              </a:ext>
            </a:extLst>
          </p:cNvPr>
          <p:cNvSpPr/>
          <p:nvPr userDrawn="1"/>
        </p:nvSpPr>
        <p:spPr>
          <a:xfrm>
            <a:off x="17172252" y="9898091"/>
            <a:ext cx="2303594" cy="772838"/>
          </a:xfrm>
          <a:prstGeom prst="rect">
            <a:avLst/>
          </a:prstGeom>
          <a:blipFill>
            <a:blip r:embed="rId6"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965577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7537450" y="-1"/>
            <a:ext cx="5029200" cy="1130935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3112410" y="10287317"/>
            <a:ext cx="0" cy="377190"/>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3217863" y="10023013"/>
            <a:ext cx="1966912" cy="938212"/>
          </a:xfrm>
        </p:spPr>
        <p:txBody>
          <a:bodyPr/>
          <a:lstStyle>
            <a:lvl1pPr marL="0" indent="0">
              <a:buNone/>
              <a:defRPr>
                <a:solidFill>
                  <a:schemeClr val="bg1"/>
                </a:solidFill>
              </a:defRPr>
            </a:lvl1pPr>
          </a:lstStyle>
          <a:p>
            <a:r>
              <a:rPr lang="en-US"/>
              <a:t>Insert provider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5596" y="10286060"/>
            <a:ext cx="2168883" cy="381675"/>
          </a:xfrm>
          <a:prstGeom prst="rect">
            <a:avLst/>
          </a:prstGeom>
        </p:spPr>
      </p:pic>
    </p:spTree>
    <p:extLst>
      <p:ext uri="{BB962C8B-B14F-4D97-AF65-F5344CB8AC3E}">
        <p14:creationId xmlns:p14="http://schemas.microsoft.com/office/powerpoint/2010/main" val="4188290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7537450" y="-1"/>
            <a:ext cx="5029200" cy="1130935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3217863" y="10023013"/>
            <a:ext cx="1966912" cy="938212"/>
          </a:xfrm>
        </p:spPr>
        <p:txBody>
          <a:bodyPr/>
          <a:lstStyle>
            <a:lvl1pPr marL="0" indent="0">
              <a:buNone/>
              <a:defRPr>
                <a:solidFill>
                  <a:schemeClr val="bg1"/>
                </a:solidFill>
              </a:defRPr>
            </a:lvl1pPr>
          </a:lstStyle>
          <a:p>
            <a:r>
              <a:rPr lang="en-US"/>
              <a:t>Insert provider logo</a:t>
            </a:r>
          </a:p>
        </p:txBody>
      </p:sp>
      <p:sp>
        <p:nvSpPr>
          <p:cNvPr id="23" name="object 12">
            <a:extLst>
              <a:ext uri="{FF2B5EF4-FFF2-40B4-BE49-F238E27FC236}">
                <a16:creationId xmlns:a16="http://schemas.microsoft.com/office/drawing/2014/main" id="{B1EFC22A-B73D-5642-A9BF-9FA42321D36D}"/>
              </a:ext>
            </a:extLst>
          </p:cNvPr>
          <p:cNvSpPr/>
          <p:nvPr userDrawn="1"/>
        </p:nvSpPr>
        <p:spPr>
          <a:xfrm>
            <a:off x="3112410" y="10287317"/>
            <a:ext cx="0" cy="377190"/>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a:p>
        </p:txBody>
      </p:sp>
      <p:pic>
        <p:nvPicPr>
          <p:cNvPr id="24" name="Graphic 23">
            <a:extLst>
              <a:ext uri="{FF2B5EF4-FFF2-40B4-BE49-F238E27FC236}">
                <a16:creationId xmlns:a16="http://schemas.microsoft.com/office/drawing/2014/main" id="{2223FEB3-9D0A-7540-851A-DF2BE65116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5596" y="10286060"/>
            <a:ext cx="2168883" cy="381675"/>
          </a:xfrm>
          <a:prstGeom prst="rect">
            <a:avLst/>
          </a:prstGeom>
        </p:spPr>
      </p:pic>
    </p:spTree>
    <p:extLst>
      <p:ext uri="{BB962C8B-B14F-4D97-AF65-F5344CB8AC3E}">
        <p14:creationId xmlns:p14="http://schemas.microsoft.com/office/powerpoint/2010/main" val="3263703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4337051" y="4130675"/>
            <a:ext cx="11430000" cy="2185987"/>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7537450" y="-1"/>
            <a:ext cx="5029200" cy="1130935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p:ph type="pic" sz="quarter" idx="10" hasCustomPrompt="1"/>
          </p:nvPr>
        </p:nvSpPr>
        <p:spPr>
          <a:xfrm>
            <a:off x="3217863" y="10023013"/>
            <a:ext cx="1966912" cy="938212"/>
          </a:xfrm>
        </p:spPr>
        <p:txBody>
          <a:bodyPr/>
          <a:lstStyle>
            <a:lvl1pPr marL="0" indent="0">
              <a:buNone/>
              <a:defRPr>
                <a:solidFill>
                  <a:schemeClr val="bg1"/>
                </a:solidFill>
              </a:defRPr>
            </a:lvl1pPr>
          </a:lstStyle>
          <a:p>
            <a:r>
              <a:rPr lang="en-US"/>
              <a:t>Insert provider logo</a:t>
            </a:r>
          </a:p>
        </p:txBody>
      </p:sp>
      <p:sp>
        <p:nvSpPr>
          <p:cNvPr id="21" name="object 12">
            <a:extLst>
              <a:ext uri="{FF2B5EF4-FFF2-40B4-BE49-F238E27FC236}">
                <a16:creationId xmlns:a16="http://schemas.microsoft.com/office/drawing/2014/main" id="{73066216-310F-2A48-B2FD-2B43A5FA421F}"/>
              </a:ext>
            </a:extLst>
          </p:cNvPr>
          <p:cNvSpPr/>
          <p:nvPr userDrawn="1"/>
        </p:nvSpPr>
        <p:spPr>
          <a:xfrm>
            <a:off x="3112410" y="10287317"/>
            <a:ext cx="0" cy="377190"/>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a:p>
        </p:txBody>
      </p:sp>
      <p:pic>
        <p:nvPicPr>
          <p:cNvPr id="23" name="Graphic 22">
            <a:extLst>
              <a:ext uri="{FF2B5EF4-FFF2-40B4-BE49-F238E27FC236}">
                <a16:creationId xmlns:a16="http://schemas.microsoft.com/office/drawing/2014/main" id="{506EFA36-CBCB-504F-B3DF-A28BCFEC9E6E}"/>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5596" y="10286060"/>
            <a:ext cx="2168883" cy="381675"/>
          </a:xfrm>
          <a:prstGeom prst="rect">
            <a:avLst/>
          </a:prstGeom>
        </p:spPr>
      </p:pic>
    </p:spTree>
    <p:extLst>
      <p:ext uri="{BB962C8B-B14F-4D97-AF65-F5344CB8AC3E}">
        <p14:creationId xmlns:p14="http://schemas.microsoft.com/office/powerpoint/2010/main" val="226328775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pn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7F903843-5DB1-3B41-A699-FFCD128A1818}"/>
              </a:ext>
            </a:extLst>
          </p:cNvPr>
          <p:cNvSpPr>
            <a:spLocks noGrp="1"/>
          </p:cNvSpPr>
          <p:nvPr>
            <p:ph type="title"/>
          </p:nvPr>
        </p:nvSpPr>
        <p:spPr>
          <a:xfrm>
            <a:off x="1382713" y="601663"/>
            <a:ext cx="17338675" cy="2185987"/>
          </a:xfrm>
          <a:prstGeom prst="rect">
            <a:avLst/>
          </a:prstGeom>
        </p:spPr>
        <p:txBody>
          <a:bodyPr vert="horz" lIns="91440" tIns="45720" rIns="91440" bIns="45720" rtlCol="0" anchor="t" anchorCtr="0">
            <a:normAutofit/>
          </a:bodyPr>
          <a:lstStyle/>
          <a:p>
            <a:r>
              <a:rPr lang="en-US"/>
              <a:t>Click to edit Master title style</a:t>
            </a:r>
          </a:p>
        </p:txBody>
      </p:sp>
      <p:sp>
        <p:nvSpPr>
          <p:cNvPr id="11" name="Text Placeholder 10">
            <a:extLst>
              <a:ext uri="{FF2B5EF4-FFF2-40B4-BE49-F238E27FC236}">
                <a16:creationId xmlns:a16="http://schemas.microsoft.com/office/drawing/2014/main" id="{0D0535FB-9938-4A45-BF02-CB135E6F1CCA}"/>
              </a:ext>
            </a:extLst>
          </p:cNvPr>
          <p:cNvSpPr>
            <a:spLocks noGrp="1"/>
          </p:cNvSpPr>
          <p:nvPr>
            <p:ph type="body" idx="1"/>
          </p:nvPr>
        </p:nvSpPr>
        <p:spPr>
          <a:xfrm>
            <a:off x="1382713" y="2531326"/>
            <a:ext cx="17338675" cy="7700266"/>
          </a:xfrm>
          <a:prstGeom prst="rect">
            <a:avLst/>
          </a:prstGeom>
        </p:spPr>
        <p:txBody>
          <a:bodyPr vert="horz" lIns="91440" tIns="45720" rIns="91440" bIns="45720" rtlCol="0">
            <a:normAutofit/>
          </a:bodyPr>
          <a:lstStyle/>
          <a:p>
            <a:pPr lvl="0"/>
            <a:r>
              <a:rPr lang="en-US"/>
              <a:t>Level 1</a:t>
            </a:r>
          </a:p>
          <a:p>
            <a:pPr lvl="1"/>
            <a:r>
              <a:rPr lang="en-US"/>
              <a:t>Level 2</a:t>
            </a:r>
          </a:p>
        </p:txBody>
      </p:sp>
      <p:pic>
        <p:nvPicPr>
          <p:cNvPr id="4" name="Graphic 3">
            <a:extLst>
              <a:ext uri="{FF2B5EF4-FFF2-40B4-BE49-F238E27FC236}">
                <a16:creationId xmlns:a16="http://schemas.microsoft.com/office/drawing/2014/main" id="{A7F70424-9A43-EF4C-8446-33135C78C7A1}"/>
              </a:ext>
            </a:extLst>
          </p:cNvPr>
          <p:cNvPicPr>
            <a:picLocks noChangeAspect="1"/>
          </p:cNvPicPr>
          <p:nvPr userDrawn="1"/>
        </p:nvPicPr>
        <p:blipFill>
          <a:blip r:embed="rId39" cstate="print">
            <a:extLst>
              <a:ext uri="{28A0092B-C50C-407E-A947-70E740481C1C}">
                <a14:useLocalDpi xmlns:a14="http://schemas.microsoft.com/office/drawing/2010/main" val="0"/>
              </a:ext>
              <a:ext uri="{96DAC541-7B7A-43D3-8B79-37D633B846F1}">
                <asvg:svgBlip xmlns:asvg="http://schemas.microsoft.com/office/drawing/2016/SVG/main" r:embed="rId40"/>
              </a:ext>
            </a:extLst>
          </a:blip>
          <a:stretch>
            <a:fillRect/>
          </a:stretch>
        </p:blipFill>
        <p:spPr>
          <a:xfrm>
            <a:off x="628251" y="10265777"/>
            <a:ext cx="663422" cy="414639"/>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79" r:id="rId2"/>
    <p:sldLayoutId id="2147483680" r:id="rId3"/>
    <p:sldLayoutId id="2147483700" r:id="rId4"/>
    <p:sldLayoutId id="2147483701" r:id="rId5"/>
    <p:sldLayoutId id="2147483702" r:id="rId6"/>
    <p:sldLayoutId id="2147483694" r:id="rId7"/>
    <p:sldLayoutId id="2147483696" r:id="rId8"/>
    <p:sldLayoutId id="2147483695" r:id="rId9"/>
    <p:sldLayoutId id="2147483697" r:id="rId10"/>
    <p:sldLayoutId id="2147483698" r:id="rId11"/>
    <p:sldLayoutId id="2147483699" r:id="rId12"/>
    <p:sldLayoutId id="2147483681" r:id="rId13"/>
    <p:sldLayoutId id="2147483666" r:id="rId14"/>
    <p:sldLayoutId id="2147483682" r:id="rId15"/>
    <p:sldLayoutId id="2147483684" r:id="rId16"/>
    <p:sldLayoutId id="2147483683" r:id="rId17"/>
    <p:sldLayoutId id="2147483662" r:id="rId18"/>
    <p:sldLayoutId id="2147483686" r:id="rId19"/>
    <p:sldLayoutId id="2147483667" r:id="rId20"/>
    <p:sldLayoutId id="2147483685" r:id="rId21"/>
    <p:sldLayoutId id="2147483669" r:id="rId22"/>
    <p:sldLayoutId id="2147483687" r:id="rId23"/>
    <p:sldLayoutId id="2147483688" r:id="rId24"/>
    <p:sldLayoutId id="2147483689" r:id="rId25"/>
    <p:sldLayoutId id="2147483690" r:id="rId26"/>
    <p:sldLayoutId id="2147483668" r:id="rId27"/>
    <p:sldLayoutId id="2147483693" r:id="rId28"/>
    <p:sldLayoutId id="2147483691" r:id="rId29"/>
    <p:sldLayoutId id="2147483692" r:id="rId30"/>
    <p:sldLayoutId id="2147483665" r:id="rId31"/>
    <p:sldLayoutId id="2147483678" r:id="rId32"/>
    <p:sldLayoutId id="2147483676" r:id="rId33"/>
    <p:sldLayoutId id="2147483675" r:id="rId34"/>
    <p:sldLayoutId id="2147483671" r:id="rId35"/>
    <p:sldLayoutId id="2147483674" r:id="rId36"/>
    <p:sldLayoutId id="2147483704" r:id="rId37"/>
  </p:sldLayoutIdLst>
  <p:txStyles>
    <p:titleStyle>
      <a:lvl1pPr algn="ctr">
        <a:lnSpc>
          <a:spcPct val="80000"/>
        </a:lnSpc>
        <a:defRPr sz="7800" b="1" i="1" cap="all" baseline="0">
          <a:latin typeface="Arial" panose="020B0604020202020204" pitchFamily="34" charset="0"/>
          <a:ea typeface="+mj-ea"/>
          <a:cs typeface="Arial" panose="020B0604020202020204" pitchFamily="34" charset="0"/>
        </a:defRPr>
      </a:lvl1pPr>
    </p:titleStyle>
    <p:bodyStyle>
      <a:lvl1pPr marL="177800" indent="-177800" algn="ctr">
        <a:lnSpc>
          <a:spcPct val="140000"/>
        </a:lnSpc>
        <a:spcBef>
          <a:spcPts val="0"/>
        </a:spcBef>
        <a:spcAft>
          <a:spcPts val="1800"/>
        </a:spcAft>
        <a:buFont typeface="Arial" panose="020B0604020202020204" pitchFamily="34" charset="0"/>
        <a:buChar char="•"/>
        <a:tabLst/>
        <a:defRPr lang="en-US" sz="1650" b="0" i="0" kern="1200" spc="5" dirty="0" smtClean="0">
          <a:solidFill>
            <a:schemeClr val="tx1"/>
          </a:solidFill>
          <a:latin typeface="Courier" pitchFamily="2" charset="0"/>
          <a:ea typeface="+mn-ea"/>
          <a:cs typeface="Courier New"/>
        </a:defRPr>
      </a:lvl1pPr>
      <a:lvl2pPr marL="12065" marR="5080" algn="ctr" defTabSz="914400" rtl="0" eaLnBrk="1" latinLnBrk="0" hangingPunct="1">
        <a:lnSpc>
          <a:spcPct val="120000"/>
        </a:lnSpc>
        <a:spcBef>
          <a:spcPts val="0"/>
        </a:spcBef>
        <a:spcAft>
          <a:spcPts val="600"/>
        </a:spcAft>
        <a:defRPr lang="en-US" sz="1650" b="0" i="0" kern="1200" spc="5" dirty="0" smtClean="0">
          <a:solidFill>
            <a:schemeClr val="tx1"/>
          </a:solidFill>
          <a:latin typeface="Courier" pitchFamily="2" charset="0"/>
          <a:ea typeface="+mn-ea"/>
          <a:cs typeface="Courier New"/>
        </a:defRPr>
      </a:lvl2pPr>
      <a:lvl3pPr marL="297815" marR="5080" indent="-285750" algn="ctr" defTabSz="914400" rtl="0" eaLnBrk="1" latinLnBrk="0" hangingPunct="1">
        <a:lnSpc>
          <a:spcPct val="118300"/>
        </a:lnSpc>
        <a:spcBef>
          <a:spcPts val="95"/>
        </a:spcBef>
        <a:buFont typeface="Arial" panose="020B0604020202020204" pitchFamily="34" charset="0"/>
        <a:buChar char="•"/>
        <a:defRPr lang="en-US" sz="1800" b="0" i="0" kern="1200" spc="5" dirty="0" smtClean="0">
          <a:solidFill>
            <a:schemeClr val="tx1"/>
          </a:solidFill>
          <a:latin typeface="Courier" pitchFamily="2" charset="0"/>
          <a:ea typeface="+mn-ea"/>
          <a:cs typeface="Courier New"/>
        </a:defRPr>
      </a:lvl3pPr>
      <a:lvl4pPr marL="297815" marR="5080" indent="-285750" algn="ctr" defTabSz="914400" rtl="0" eaLnBrk="1" latinLnBrk="0" hangingPunct="1">
        <a:lnSpc>
          <a:spcPct val="118300"/>
        </a:lnSpc>
        <a:spcBef>
          <a:spcPts val="95"/>
        </a:spcBef>
        <a:buFont typeface="Arial" panose="020B0604020202020204" pitchFamily="34" charset="0"/>
        <a:buChar char="•"/>
        <a:defRPr lang="en-US" sz="1800" kern="1200" spc="5" dirty="0" smtClean="0">
          <a:solidFill>
            <a:schemeClr val="tx1"/>
          </a:solidFill>
          <a:latin typeface="Courier New"/>
          <a:ea typeface="+mn-ea"/>
          <a:cs typeface="Courier New"/>
        </a:defRPr>
      </a:lvl4pPr>
      <a:lvl5pPr marL="12065" marR="5080" algn="ctr" defTabSz="914400" rtl="0" eaLnBrk="1" latinLnBrk="0" hangingPunct="1">
        <a:lnSpc>
          <a:spcPct val="118300"/>
        </a:lnSpc>
        <a:spcBef>
          <a:spcPts val="95"/>
        </a:spcBef>
        <a:defRPr lang="en-US" sz="1800" kern="1200" spc="5" dirty="0" smtClean="0">
          <a:solidFill>
            <a:schemeClr val="tx1"/>
          </a:solidFill>
          <a:latin typeface="Courier New"/>
          <a:ea typeface="+mn-ea"/>
          <a:cs typeface="Courier New"/>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youtube.com/c/NcfeOrgUk/playlists" TargetMode="External"/><Relationship Id="rId13" Type="http://schemas.openxmlformats.org/officeDocument/2006/relationships/hyperlink" Target="https://www.qualhub.co.uk/qualification-search/qualification-detail/t-level-technical-qualification-in-digital-business-services-level-3-delivered-b-5033" TargetMode="External"/><Relationship Id="rId3" Type="http://schemas.openxmlformats.org/officeDocument/2006/relationships/hyperlink" Target="https://gateway.on24.com/wcc/eh/2045386/lp/2362396/getting-to-know-the-specification-digital-production-design-and-development-t-level-part-a" TargetMode="External"/><Relationship Id="rId7" Type="http://schemas.openxmlformats.org/officeDocument/2006/relationships/hyperlink" Target="https://www.ncfe.org.uk/t-levels/creating-the-next-generation-of-skilled-workers" TargetMode="External"/><Relationship Id="rId12" Type="http://schemas.openxmlformats.org/officeDocument/2006/relationships/hyperlink" Target="https://www.qualhub.co.uk/qualification-search/qualification-detail/t-level-technical-qualification-in-digital-support-services-level-3-delivered-by-5034" TargetMode="External"/><Relationship Id="rId2" Type="http://schemas.openxmlformats.org/officeDocument/2006/relationships/hyperlink" Target="https://qualifications.pearson.com/en/qualifications/t-levels/t-levels-for-educators.html" TargetMode="External"/><Relationship Id="rId1" Type="http://schemas.openxmlformats.org/officeDocument/2006/relationships/slideLayout" Target="../slideLayouts/slideLayout33.xml"/><Relationship Id="rId6" Type="http://schemas.openxmlformats.org/officeDocument/2006/relationships/hyperlink" Target="https://gateway.on24.com/wcc/eh/2045386/lp/2399606/recording-construction-design-surveying-and-planning-t-level-getting-to-know-the-specification-part-b" TargetMode="External"/><Relationship Id="rId11" Type="http://schemas.openxmlformats.org/officeDocument/2006/relationships/hyperlink" Target="https://www.qualhub.co.uk/qualification-search/qualification-detail/t-level-technical-qualification-in-science-level-3-delivered-by-ncfe-5041" TargetMode="External"/><Relationship Id="rId5" Type="http://schemas.openxmlformats.org/officeDocument/2006/relationships/hyperlink" Target="https://gateway.on24.com/wcc/eh/2045386/lp/2399544/recording-construction-design-surveying-and-planning-t-level-getting-to-know-the-specification-part-a" TargetMode="External"/><Relationship Id="rId15" Type="http://schemas.openxmlformats.org/officeDocument/2006/relationships/hyperlink" Target="https://www.cityandguilds.com/qualifications-and-apprenticeships/building-services-industry/electrical-installation/8710-t-level-technical-qualification-in-building-services-engineering-for-construction" TargetMode="External"/><Relationship Id="rId10" Type="http://schemas.openxmlformats.org/officeDocument/2006/relationships/hyperlink" Target="https://www.qualhub.co.uk/qualification-search/qualification-detail/t-level-technical-qualification-in-health-level-3-delivered-by-ncfe-5045" TargetMode="External"/><Relationship Id="rId4" Type="http://schemas.openxmlformats.org/officeDocument/2006/relationships/hyperlink" Target="https://gateway.on24.com/wcc/eh/2045386/lp/2362406/getting-to-know-the-specification-digital-production-design-and-development-t-level-part-b" TargetMode="External"/><Relationship Id="rId9" Type="http://schemas.openxmlformats.org/officeDocument/2006/relationships/hyperlink" Target="https://www.qualhub.co.uk/qualification-search/qualification-detail/t-level-technical-qualification-in-healthcare-science-level-3-delivered-by-ncfe-5040" TargetMode="External"/><Relationship Id="rId14" Type="http://schemas.openxmlformats.org/officeDocument/2006/relationships/hyperlink" Target="https://www.cityandguilds.com/qualifications-and-apprenticeships/construction/construction/8711-t-level-technical-qualification-in-onsite-constructio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37.xml"/><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ED5D6-E2E6-4732-A620-C062A8566C0D}"/>
              </a:ext>
            </a:extLst>
          </p:cNvPr>
          <p:cNvSpPr>
            <a:spLocks noGrp="1"/>
          </p:cNvSpPr>
          <p:nvPr>
            <p:ph type="title"/>
          </p:nvPr>
        </p:nvSpPr>
        <p:spPr>
          <a:xfrm>
            <a:off x="3809150" y="4215516"/>
            <a:ext cx="12904574" cy="2185987"/>
          </a:xfrm>
        </p:spPr>
        <p:txBody>
          <a:bodyPr>
            <a:normAutofit fontScale="90000"/>
          </a:bodyPr>
          <a:lstStyle/>
          <a:p>
            <a:r>
              <a:rPr lang="en-GB" dirty="0"/>
              <a:t>Supporting Higher education institutions To understand t levels</a:t>
            </a:r>
          </a:p>
        </p:txBody>
      </p:sp>
    </p:spTree>
    <p:extLst>
      <p:ext uri="{BB962C8B-B14F-4D97-AF65-F5344CB8AC3E}">
        <p14:creationId xmlns:p14="http://schemas.microsoft.com/office/powerpoint/2010/main" val="2242050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3B16-F376-4269-9100-E5146B80122F}"/>
              </a:ext>
            </a:extLst>
          </p:cNvPr>
          <p:cNvSpPr>
            <a:spLocks noGrp="1"/>
          </p:cNvSpPr>
          <p:nvPr>
            <p:ph type="title"/>
          </p:nvPr>
        </p:nvSpPr>
        <p:spPr>
          <a:xfrm>
            <a:off x="676673" y="556986"/>
            <a:ext cx="16129344" cy="830519"/>
          </a:xfrm>
        </p:spPr>
        <p:txBody>
          <a:bodyPr/>
          <a:lstStyle/>
          <a:p>
            <a:r>
              <a:rPr lang="en-GB" dirty="0"/>
              <a:t>What support is available FOR universities from awarding organisations?</a:t>
            </a:r>
          </a:p>
        </p:txBody>
      </p:sp>
      <p:sp>
        <p:nvSpPr>
          <p:cNvPr id="4" name="TextBox 3">
            <a:extLst>
              <a:ext uri="{FF2B5EF4-FFF2-40B4-BE49-F238E27FC236}">
                <a16:creationId xmlns:a16="http://schemas.microsoft.com/office/drawing/2014/main" id="{613787B7-5823-486E-B84A-B21920992D93}"/>
              </a:ext>
            </a:extLst>
          </p:cNvPr>
          <p:cNvSpPr txBox="1"/>
          <p:nvPr/>
        </p:nvSpPr>
        <p:spPr>
          <a:xfrm>
            <a:off x="1878728" y="972245"/>
            <a:ext cx="16956027" cy="10833735"/>
          </a:xfrm>
          <a:prstGeom prst="rect">
            <a:avLst/>
          </a:prstGeom>
          <a:noFill/>
        </p:spPr>
        <p:txBody>
          <a:bodyPr wrap="square" rtlCol="0">
            <a:spAutoFit/>
          </a:bodyPr>
          <a:lstStyle/>
          <a:p>
            <a:r>
              <a:rPr lang="en-GB" sz="2000" b="1" dirty="0">
                <a:effectLst/>
                <a:latin typeface="Arial" panose="020B0604020202020204" pitchFamily="34" charset="0"/>
                <a:ea typeface="Calibri" panose="020F0502020204030204" pitchFamily="34" charset="0"/>
                <a:cs typeface="Arial" panose="020B0604020202020204" pitchFamily="34" charset="0"/>
              </a:rPr>
              <a:t>Wave 1</a:t>
            </a:r>
          </a:p>
          <a:p>
            <a:endParaRPr lang="en-GB" sz="2000" b="1" dirty="0">
              <a:effectLst/>
              <a:latin typeface="Arial" panose="020B0604020202020204" pitchFamily="34" charset="0"/>
              <a:ea typeface="Calibri" panose="020F0502020204030204" pitchFamily="34" charset="0"/>
              <a:cs typeface="Arial" panose="020B0604020202020204" pitchFamily="34" charset="0"/>
            </a:endParaRPr>
          </a:p>
          <a:p>
            <a:r>
              <a:rPr lang="en-GB" sz="2000" b="1" dirty="0">
                <a:effectLst/>
                <a:latin typeface="Arial" panose="020B0604020202020204" pitchFamily="34" charset="0"/>
                <a:ea typeface="Calibri" panose="020F0502020204030204" pitchFamily="34" charset="0"/>
                <a:cs typeface="Arial" panose="020B0604020202020204" pitchFamily="34" charset="0"/>
              </a:rPr>
              <a:t>Design, Surveying and Planning for Construction/Digital Production, Design and Development- Pearson</a:t>
            </a:r>
          </a:p>
          <a:p>
            <a:r>
              <a:rPr lang="en-GB" sz="2000" b="1" dirty="0">
                <a:effectLst/>
                <a:latin typeface="Arial" panose="020B0604020202020204" pitchFamily="34" charset="0"/>
                <a:ea typeface="Calibri" panose="020F0502020204030204" pitchFamily="34"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000" dirty="0">
                <a:effectLst/>
                <a:latin typeface="Arial" panose="020B0604020202020204" pitchFamily="34" charset="0"/>
                <a:ea typeface="Calibri" panose="020F0502020204030204" pitchFamily="34" charset="0"/>
                <a:cs typeface="Arial" panose="020B0604020202020204" pitchFamily="34" charset="0"/>
              </a:rPr>
              <a:t>Pearson have produced a wide range of materials to support providers in understanding the specification. The link to the specifications is </a:t>
            </a: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For providers | Pearson qualifications</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000" dirty="0">
                <a:effectLst/>
                <a:latin typeface="Arial" panose="020B0604020202020204" pitchFamily="34" charset="0"/>
                <a:ea typeface="Calibri" panose="020F0502020204030204" pitchFamily="34" charset="0"/>
                <a:cs typeface="Arial" panose="020B0604020202020204" pitchFamily="34" charset="0"/>
              </a:rPr>
              <a:t>Pearson have also produced ‘getting to know the specification webinars’ and these are available on Pearson's website. They are broken down into two webinars per TQ, one focusing on the core (part A) and one focusing on the Occupational Specialism (Part B).</a:t>
            </a:r>
          </a:p>
          <a:p>
            <a:pPr marL="342900" indent="-342900">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These can be found at:</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800100" lvl="1" indent="-342900">
              <a:buFont typeface="Arial" panose="020B0604020202020204" pitchFamily="34" charset="0"/>
              <a:buChar char="•"/>
            </a:pP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800100" lvl="1" indent="-34290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Getting to Know the Specification: (Digital Production, Design and Development T Level) Part A (on24.com)</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800100" lvl="1" indent="-342900">
              <a:buFont typeface="Arial" panose="020B0604020202020204" pitchFamily="34" charset="0"/>
              <a:buChar char="•"/>
            </a:pPr>
            <a:r>
              <a:rPr lang="en-GB" sz="20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4"/>
              </a:rPr>
              <a:t>Getting to Know the Specification: (Digital Production, Design and Development T Level) Part B (on24.com)</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800100" lvl="1" indent="-34290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5"/>
              </a:rPr>
              <a:t>Recording: Construction - Design, Surveying and Planning T Level: Getting to Know the Specification (PART A) (on24.com)</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800100" lvl="1" indent="-34290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6"/>
              </a:rPr>
              <a:t>Recording: Construction - Design, Surveying and Planning T Level: Getting to Know the Specification (PART B) (on24.com)</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r>
              <a:rPr lang="en-GB" sz="2000" dirty="0">
                <a:effectLst/>
                <a:latin typeface="Arial" panose="020B0604020202020204" pitchFamily="34" charset="0"/>
                <a:ea typeface="Calibri" panose="020F0502020204030204" pitchFamily="34" charset="0"/>
                <a:cs typeface="Arial" panose="020B0604020202020204" pitchFamily="34" charset="0"/>
              </a:rPr>
              <a:t> </a:t>
            </a:r>
          </a:p>
          <a:p>
            <a:r>
              <a:rPr lang="en-GB" sz="2000" b="1" dirty="0">
                <a:effectLst/>
                <a:latin typeface="Arial" panose="020B0604020202020204" pitchFamily="34" charset="0"/>
                <a:ea typeface="Calibri" panose="020F0502020204030204" pitchFamily="34" charset="0"/>
                <a:cs typeface="Arial" panose="020B0604020202020204" pitchFamily="34" charset="0"/>
              </a:rPr>
              <a:t>Education and Childcare- NCFE</a:t>
            </a:r>
          </a:p>
          <a:p>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000" dirty="0">
                <a:effectLst/>
                <a:latin typeface="Arial" panose="020B0604020202020204" pitchFamily="34" charset="0"/>
                <a:ea typeface="Calibri" panose="020F0502020204030204" pitchFamily="34" charset="0"/>
                <a:cs typeface="Arial" panose="020B0604020202020204" pitchFamily="34" charset="0"/>
              </a:rPr>
              <a:t>NCFE have produced a HEI information pack, that </a:t>
            </a:r>
            <a:r>
              <a:rPr lang="en-GB" sz="2000" dirty="0">
                <a:latin typeface="Arial" panose="020B0604020202020204" pitchFamily="34" charset="0"/>
                <a:ea typeface="Calibri" panose="020F0502020204030204" pitchFamily="34" charset="0"/>
                <a:cs typeface="Arial" panose="020B0604020202020204" pitchFamily="34" charset="0"/>
              </a:rPr>
              <a:t>was shared with universities in the Autumn, which can be found here: </a:t>
            </a:r>
            <a:r>
              <a:rPr lang="en-GB" sz="2000" u="sng" dirty="0">
                <a:solidFill>
                  <a:srgbClr val="44546A"/>
                </a:solidFill>
                <a:effectLst/>
                <a:latin typeface="Arial" panose="020B0604020202020204" pitchFamily="34" charset="0"/>
                <a:ea typeface="Calibri" panose="020F0502020204030204" pitchFamily="34" charset="0"/>
                <a:hlinkClick r:id="rId7"/>
              </a:rPr>
              <a:t>https://www.ncfe.org.uk/t-levels/creating-the-next-generation-of-skilled-workers</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In addition, </a:t>
            </a:r>
            <a:r>
              <a:rPr lang="en-GB" sz="2000" dirty="0">
                <a:effectLst/>
                <a:latin typeface="Arial" panose="020B0604020202020204" pitchFamily="34" charset="0"/>
                <a:ea typeface="Calibri" panose="020F0502020204030204" pitchFamily="34" charset="0"/>
                <a:cs typeface="Arial" panose="020B0604020202020204" pitchFamily="34" charset="0"/>
              </a:rPr>
              <a:t>NCFE have a number of recorded webinars covering a variety topics all available on their YouTube channel- </a:t>
            </a: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8"/>
              </a:rPr>
              <a:t>NCFE - YouTube</a:t>
            </a:r>
            <a:r>
              <a:rPr lang="en-GB" sz="2000" dirty="0">
                <a:effectLst/>
                <a:latin typeface="Arial" panose="020B0604020202020204" pitchFamily="34" charset="0"/>
                <a:ea typeface="Calibri" panose="020F0502020204030204" pitchFamily="34" charset="0"/>
                <a:cs typeface="Arial" panose="020B0604020202020204" pitchFamily="34" charset="0"/>
              </a:rPr>
              <a:t> </a:t>
            </a:r>
          </a:p>
          <a:p>
            <a:pPr marL="342900" indent="-342900">
              <a:buFont typeface="Arial" panose="020B0604020202020204" pitchFamily="34" charset="0"/>
              <a:buChar char="•"/>
            </a:pPr>
            <a:endParaRPr lang="en-GB" sz="2000" dirty="0">
              <a:latin typeface="Arial" panose="020B0604020202020204" pitchFamily="34" charset="0"/>
              <a:ea typeface="Calibri" panose="020F0502020204030204" pitchFamily="34" charset="0"/>
              <a:cs typeface="Arial" panose="020B0604020202020204" pitchFamily="34" charset="0"/>
            </a:endParaRPr>
          </a:p>
          <a:p>
            <a:r>
              <a:rPr lang="en-GB" sz="2000" b="1" dirty="0">
                <a:latin typeface="Arial" panose="020B0604020202020204" pitchFamily="34" charset="0"/>
                <a:ea typeface="Calibri" panose="020F0502020204030204" pitchFamily="34" charset="0"/>
                <a:cs typeface="Arial" panose="020B0604020202020204" pitchFamily="34" charset="0"/>
              </a:rPr>
              <a:t>Wave 2</a:t>
            </a:r>
          </a:p>
          <a:p>
            <a:endParaRPr lang="en-GB" sz="2000" b="1" dirty="0">
              <a:effectLst/>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000" dirty="0">
                <a:effectLst/>
                <a:latin typeface="Arial" panose="020B0604020202020204" pitchFamily="34" charset="0"/>
                <a:ea typeface="Calibri" panose="020F0502020204030204" pitchFamily="34" charset="0"/>
                <a:cs typeface="Arial" panose="020B0604020202020204" pitchFamily="34" charset="0"/>
              </a:rPr>
              <a:t>The specification</a:t>
            </a:r>
            <a:r>
              <a:rPr lang="en-GB" sz="2000" dirty="0">
                <a:latin typeface="Arial" panose="020B0604020202020204" pitchFamily="34" charset="0"/>
                <a:ea typeface="Calibri" panose="020F0502020204030204" pitchFamily="34" charset="0"/>
                <a:cs typeface="Arial" panose="020B0604020202020204" pitchFamily="34" charset="0"/>
              </a:rPr>
              <a:t>s for all Wave 2 T Levels have also been published and can be found at the Awarding Organisations websites:</a:t>
            </a:r>
          </a:p>
          <a:p>
            <a:pPr marL="342900" indent="-342900">
              <a:buFont typeface="Arial" panose="020B0604020202020204" pitchFamily="34" charset="0"/>
              <a:buChar char="•"/>
            </a:pPr>
            <a:endParaRPr lang="en-GB" sz="2000" b="1"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9"/>
              </a:rPr>
              <a:t>T Level Technical Qualification in Healthcare Science (Level 3) (Delivered By NCFE) (qualhub.co.uk)</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0"/>
              </a:rPr>
              <a:t>T Level Technical Qualification in Health (Level 3) (Delivered By NCFE) (qualhub.co.uk)</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1"/>
              </a:rPr>
              <a:t>T Level Technical Qualification in Science (Level 3) (Delivered By NCFE) (qualhub.co.uk)</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2"/>
              </a:rPr>
              <a:t>T Level Technical Qualification in Digital Support Services (Level 3) (Delivered By NCFE) (qualhub.co.uk)</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3"/>
              </a:rPr>
              <a:t>T Level Technical Qualification in Digital Business Services (Level 3) (Delivered By NCFE) (qualhub.co.uk)</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4"/>
              </a:rPr>
              <a:t>T level Technical Qualification in Onsite Construction qualifications and training courses | City &amp; Guilds (cityandguilds.com)</a:t>
            </a:r>
            <a:endPar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hlinkClick r:id="rId15"/>
              </a:rPr>
              <a:t>T Level Technical Qualification in Building Services Engineering for Construction qualifications and training courses | City &amp; Guilds (cityandguilds.com)</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endParaRPr lang="en-GB" sz="2000" b="1" dirty="0">
              <a:effectLst/>
              <a:latin typeface="Arial" panose="020B0604020202020204" pitchFamily="34" charset="0"/>
              <a:ea typeface="Calibri" panose="020F0502020204030204" pitchFamily="34" charset="0"/>
              <a:cs typeface="Arial" panose="020B0604020202020204" pitchFamily="34" charset="0"/>
            </a:endParaRPr>
          </a:p>
          <a:p>
            <a:pPr marL="285737" indent="-285737">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6478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08189" y="399586"/>
            <a:ext cx="16130475" cy="830519"/>
          </a:xfrm>
        </p:spPr>
        <p:txBody>
          <a:bodyPr/>
          <a:lstStyle/>
          <a:p>
            <a:r>
              <a:rPr lang="en-GB" dirty="0"/>
              <a:t>What are T levels?</a:t>
            </a:r>
          </a:p>
        </p:txBody>
      </p:sp>
      <p:graphicFrame>
        <p:nvGraphicFramePr>
          <p:cNvPr id="2" name="Table 4">
            <a:extLst>
              <a:ext uri="{FF2B5EF4-FFF2-40B4-BE49-F238E27FC236}">
                <a16:creationId xmlns:a16="http://schemas.microsoft.com/office/drawing/2014/main" id="{1FD0B080-2F0E-4599-B0C4-556310A0C96A}"/>
              </a:ext>
            </a:extLst>
          </p:cNvPr>
          <p:cNvGraphicFramePr>
            <a:graphicFrameLocks noGrp="1"/>
          </p:cNvGraphicFramePr>
          <p:nvPr>
            <p:extLst>
              <p:ext uri="{D42A27DB-BD31-4B8C-83A1-F6EECF244321}">
                <p14:modId xmlns:p14="http://schemas.microsoft.com/office/powerpoint/2010/main" val="1710072713"/>
              </p:ext>
            </p:extLst>
          </p:nvPr>
        </p:nvGraphicFramePr>
        <p:xfrm>
          <a:off x="1808189" y="1230104"/>
          <a:ext cx="18085180" cy="9354120"/>
        </p:xfrm>
        <a:graphic>
          <a:graphicData uri="http://schemas.openxmlformats.org/drawingml/2006/table">
            <a:tbl>
              <a:tblPr firstRow="1" bandRow="1">
                <a:tableStyleId>{5C22544A-7EE6-4342-B048-85BDC9FD1C3A}</a:tableStyleId>
              </a:tblPr>
              <a:tblGrid>
                <a:gridCol w="4521295">
                  <a:extLst>
                    <a:ext uri="{9D8B030D-6E8A-4147-A177-3AD203B41FA5}">
                      <a16:colId xmlns:a16="http://schemas.microsoft.com/office/drawing/2014/main" val="1348424798"/>
                    </a:ext>
                  </a:extLst>
                </a:gridCol>
                <a:gridCol w="4521295">
                  <a:extLst>
                    <a:ext uri="{9D8B030D-6E8A-4147-A177-3AD203B41FA5}">
                      <a16:colId xmlns:a16="http://schemas.microsoft.com/office/drawing/2014/main" val="1817216212"/>
                    </a:ext>
                  </a:extLst>
                </a:gridCol>
                <a:gridCol w="4521295">
                  <a:extLst>
                    <a:ext uri="{9D8B030D-6E8A-4147-A177-3AD203B41FA5}">
                      <a16:colId xmlns:a16="http://schemas.microsoft.com/office/drawing/2014/main" val="3360546291"/>
                    </a:ext>
                  </a:extLst>
                </a:gridCol>
                <a:gridCol w="4521295">
                  <a:extLst>
                    <a:ext uri="{9D8B030D-6E8A-4147-A177-3AD203B41FA5}">
                      <a16:colId xmlns:a16="http://schemas.microsoft.com/office/drawing/2014/main" val="1710569993"/>
                    </a:ext>
                  </a:extLst>
                </a:gridCol>
              </a:tblGrid>
              <a:tr h="4674203">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300" b="0" spc="3" dirty="0">
                          <a:solidFill>
                            <a:srgbClr val="000000"/>
                          </a:solidFill>
                          <a:latin typeface="Arial" panose="020B0604020202020204" pitchFamily="34" charset="0"/>
                          <a:cs typeface="Arial" panose="020B0604020202020204" pitchFamily="34" charset="0"/>
                        </a:rPr>
                        <a:t>New, </a:t>
                      </a:r>
                      <a:r>
                        <a:rPr lang="en-GB" sz="3300" b="1" spc="3" dirty="0">
                          <a:solidFill>
                            <a:srgbClr val="000000"/>
                          </a:solidFill>
                          <a:latin typeface="Arial" panose="020B0604020202020204" pitchFamily="34" charset="0"/>
                          <a:cs typeface="Arial" panose="020B0604020202020204" pitchFamily="34" charset="0"/>
                        </a:rPr>
                        <a:t>two year technical education courses for 16-19 year olds </a:t>
                      </a:r>
                      <a:r>
                        <a:rPr lang="en-GB" sz="3300" b="0" spc="3" dirty="0">
                          <a:solidFill>
                            <a:srgbClr val="000000"/>
                          </a:solidFill>
                          <a:latin typeface="Arial" panose="020B0604020202020204" pitchFamily="34" charset="0"/>
                          <a:cs typeface="Arial" panose="020B0604020202020204" pitchFamily="34" charset="0"/>
                        </a:rPr>
                        <a:t>that follow GCSEs </a:t>
                      </a:r>
                      <a:endParaRPr lang="en-GB" sz="3300" b="0" dirty="0"/>
                    </a:p>
                  </a:txBody>
                  <a:tcPr marL="150781" marR="150781" marT="75390" marB="75390">
                    <a:solidFill>
                      <a:schemeClr val="accent3">
                        <a:lumMod val="95000"/>
                      </a:schemeClr>
                    </a:solid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300" b="1" spc="3">
                          <a:solidFill>
                            <a:srgbClr val="000000"/>
                          </a:solidFill>
                          <a:latin typeface="Arial" panose="020B0604020202020204" pitchFamily="34" charset="0"/>
                          <a:cs typeface="Arial" panose="020B0604020202020204" pitchFamily="34" charset="0"/>
                        </a:rPr>
                        <a:t>Developed in collaboration with employers</a:t>
                      </a:r>
                      <a:r>
                        <a:rPr lang="en-GB" sz="3300" b="0" spc="3">
                          <a:solidFill>
                            <a:srgbClr val="000000"/>
                          </a:solidFill>
                          <a:latin typeface="Arial" panose="020B0604020202020204" pitchFamily="34" charset="0"/>
                          <a:cs typeface="Arial" panose="020B0604020202020204" pitchFamily="34" charset="0"/>
                        </a:rPr>
                        <a:t>, so that the content meets the needs of industry and prepares students for work</a:t>
                      </a:r>
                      <a:endParaRPr lang="en-GB" sz="3300" b="0"/>
                    </a:p>
                  </a:txBody>
                  <a:tcPr marL="150781" marR="150781" marT="75390" marB="75390">
                    <a:solidFill>
                      <a:schemeClr val="accent3">
                        <a:lumMod val="95000"/>
                      </a:schemeClr>
                    </a:solid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300" b="0" spc="3" dirty="0">
                          <a:solidFill>
                            <a:srgbClr val="000000"/>
                          </a:solidFill>
                          <a:latin typeface="Arial" panose="020B0604020202020204" pitchFamily="34" charset="0"/>
                          <a:cs typeface="Arial" panose="020B0604020202020204" pitchFamily="34" charset="0"/>
                        </a:rPr>
                        <a:t>Course includes a mixture of classroom learning (80%) and ‘on-the-job’ experience (20%) during an </a:t>
                      </a:r>
                      <a:r>
                        <a:rPr lang="en-GB" sz="3300" b="1" spc="3" dirty="0">
                          <a:solidFill>
                            <a:srgbClr val="000000"/>
                          </a:solidFill>
                          <a:latin typeface="Arial" panose="020B0604020202020204" pitchFamily="34" charset="0"/>
                          <a:cs typeface="Arial" panose="020B0604020202020204" pitchFamily="34" charset="0"/>
                        </a:rPr>
                        <a:t>industry placement of a minimum of 45 days</a:t>
                      </a:r>
                    </a:p>
                    <a:p>
                      <a:endParaRPr lang="en-GB" sz="3300" b="0" dirty="0"/>
                    </a:p>
                  </a:txBody>
                  <a:tcPr marL="150781" marR="150781" marT="75390" marB="75390">
                    <a:solidFill>
                      <a:schemeClr val="accent3">
                        <a:lumMod val="95000"/>
                      </a:schemeClr>
                    </a:solid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300" b="0" spc="3">
                          <a:solidFill>
                            <a:srgbClr val="000000"/>
                          </a:solidFill>
                          <a:latin typeface="Arial" panose="020B0604020202020204" pitchFamily="34" charset="0"/>
                          <a:cs typeface="Arial" panose="020B0604020202020204" pitchFamily="34" charset="0"/>
                        </a:rPr>
                        <a:t>T Levels comprise a </a:t>
                      </a:r>
                      <a:r>
                        <a:rPr lang="en-GB" sz="3300" b="1" spc="3">
                          <a:solidFill>
                            <a:srgbClr val="000000"/>
                          </a:solidFill>
                          <a:latin typeface="Arial" panose="020B0604020202020204" pitchFamily="34" charset="0"/>
                          <a:cs typeface="Arial" panose="020B0604020202020204" pitchFamily="34" charset="0"/>
                        </a:rPr>
                        <a:t>mix of practical tasks, projects and exams</a:t>
                      </a:r>
                    </a:p>
                    <a:p>
                      <a:endParaRPr lang="en-GB" sz="3300" b="0"/>
                    </a:p>
                  </a:txBody>
                  <a:tcPr marL="150781" marR="150781" marT="75390" marB="75390">
                    <a:solidFill>
                      <a:schemeClr val="accent3">
                        <a:lumMod val="95000"/>
                      </a:schemeClr>
                    </a:solidFill>
                  </a:tcPr>
                </a:tc>
                <a:extLst>
                  <a:ext uri="{0D108BD9-81ED-4DB2-BD59-A6C34878D82A}">
                    <a16:rowId xmlns:a16="http://schemas.microsoft.com/office/drawing/2014/main" val="3523532602"/>
                  </a:ext>
                </a:extLst>
              </a:tr>
              <a:tr h="4674203">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300" spc="3" dirty="0">
                          <a:solidFill>
                            <a:srgbClr val="000000"/>
                          </a:solidFill>
                          <a:latin typeface="Arial" panose="020B0604020202020204" pitchFamily="34" charset="0"/>
                          <a:cs typeface="Arial" panose="020B0604020202020204" pitchFamily="34" charset="0"/>
                        </a:rPr>
                        <a:t>Progression options include </a:t>
                      </a:r>
                      <a:r>
                        <a:rPr lang="en-GB" sz="3300" b="1" spc="3" dirty="0">
                          <a:solidFill>
                            <a:srgbClr val="000000"/>
                          </a:solidFill>
                          <a:latin typeface="Arial" panose="020B0604020202020204" pitchFamily="34" charset="0"/>
                          <a:cs typeface="Arial" panose="020B0604020202020204" pitchFamily="34" charset="0"/>
                        </a:rPr>
                        <a:t>skilled employment, further study or a higher apprenticeship </a:t>
                      </a:r>
                      <a:r>
                        <a:rPr lang="en-GB" sz="3300" spc="3" dirty="0">
                          <a:solidFill>
                            <a:srgbClr val="000000"/>
                          </a:solidFill>
                          <a:latin typeface="Arial" panose="020B0604020202020204" pitchFamily="34" charset="0"/>
                          <a:cs typeface="Arial" panose="020B0604020202020204" pitchFamily="34" charset="0"/>
                        </a:rPr>
                        <a:t>(T Levels will attract UCAS points in line with A levels) </a:t>
                      </a:r>
                    </a:p>
                    <a:p>
                      <a:endParaRPr lang="en-GB" sz="3300" dirty="0"/>
                    </a:p>
                  </a:txBody>
                  <a:tcPr marL="150781" marR="150781" marT="75390" marB="75390"/>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300" spc="3">
                          <a:solidFill>
                            <a:srgbClr val="000000"/>
                          </a:solidFill>
                          <a:latin typeface="Arial" panose="020B0604020202020204" pitchFamily="34" charset="0"/>
                          <a:cs typeface="Arial" panose="020B0604020202020204" pitchFamily="34" charset="0"/>
                        </a:rPr>
                        <a:t>More rigorous and substantial than most existing technical qualifications, with longer teaching time – </a:t>
                      </a:r>
                      <a:r>
                        <a:rPr lang="en-GB" sz="3300" b="1" spc="3">
                          <a:solidFill>
                            <a:srgbClr val="000000"/>
                          </a:solidFill>
                          <a:latin typeface="Arial" panose="020B0604020202020204" pitchFamily="34" charset="0"/>
                          <a:cs typeface="Arial" panose="020B0604020202020204" pitchFamily="34" charset="0"/>
                        </a:rPr>
                        <a:t>one T Level is equivalent to 3 A levels</a:t>
                      </a:r>
                      <a:r>
                        <a:rPr lang="en-GB" sz="3300" spc="3">
                          <a:solidFill>
                            <a:srgbClr val="000000"/>
                          </a:solidFill>
                          <a:latin typeface="Arial" panose="020B0604020202020204" pitchFamily="34" charset="0"/>
                          <a:cs typeface="Arial" panose="020B0604020202020204" pitchFamily="34" charset="0"/>
                        </a:rPr>
                        <a:t>. </a:t>
                      </a:r>
                    </a:p>
                    <a:p>
                      <a:endParaRPr lang="en-GB" sz="3300"/>
                    </a:p>
                  </a:txBody>
                  <a:tcPr marL="150781" marR="150781" marT="75390" marB="75390"/>
                </a:tc>
                <a:tc>
                  <a:txBody>
                    <a:bodyPr/>
                    <a:lstStyle/>
                    <a:p>
                      <a:r>
                        <a:rPr lang="en-GB" sz="3300" spc="3">
                          <a:solidFill>
                            <a:srgbClr val="000000"/>
                          </a:solidFill>
                          <a:latin typeface="Arial" panose="020B0604020202020204" pitchFamily="34" charset="0"/>
                          <a:ea typeface="+mn-ea"/>
                          <a:cs typeface="Arial" panose="020B0604020202020204" pitchFamily="34" charset="0"/>
                        </a:rPr>
                        <a:t>T Levels offer a </a:t>
                      </a:r>
                      <a:r>
                        <a:rPr lang="en-GB" sz="3300" b="1" spc="3">
                          <a:solidFill>
                            <a:srgbClr val="000000"/>
                          </a:solidFill>
                          <a:latin typeface="Arial" panose="020B0604020202020204" pitchFamily="34" charset="0"/>
                          <a:ea typeface="+mn-ea"/>
                          <a:cs typeface="Arial" panose="020B0604020202020204" pitchFamily="34" charset="0"/>
                        </a:rPr>
                        <a:t>broad course content</a:t>
                      </a:r>
                      <a:r>
                        <a:rPr lang="en-GB" sz="3300" spc="3">
                          <a:solidFill>
                            <a:srgbClr val="000000"/>
                          </a:solidFill>
                          <a:latin typeface="Arial" panose="020B0604020202020204" pitchFamily="34" charset="0"/>
                          <a:ea typeface="+mn-ea"/>
                          <a:cs typeface="Arial" panose="020B0604020202020204" pitchFamily="34" charset="0"/>
                        </a:rPr>
                        <a:t>, and students will take an occupational </a:t>
                      </a:r>
                      <a:r>
                        <a:rPr lang="en-GB" sz="3300" b="1" spc="3">
                          <a:solidFill>
                            <a:srgbClr val="000000"/>
                          </a:solidFill>
                          <a:latin typeface="Arial" panose="020B0604020202020204" pitchFamily="34" charset="0"/>
                          <a:ea typeface="+mn-ea"/>
                          <a:cs typeface="Arial" panose="020B0604020202020204" pitchFamily="34" charset="0"/>
                        </a:rPr>
                        <a:t>specialism </a:t>
                      </a:r>
                      <a:r>
                        <a:rPr lang="en-GB" sz="3300" b="0" spc="3">
                          <a:solidFill>
                            <a:srgbClr val="000000"/>
                          </a:solidFill>
                          <a:latin typeface="Arial" panose="020B0604020202020204" pitchFamily="34" charset="0"/>
                          <a:ea typeface="+mn-ea"/>
                          <a:cs typeface="Arial" panose="020B0604020202020204" pitchFamily="34" charset="0"/>
                        </a:rPr>
                        <a:t>during</a:t>
                      </a:r>
                      <a:r>
                        <a:rPr lang="en-GB" sz="3300" spc="3">
                          <a:solidFill>
                            <a:srgbClr val="000000"/>
                          </a:solidFill>
                          <a:latin typeface="Arial" panose="020B0604020202020204" pitchFamily="34" charset="0"/>
                          <a:ea typeface="+mn-ea"/>
                          <a:cs typeface="Arial" panose="020B0604020202020204" pitchFamily="34" charset="0"/>
                        </a:rPr>
                        <a:t> their programme. The specifications for the first T Levels are available online.  </a:t>
                      </a:r>
                    </a:p>
                  </a:txBody>
                  <a:tcPr marL="150781" marR="150781" marT="75390" marB="75390"/>
                </a:tc>
                <a:tc>
                  <a:txBody>
                    <a:bodyPr/>
                    <a:lstStyle/>
                    <a:p>
                      <a:r>
                        <a:rPr lang="en-GB" sz="3300" spc="3" dirty="0">
                          <a:solidFill>
                            <a:srgbClr val="000000"/>
                          </a:solidFill>
                          <a:latin typeface="Arial" panose="020B0604020202020204" pitchFamily="34" charset="0"/>
                          <a:ea typeface="+mn-ea"/>
                          <a:cs typeface="Arial" panose="020B0604020202020204" pitchFamily="34" charset="0"/>
                        </a:rPr>
                        <a:t>Based on the </a:t>
                      </a:r>
                      <a:r>
                        <a:rPr lang="en-GB" sz="3300" b="1" spc="3" dirty="0">
                          <a:solidFill>
                            <a:srgbClr val="000000"/>
                          </a:solidFill>
                          <a:latin typeface="Arial" panose="020B0604020202020204" pitchFamily="34" charset="0"/>
                          <a:ea typeface="+mn-ea"/>
                          <a:cs typeface="Arial" panose="020B0604020202020204" pitchFamily="34" charset="0"/>
                        </a:rPr>
                        <a:t>same employer-led standards as Apprenticeships</a:t>
                      </a:r>
                      <a:r>
                        <a:rPr lang="en-GB" sz="3300" spc="3" dirty="0">
                          <a:solidFill>
                            <a:srgbClr val="000000"/>
                          </a:solidFill>
                          <a:latin typeface="Arial" panose="020B0604020202020204" pitchFamily="34" charset="0"/>
                          <a:ea typeface="+mn-ea"/>
                          <a:cs typeface="Arial" panose="020B0604020202020204" pitchFamily="34" charset="0"/>
                        </a:rPr>
                        <a:t>, but will suit different learning styles.</a:t>
                      </a:r>
                    </a:p>
                    <a:p>
                      <a:endParaRPr lang="en-GB" sz="3300" dirty="0"/>
                    </a:p>
                  </a:txBody>
                  <a:tcPr marL="150781" marR="150781" marT="75390" marB="75390"/>
                </a:tc>
                <a:extLst>
                  <a:ext uri="{0D108BD9-81ED-4DB2-BD59-A6C34878D82A}">
                    <a16:rowId xmlns:a16="http://schemas.microsoft.com/office/drawing/2014/main" val="1247162115"/>
                  </a:ext>
                </a:extLst>
              </a:tr>
            </a:tbl>
          </a:graphicData>
        </a:graphic>
      </p:graphicFrame>
    </p:spTree>
    <p:extLst>
      <p:ext uri="{BB962C8B-B14F-4D97-AF65-F5344CB8AC3E}">
        <p14:creationId xmlns:p14="http://schemas.microsoft.com/office/powerpoint/2010/main" val="3616143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3B16-F376-4269-9100-E5146B80122F}"/>
              </a:ext>
            </a:extLst>
          </p:cNvPr>
          <p:cNvSpPr>
            <a:spLocks noGrp="1"/>
          </p:cNvSpPr>
          <p:nvPr>
            <p:ph type="title"/>
          </p:nvPr>
        </p:nvSpPr>
        <p:spPr>
          <a:xfrm>
            <a:off x="336801" y="299160"/>
            <a:ext cx="16129344" cy="830519"/>
          </a:xfrm>
        </p:spPr>
        <p:txBody>
          <a:bodyPr/>
          <a:lstStyle/>
          <a:p>
            <a:r>
              <a:rPr lang="en-GB" dirty="0"/>
              <a:t>What is the purpose of t levels?</a:t>
            </a:r>
          </a:p>
        </p:txBody>
      </p:sp>
      <p:sp>
        <p:nvSpPr>
          <p:cNvPr id="3" name="Rectangle 2">
            <a:extLst>
              <a:ext uri="{FF2B5EF4-FFF2-40B4-BE49-F238E27FC236}">
                <a16:creationId xmlns:a16="http://schemas.microsoft.com/office/drawing/2014/main" id="{550B9756-5246-456D-ABF4-6F946C5121F8}"/>
              </a:ext>
            </a:extLst>
          </p:cNvPr>
          <p:cNvSpPr/>
          <p:nvPr/>
        </p:nvSpPr>
        <p:spPr>
          <a:xfrm>
            <a:off x="1493822" y="829198"/>
            <a:ext cx="18197465" cy="3663439"/>
          </a:xfrm>
          <a:prstGeom prst="rect">
            <a:avLst/>
          </a:prstGeom>
          <a:ln w="38100">
            <a:solidFill>
              <a:schemeClr val="accent1"/>
            </a:solidFill>
          </a:ln>
        </p:spPr>
        <p:txBody>
          <a:bodyPr wrap="square">
            <a:spAutoFit/>
          </a:bodyPr>
          <a:lstStyle/>
          <a:p>
            <a:pPr algn="ctr"/>
            <a:r>
              <a:rPr lang="en-GB" sz="2600" b="1" i="1" dirty="0">
                <a:effectLst/>
                <a:latin typeface="Arial" panose="020B0604020202020204" pitchFamily="34" charset="0"/>
                <a:ea typeface="Calibri" panose="020F0502020204030204" pitchFamily="34" charset="0"/>
                <a:cs typeface="Arial" panose="020B0604020202020204" pitchFamily="34" charset="0"/>
              </a:rPr>
              <a:t>Why introduce T Levels?</a:t>
            </a:r>
            <a:endParaRPr lang="en-GB" sz="2600" b="1" dirty="0">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ct val="107000"/>
              </a:lnSpc>
              <a:spcAft>
                <a:spcPts val="800"/>
              </a:spcAft>
              <a:buFont typeface="Arial" panose="020B0604020202020204" pitchFamily="34" charset="0"/>
              <a:buChar char="•"/>
            </a:pPr>
            <a:r>
              <a:rPr lang="en-GB" sz="2600" dirty="0">
                <a:effectLst/>
                <a:latin typeface="Arial" panose="020B0604020202020204" pitchFamily="34" charset="0"/>
                <a:ea typeface="Calibri" panose="020F0502020204030204" pitchFamily="34" charset="0"/>
                <a:cs typeface="Arial" panose="020B0604020202020204" pitchFamily="34" charset="0"/>
              </a:rPr>
              <a:t>T Levels </a:t>
            </a:r>
            <a:r>
              <a:rPr lang="en-GB" sz="2600" dirty="0">
                <a:latin typeface="Arial" panose="020B0604020202020204" pitchFamily="34" charset="0"/>
                <a:ea typeface="Calibri" panose="020F0502020204030204" pitchFamily="34" charset="0"/>
                <a:cs typeface="Arial" panose="020B0604020202020204" pitchFamily="34" charset="0"/>
              </a:rPr>
              <a:t>have been</a:t>
            </a:r>
            <a:r>
              <a:rPr lang="en-GB" sz="2600" dirty="0">
                <a:effectLst/>
                <a:latin typeface="Arial" panose="020B0604020202020204" pitchFamily="34" charset="0"/>
                <a:ea typeface="Calibri" panose="020F0502020204030204" pitchFamily="34" charset="0"/>
                <a:cs typeface="Arial" panose="020B0604020202020204" pitchFamily="34" charset="0"/>
              </a:rPr>
              <a:t> introduced following the proposals by Lord Sainsbury’s </a:t>
            </a:r>
            <a:r>
              <a:rPr lang="en-GB" sz="2600" b="1" dirty="0">
                <a:effectLst/>
                <a:latin typeface="Arial" panose="020B0604020202020204" pitchFamily="34" charset="0"/>
                <a:ea typeface="Times New Roman" panose="02020603050405020304" pitchFamily="18" charset="0"/>
                <a:cs typeface="Arial" panose="020B0604020202020204" pitchFamily="34" charset="0"/>
              </a:rPr>
              <a:t>Independent Panel on Technical Education</a:t>
            </a:r>
            <a:r>
              <a:rPr lang="en-GB" sz="2600" dirty="0">
                <a:effectLst/>
                <a:latin typeface="Arial" panose="020B0604020202020204" pitchFamily="34" charset="0"/>
                <a:ea typeface="Times New Roman" panose="02020603050405020304" pitchFamily="18" charset="0"/>
                <a:cs typeface="Arial" panose="020B0604020202020204" pitchFamily="34" charset="0"/>
              </a:rPr>
              <a:t> to provide a </a:t>
            </a:r>
            <a:r>
              <a:rPr lang="en-GB" sz="2600" b="1" dirty="0">
                <a:effectLst/>
                <a:latin typeface="Arial" panose="020B0604020202020204" pitchFamily="34" charset="0"/>
                <a:ea typeface="Times New Roman" panose="02020603050405020304" pitchFamily="18" charset="0"/>
                <a:cs typeface="Arial" panose="020B0604020202020204" pitchFamily="34" charset="0"/>
              </a:rPr>
              <a:t>clear choice </a:t>
            </a:r>
            <a:r>
              <a:rPr lang="en-GB" sz="2600" dirty="0">
                <a:effectLst/>
                <a:latin typeface="Arial" panose="020B0604020202020204" pitchFamily="34" charset="0"/>
                <a:ea typeface="Times New Roman" panose="02020603050405020304" pitchFamily="18" charset="0"/>
                <a:cs typeface="Arial" panose="020B0604020202020204" pitchFamily="34" charset="0"/>
              </a:rPr>
              <a:t>for students in all post-16 education pathways. </a:t>
            </a:r>
          </a:p>
          <a:p>
            <a:pPr marL="342900" indent="-342900">
              <a:lnSpc>
                <a:spcPct val="107000"/>
              </a:lnSpc>
              <a:spcAft>
                <a:spcPts val="800"/>
              </a:spcAft>
              <a:buFont typeface="Arial" panose="020B0604020202020204" pitchFamily="34" charset="0"/>
              <a:buChar char="•"/>
            </a:pPr>
            <a:r>
              <a:rPr lang="en-GB" sz="2600" dirty="0">
                <a:latin typeface="Arial" panose="020B0604020202020204" pitchFamily="34" charset="0"/>
                <a:ea typeface="Calibri" panose="020F0502020204030204" pitchFamily="34" charset="0"/>
                <a:cs typeface="Arial" panose="020B0604020202020204" pitchFamily="34" charset="0"/>
              </a:rPr>
              <a:t>We already have a </a:t>
            </a:r>
            <a:r>
              <a:rPr lang="en-GB" sz="2600" dirty="0">
                <a:effectLst/>
                <a:latin typeface="Arial" panose="020B0604020202020204" pitchFamily="34" charset="0"/>
                <a:ea typeface="Calibri" panose="020F0502020204030204" pitchFamily="34" charset="0"/>
                <a:cs typeface="Arial" panose="020B0604020202020204" pitchFamily="34" charset="0"/>
              </a:rPr>
              <a:t>well-respected and </a:t>
            </a:r>
            <a:r>
              <a:rPr lang="en-GB" sz="2600" b="1" dirty="0">
                <a:effectLst/>
                <a:latin typeface="Arial" panose="020B0604020202020204" pitchFamily="34" charset="0"/>
                <a:ea typeface="Calibri" panose="020F0502020204030204" pitchFamily="34" charset="0"/>
                <a:cs typeface="Arial" panose="020B0604020202020204" pitchFamily="34" charset="0"/>
              </a:rPr>
              <a:t>established academic pathway in A levels </a:t>
            </a:r>
            <a:r>
              <a:rPr lang="en-GB" sz="2600" dirty="0">
                <a:effectLst/>
                <a:latin typeface="Arial" panose="020B0604020202020204" pitchFamily="34" charset="0"/>
                <a:ea typeface="Calibri" panose="020F0502020204030204" pitchFamily="34" charset="0"/>
                <a:cs typeface="Arial" panose="020B0604020202020204" pitchFamily="34" charset="0"/>
              </a:rPr>
              <a:t>– we want students to have high-quality options in technical pathways </a:t>
            </a:r>
            <a:r>
              <a:rPr lang="en-GB" sz="2600" dirty="0">
                <a:latin typeface="Arial" panose="020B0604020202020204" pitchFamily="34" charset="0"/>
                <a:ea typeface="Calibri" panose="020F0502020204030204" pitchFamily="34" charset="0"/>
                <a:cs typeface="Arial" panose="020B0604020202020204" pitchFamily="34" charset="0"/>
              </a:rPr>
              <a:t>in </a:t>
            </a:r>
            <a:r>
              <a:rPr lang="en-GB" sz="2600" dirty="0">
                <a:effectLst/>
                <a:latin typeface="Arial" panose="020B0604020202020204" pitchFamily="34" charset="0"/>
                <a:ea typeface="Calibri" panose="020F0502020204030204" pitchFamily="34" charset="0"/>
                <a:cs typeface="Arial" panose="020B0604020202020204" pitchFamily="34" charset="0"/>
              </a:rPr>
              <a:t>a</a:t>
            </a:r>
            <a:r>
              <a:rPr lang="en-GB" sz="2600" dirty="0">
                <a:effectLst/>
                <a:latin typeface="Arial" panose="020B0604020202020204" pitchFamily="34" charset="0"/>
                <a:ea typeface="Times New Roman" panose="02020603050405020304" pitchFamily="18" charset="0"/>
                <a:cs typeface="Arial" panose="020B0604020202020204" pitchFamily="34" charset="0"/>
              </a:rPr>
              <a:t> </a:t>
            </a:r>
            <a:r>
              <a:rPr lang="en-GB" sz="2600" b="1" dirty="0">
                <a:effectLst/>
                <a:latin typeface="Arial" panose="020B0604020202020204" pitchFamily="34" charset="0"/>
                <a:ea typeface="Times New Roman" panose="02020603050405020304" pitchFamily="18" charset="0"/>
                <a:cs typeface="Arial" panose="020B0604020202020204" pitchFamily="34" charset="0"/>
              </a:rPr>
              <a:t>simplified qualification landscape</a:t>
            </a:r>
            <a:r>
              <a:rPr lang="en-GB" sz="2600" dirty="0">
                <a:effectLst/>
                <a:latin typeface="Arial" panose="020B0604020202020204" pitchFamily="34" charset="0"/>
                <a:ea typeface="Times New Roman" panose="02020603050405020304" pitchFamily="18" charset="0"/>
                <a:cs typeface="Arial" panose="020B0604020202020204" pitchFamily="34" charset="0"/>
              </a:rPr>
              <a:t>, and </a:t>
            </a:r>
            <a:r>
              <a:rPr lang="en-GB" sz="2600" dirty="0">
                <a:latin typeface="Arial" panose="020B0604020202020204" pitchFamily="34" charset="0"/>
                <a:ea typeface="Times New Roman" panose="02020603050405020304" pitchFamily="18" charset="0"/>
                <a:cs typeface="Arial" panose="020B0604020202020204" pitchFamily="34" charset="0"/>
              </a:rPr>
              <a:t>ensure that all </a:t>
            </a:r>
            <a:r>
              <a:rPr lang="en-GB" sz="2600" dirty="0">
                <a:effectLst/>
                <a:latin typeface="Arial" panose="020B0604020202020204" pitchFamily="34" charset="0"/>
                <a:ea typeface="Times New Roman" panose="02020603050405020304" pitchFamily="18" charset="0"/>
                <a:cs typeface="Arial" panose="020B0604020202020204" pitchFamily="34" charset="0"/>
              </a:rPr>
              <a:t>available options support </a:t>
            </a:r>
            <a:r>
              <a:rPr lang="en-GB" sz="2600" b="1" dirty="0">
                <a:effectLst/>
                <a:latin typeface="Arial" panose="020B0604020202020204" pitchFamily="34" charset="0"/>
                <a:ea typeface="Times New Roman" panose="02020603050405020304" pitchFamily="18" charset="0"/>
                <a:cs typeface="Arial" panose="020B0604020202020204" pitchFamily="34" charset="0"/>
              </a:rPr>
              <a:t>good progression outcomes</a:t>
            </a:r>
            <a:r>
              <a:rPr lang="en-GB" sz="2600" dirty="0">
                <a:effectLst/>
                <a:latin typeface="Arial" panose="020B0604020202020204" pitchFamily="34" charset="0"/>
                <a:ea typeface="Times New Roman" panose="02020603050405020304" pitchFamily="18" charset="0"/>
                <a:cs typeface="Arial" panose="020B0604020202020204" pitchFamily="34" charset="0"/>
              </a:rPr>
              <a:t>.</a:t>
            </a:r>
          </a:p>
          <a:p>
            <a:pPr marL="342900" indent="-342900">
              <a:lnSpc>
                <a:spcPct val="107000"/>
              </a:lnSpc>
              <a:spcAft>
                <a:spcPts val="800"/>
              </a:spcAft>
              <a:buFont typeface="Arial" panose="020B0604020202020204" pitchFamily="34" charset="0"/>
              <a:buChar char="•"/>
            </a:pPr>
            <a:r>
              <a:rPr lang="en-GB" sz="2600" dirty="0">
                <a:effectLst/>
                <a:latin typeface="Arial" panose="020B0604020202020204" pitchFamily="34" charset="0"/>
                <a:ea typeface="Times New Roman" panose="02020603050405020304" pitchFamily="18" charset="0"/>
                <a:cs typeface="Arial" panose="020B0604020202020204" pitchFamily="34" charset="0"/>
              </a:rPr>
              <a:t>We want T Levels to be part of a long-term solution that </a:t>
            </a:r>
            <a:r>
              <a:rPr lang="en-GB" sz="2600" dirty="0">
                <a:latin typeface="Arial" panose="020B0604020202020204" pitchFamily="34" charset="0"/>
                <a:ea typeface="Times New Roman" panose="02020603050405020304" pitchFamily="18" charset="0"/>
                <a:cs typeface="Arial" panose="020B0604020202020204" pitchFamily="34" charset="0"/>
              </a:rPr>
              <a:t>ensures technical </a:t>
            </a:r>
            <a:r>
              <a:rPr lang="en-GB" sz="2600" dirty="0">
                <a:effectLst/>
                <a:latin typeface="Arial" panose="020B0604020202020204" pitchFamily="34" charset="0"/>
                <a:ea typeface="Times New Roman" panose="02020603050405020304" pitchFamily="18" charset="0"/>
                <a:cs typeface="Arial" panose="020B0604020202020204" pitchFamily="34" charset="0"/>
              </a:rPr>
              <a:t>education </a:t>
            </a:r>
            <a:r>
              <a:rPr lang="en-GB" sz="2600" dirty="0">
                <a:latin typeface="Arial" panose="020B0604020202020204" pitchFamily="34" charset="0"/>
                <a:ea typeface="Times New Roman" panose="02020603050405020304" pitchFamily="18" charset="0"/>
                <a:cs typeface="Arial" panose="020B0604020202020204" pitchFamily="34" charset="0"/>
              </a:rPr>
              <a:t>is</a:t>
            </a:r>
            <a:r>
              <a:rPr lang="en-GB" sz="2600" dirty="0">
                <a:effectLst/>
                <a:latin typeface="Arial" panose="020B0604020202020204" pitchFamily="34" charset="0"/>
                <a:ea typeface="Times New Roman" panose="02020603050405020304" pitchFamily="18" charset="0"/>
                <a:cs typeface="Arial" panose="020B0604020202020204" pitchFamily="34" charset="0"/>
              </a:rPr>
              <a:t> more closely aligned to employer’s needs, providing them with the </a:t>
            </a:r>
            <a:r>
              <a:rPr lang="en-GB" sz="2600" b="1" dirty="0">
                <a:effectLst/>
                <a:latin typeface="Arial" panose="020B0604020202020204" pitchFamily="34" charset="0"/>
                <a:ea typeface="Times New Roman" panose="02020603050405020304" pitchFamily="18" charset="0"/>
                <a:cs typeface="Arial" panose="020B0604020202020204" pitchFamily="34" charset="0"/>
              </a:rPr>
              <a:t>skilled workforce </a:t>
            </a:r>
            <a:r>
              <a:rPr lang="en-GB" sz="2600" dirty="0">
                <a:effectLst/>
                <a:latin typeface="Arial" panose="020B0604020202020204" pitchFamily="34" charset="0"/>
                <a:ea typeface="Times New Roman" panose="02020603050405020304" pitchFamily="18" charset="0"/>
                <a:cs typeface="Arial" panose="020B0604020202020204" pitchFamily="34" charset="0"/>
              </a:rPr>
              <a:t>they need </a:t>
            </a:r>
            <a:r>
              <a:rPr lang="en-GB" sz="2600" b="1" dirty="0">
                <a:effectLst/>
                <a:latin typeface="Arial" panose="020B0604020202020204" pitchFamily="34" charset="0"/>
                <a:ea typeface="Times New Roman" panose="02020603050405020304" pitchFamily="18" charset="0"/>
                <a:cs typeface="Arial" panose="020B0604020202020204" pitchFamily="34" charset="0"/>
              </a:rPr>
              <a:t>for the future</a:t>
            </a:r>
            <a:r>
              <a:rPr lang="en-GB" sz="2600" dirty="0">
                <a:effectLst/>
                <a:latin typeface="Arial" panose="020B0604020202020204" pitchFamily="34" charset="0"/>
                <a:ea typeface="Times New Roman" panose="02020603050405020304" pitchFamily="18" charset="0"/>
                <a:cs typeface="Arial" panose="020B0604020202020204" pitchFamily="34" charset="0"/>
              </a:rPr>
              <a:t>. </a:t>
            </a:r>
          </a:p>
        </p:txBody>
      </p:sp>
      <p:sp>
        <p:nvSpPr>
          <p:cNvPr id="4" name="TextBox 3">
            <a:extLst>
              <a:ext uri="{FF2B5EF4-FFF2-40B4-BE49-F238E27FC236}">
                <a16:creationId xmlns:a16="http://schemas.microsoft.com/office/drawing/2014/main" id="{30C65A01-AA74-4A06-BB7D-EA8991CF8814}"/>
              </a:ext>
            </a:extLst>
          </p:cNvPr>
          <p:cNvSpPr txBox="1"/>
          <p:nvPr/>
        </p:nvSpPr>
        <p:spPr>
          <a:xfrm>
            <a:off x="1493822" y="4891861"/>
            <a:ext cx="18197464" cy="2739211"/>
          </a:xfrm>
          <a:prstGeom prst="rect">
            <a:avLst/>
          </a:prstGeom>
          <a:noFill/>
          <a:ln w="38100">
            <a:solidFill>
              <a:srgbClr val="000000"/>
            </a:solidFill>
          </a:ln>
        </p:spPr>
        <p:txBody>
          <a:bodyPr wrap="square" rtlCol="0">
            <a:spAutoFit/>
          </a:bodyPr>
          <a:lstStyle/>
          <a:p>
            <a:pPr algn="ctr"/>
            <a:r>
              <a:rPr lang="en-GB" sz="2600" b="1" i="1" dirty="0">
                <a:effectLst/>
                <a:latin typeface="Arial" panose="020B0604020202020204" pitchFamily="34" charset="0"/>
                <a:ea typeface="Calibri" panose="020F0502020204030204" pitchFamily="34" charset="0"/>
                <a:cs typeface="Arial" panose="020B0604020202020204" pitchFamily="34" charset="0"/>
              </a:rPr>
              <a:t>Who are they for?</a:t>
            </a:r>
            <a:endParaRPr lang="en-GB" sz="2600" b="1" dirty="0">
              <a:effectLst/>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600" dirty="0">
                <a:effectLst/>
                <a:latin typeface="Arial" panose="020B0604020202020204" pitchFamily="34" charset="0"/>
                <a:ea typeface="Calibri" panose="020F0502020204030204" pitchFamily="34" charset="0"/>
                <a:cs typeface="Arial" panose="020B0604020202020204" pitchFamily="34" charset="0"/>
              </a:rPr>
              <a:t>T Levels are for students aged 16–19 who want to study a subject that will prepare them for</a:t>
            </a:r>
            <a:r>
              <a:rPr lang="en-GB" sz="2600" b="1" dirty="0">
                <a:effectLst/>
                <a:latin typeface="Arial" panose="020B0604020202020204" pitchFamily="34" charset="0"/>
                <a:ea typeface="Calibri" panose="020F0502020204030204" pitchFamily="34" charset="0"/>
                <a:cs typeface="Arial" panose="020B0604020202020204" pitchFamily="34" charset="0"/>
              </a:rPr>
              <a:t> skilled </a:t>
            </a:r>
            <a:r>
              <a:rPr lang="en-GB" sz="2600" b="1" dirty="0">
                <a:latin typeface="Arial" panose="020B0604020202020204" pitchFamily="34" charset="0"/>
                <a:ea typeface="Calibri" panose="020F0502020204030204" pitchFamily="34" charset="0"/>
                <a:cs typeface="Arial" panose="020B0604020202020204" pitchFamily="34" charset="0"/>
              </a:rPr>
              <a:t>employment</a:t>
            </a:r>
            <a:r>
              <a:rPr lang="en-GB" sz="2600" b="1" dirty="0">
                <a:effectLst/>
                <a:latin typeface="Arial" panose="020B0604020202020204" pitchFamily="34" charset="0"/>
                <a:ea typeface="Calibri" panose="020F0502020204030204" pitchFamily="34" charset="0"/>
                <a:cs typeface="Arial" panose="020B0604020202020204" pitchFamily="34" charset="0"/>
              </a:rPr>
              <a:t> </a:t>
            </a:r>
            <a:r>
              <a:rPr lang="en-GB" sz="2600" dirty="0">
                <a:effectLst/>
                <a:latin typeface="Arial" panose="020B0604020202020204" pitchFamily="34" charset="0"/>
                <a:ea typeface="Calibri" panose="020F0502020204030204" pitchFamily="34" charset="0"/>
                <a:cs typeface="Arial" panose="020B0604020202020204" pitchFamily="34" charset="0"/>
              </a:rPr>
              <a:t>or </a:t>
            </a:r>
            <a:r>
              <a:rPr lang="en-GB" sz="2600" b="1" dirty="0">
                <a:effectLst/>
                <a:latin typeface="Arial" panose="020B0604020202020204" pitchFamily="34" charset="0"/>
                <a:ea typeface="Calibri" panose="020F0502020204030204" pitchFamily="34" charset="0"/>
                <a:cs typeface="Arial" panose="020B0604020202020204" pitchFamily="34" charset="0"/>
              </a:rPr>
              <a:t>further study </a:t>
            </a:r>
            <a:r>
              <a:rPr lang="en-GB" sz="2600" dirty="0">
                <a:effectLst/>
                <a:latin typeface="Arial" panose="020B0604020202020204" pitchFamily="34" charset="0"/>
                <a:ea typeface="Calibri" panose="020F0502020204030204" pitchFamily="34" charset="0"/>
                <a:cs typeface="Arial" panose="020B0604020202020204" pitchFamily="34" charset="0"/>
              </a:rPr>
              <a:t>in a </a:t>
            </a:r>
            <a:r>
              <a:rPr lang="en-GB" sz="2600" b="1" dirty="0">
                <a:effectLst/>
                <a:latin typeface="Arial" panose="020B0604020202020204" pitchFamily="34" charset="0"/>
                <a:ea typeface="Calibri" panose="020F0502020204030204" pitchFamily="34" charset="0"/>
                <a:cs typeface="Arial" panose="020B0604020202020204" pitchFamily="34" charset="0"/>
              </a:rPr>
              <a:t>related technical field</a:t>
            </a:r>
            <a:r>
              <a:rPr lang="en-GB" sz="2600" dirty="0">
                <a:effectLst/>
                <a:latin typeface="Arial" panose="020B0604020202020204" pitchFamily="34" charset="0"/>
                <a:ea typeface="Calibri" panose="020F0502020204030204" pitchFamily="34" charset="0"/>
                <a:cs typeface="Arial" panose="020B0604020202020204" pitchFamily="34" charset="0"/>
              </a:rPr>
              <a:t>. T Levels offer broad course content initially, with students specialising later in the course.</a:t>
            </a:r>
          </a:p>
          <a:p>
            <a:pPr marL="342900" indent="-342900">
              <a:buFont typeface="Arial" panose="020B0604020202020204" pitchFamily="34" charset="0"/>
              <a:buChar char="•"/>
            </a:pPr>
            <a:r>
              <a:rPr lang="en-GB" sz="2600" dirty="0">
                <a:latin typeface="Arial" panose="020B0604020202020204" pitchFamily="34" charset="0"/>
                <a:ea typeface="Calibri" panose="020F0502020204030204" pitchFamily="34" charset="0"/>
                <a:cs typeface="Arial" panose="020B0604020202020204" pitchFamily="34" charset="0"/>
              </a:rPr>
              <a:t>They will suit </a:t>
            </a:r>
            <a:r>
              <a:rPr lang="en-GB" sz="2600" dirty="0">
                <a:effectLst/>
                <a:latin typeface="Arial" panose="020B0604020202020204" pitchFamily="34" charset="0"/>
                <a:ea typeface="Calibri" panose="020F0502020204030204" pitchFamily="34" charset="0"/>
                <a:cs typeface="Arial" panose="020B0604020202020204" pitchFamily="34" charset="0"/>
              </a:rPr>
              <a:t>learners who want a more </a:t>
            </a:r>
            <a:r>
              <a:rPr lang="en-GB" sz="2600" b="1" dirty="0">
                <a:effectLst/>
                <a:latin typeface="Arial" panose="020B0604020202020204" pitchFamily="34" charset="0"/>
                <a:ea typeface="Calibri" panose="020F0502020204030204" pitchFamily="34" charset="0"/>
                <a:cs typeface="Arial" panose="020B0604020202020204" pitchFamily="34" charset="0"/>
              </a:rPr>
              <a:t>practical,</a:t>
            </a:r>
            <a:r>
              <a:rPr lang="en-GB" sz="2600" dirty="0">
                <a:effectLst/>
                <a:latin typeface="Arial" panose="020B0604020202020204" pitchFamily="34" charset="0"/>
                <a:ea typeface="Calibri" panose="020F0502020204030204" pitchFamily="34" charset="0"/>
                <a:cs typeface="Arial" panose="020B0604020202020204" pitchFamily="34" charset="0"/>
              </a:rPr>
              <a:t> </a:t>
            </a:r>
            <a:r>
              <a:rPr lang="en-GB" sz="2600" b="1" dirty="0">
                <a:effectLst/>
                <a:latin typeface="Arial" panose="020B0604020202020204" pitchFamily="34" charset="0"/>
                <a:ea typeface="Calibri" panose="020F0502020204030204" pitchFamily="34" charset="0"/>
                <a:cs typeface="Arial" panose="020B0604020202020204" pitchFamily="34" charset="0"/>
              </a:rPr>
              <a:t>employer-led programme</a:t>
            </a:r>
            <a:r>
              <a:rPr lang="en-GB" sz="2600" dirty="0">
                <a:effectLst/>
                <a:latin typeface="Arial" panose="020B0604020202020204" pitchFamily="34" charset="0"/>
                <a:ea typeface="Calibri" panose="020F0502020204030204" pitchFamily="34" charset="0"/>
                <a:cs typeface="Arial" panose="020B0604020202020204" pitchFamily="34" charset="0"/>
              </a:rPr>
              <a:t>, rather than a solely classroom based programme, without the commitment of the more narrow focus in an apprenticeship. </a:t>
            </a:r>
          </a:p>
          <a:p>
            <a:pPr marL="342900" indent="-342900">
              <a:buFont typeface="Arial" panose="020B0604020202020204" pitchFamily="34" charset="0"/>
              <a:buChar char="•"/>
            </a:pPr>
            <a:endParaRPr lang="en-GB" sz="1600" dirty="0">
              <a:latin typeface="Courier" pitchFamily="2" charset="0"/>
            </a:endParaRPr>
          </a:p>
        </p:txBody>
      </p:sp>
      <p:sp>
        <p:nvSpPr>
          <p:cNvPr id="5" name="TextBox 4">
            <a:extLst>
              <a:ext uri="{FF2B5EF4-FFF2-40B4-BE49-F238E27FC236}">
                <a16:creationId xmlns:a16="http://schemas.microsoft.com/office/drawing/2014/main" id="{56DA9BA1-D492-4456-9358-B02D3F3D2E0F}"/>
              </a:ext>
            </a:extLst>
          </p:cNvPr>
          <p:cNvSpPr txBox="1"/>
          <p:nvPr/>
        </p:nvSpPr>
        <p:spPr>
          <a:xfrm>
            <a:off x="1493822" y="8030296"/>
            <a:ext cx="18197464" cy="3139321"/>
          </a:xfrm>
          <a:prstGeom prst="rect">
            <a:avLst/>
          </a:prstGeom>
          <a:noFill/>
          <a:ln w="38100">
            <a:solidFill>
              <a:srgbClr val="FC4420"/>
            </a:solidFill>
          </a:ln>
        </p:spPr>
        <p:txBody>
          <a:bodyPr wrap="square" rtlCol="0">
            <a:spAutoFit/>
          </a:bodyPr>
          <a:lstStyle/>
          <a:p>
            <a:pPr algn="ctr"/>
            <a:r>
              <a:rPr lang="en-GB" sz="2600" b="1" i="1" dirty="0">
                <a:latin typeface="Arial" panose="020B0604020202020204" pitchFamily="34" charset="0"/>
                <a:ea typeface="Calibri" panose="020F0502020204030204" pitchFamily="34" charset="0"/>
                <a:cs typeface="Arial" panose="020B0604020202020204" pitchFamily="34" charset="0"/>
              </a:rPr>
              <a:t>What are the progression options from T Levels?</a:t>
            </a:r>
            <a:endParaRPr lang="en-GB" sz="2600" b="1"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600" dirty="0">
                <a:effectLst/>
                <a:latin typeface="Arial" panose="020B0604020202020204" pitchFamily="34" charset="0"/>
                <a:ea typeface="Calibri" panose="020F0502020204030204" pitchFamily="34" charset="0"/>
                <a:cs typeface="Arial" panose="020B0604020202020204" pitchFamily="34" charset="0"/>
              </a:rPr>
              <a:t>T Levels have been developed by employers and are therefore ideal for students who want to </a:t>
            </a:r>
            <a:r>
              <a:rPr lang="en-GB" sz="2600" dirty="0">
                <a:latin typeface="Arial" panose="020B0604020202020204" pitchFamily="34" charset="0"/>
                <a:ea typeface="Calibri" panose="020F0502020204030204" pitchFamily="34" charset="0"/>
                <a:cs typeface="Arial" panose="020B0604020202020204" pitchFamily="34" charset="0"/>
              </a:rPr>
              <a:t>gain</a:t>
            </a:r>
            <a:r>
              <a:rPr lang="en-GB" sz="2600" dirty="0">
                <a:effectLst/>
                <a:latin typeface="Arial" panose="020B0604020202020204" pitchFamily="34" charset="0"/>
                <a:ea typeface="Calibri" panose="020F0502020204030204" pitchFamily="34" charset="0"/>
                <a:cs typeface="Arial" panose="020B0604020202020204" pitchFamily="34" charset="0"/>
              </a:rPr>
              <a:t> the knowledge and skills they need for </a:t>
            </a:r>
            <a:r>
              <a:rPr lang="en-GB" sz="2600" b="1" dirty="0">
                <a:effectLst/>
                <a:latin typeface="Arial" panose="020B0604020202020204" pitchFamily="34" charset="0"/>
                <a:ea typeface="Calibri" panose="020F0502020204030204" pitchFamily="34" charset="0"/>
                <a:cs typeface="Arial" panose="020B0604020202020204" pitchFamily="34" charset="0"/>
              </a:rPr>
              <a:t>skilled employment</a:t>
            </a:r>
            <a:r>
              <a:rPr lang="en-GB" sz="2600" dirty="0">
                <a:effectLst/>
                <a:latin typeface="Arial" panose="020B0604020202020204" pitchFamily="34" charset="0"/>
                <a:ea typeface="Calibri" panose="020F0502020204030204" pitchFamily="34" charset="0"/>
                <a:cs typeface="Arial" panose="020B0604020202020204" pitchFamily="34" charset="0"/>
              </a:rPr>
              <a:t>. </a:t>
            </a:r>
          </a:p>
          <a:p>
            <a:pPr marL="342900" indent="-342900">
              <a:buFont typeface="Arial" panose="020B0604020202020204" pitchFamily="34" charset="0"/>
              <a:buChar char="•"/>
            </a:pPr>
            <a:r>
              <a:rPr lang="en-GB" sz="2600" dirty="0">
                <a:latin typeface="Arial" panose="020B0604020202020204" pitchFamily="34" charset="0"/>
                <a:ea typeface="Calibri" panose="020F0502020204030204" pitchFamily="34" charset="0"/>
                <a:cs typeface="Arial" panose="020B0604020202020204" pitchFamily="34" charset="0"/>
              </a:rPr>
              <a:t>T</a:t>
            </a:r>
            <a:r>
              <a:rPr lang="en-GB" sz="2600" dirty="0">
                <a:effectLst/>
                <a:latin typeface="Arial" panose="020B0604020202020204" pitchFamily="34" charset="0"/>
                <a:ea typeface="Calibri" panose="020F0502020204030204" pitchFamily="34" charset="0"/>
                <a:cs typeface="Arial" panose="020B0604020202020204" pitchFamily="34" charset="0"/>
              </a:rPr>
              <a:t>he depth of</a:t>
            </a:r>
            <a:r>
              <a:rPr lang="en-GB" sz="2600" dirty="0">
                <a:latin typeface="Arial" panose="020B0604020202020204" pitchFamily="34" charset="0"/>
                <a:ea typeface="Calibri" panose="020F0502020204030204" pitchFamily="34" charset="0"/>
                <a:cs typeface="Arial" panose="020B0604020202020204" pitchFamily="34" charset="0"/>
              </a:rPr>
              <a:t> knowledge and understanding gained through a T Level will also make them suitable for students who want </a:t>
            </a:r>
            <a:r>
              <a:rPr lang="en-GB" sz="2600" dirty="0">
                <a:effectLst/>
                <a:latin typeface="Arial" panose="020B0604020202020204" pitchFamily="34" charset="0"/>
                <a:ea typeface="Calibri" panose="020F0502020204030204" pitchFamily="34" charset="0"/>
                <a:cs typeface="Arial" panose="020B0604020202020204" pitchFamily="34" charset="0"/>
              </a:rPr>
              <a:t>to progress into </a:t>
            </a:r>
            <a:r>
              <a:rPr lang="en-GB" sz="2600" b="1" dirty="0">
                <a:effectLst/>
                <a:latin typeface="Arial" panose="020B0604020202020204" pitchFamily="34" charset="0"/>
                <a:ea typeface="Calibri" panose="020F0502020204030204" pitchFamily="34" charset="0"/>
                <a:cs typeface="Arial" panose="020B0604020202020204" pitchFamily="34" charset="0"/>
              </a:rPr>
              <a:t>higher-level technical study, </a:t>
            </a:r>
            <a:r>
              <a:rPr lang="en-GB" sz="2600" dirty="0">
                <a:effectLst/>
                <a:latin typeface="Arial" panose="020B0604020202020204" pitchFamily="34" charset="0"/>
                <a:ea typeface="Calibri" panose="020F0502020204030204" pitchFamily="34" charset="0"/>
                <a:cs typeface="Arial" panose="020B0604020202020204" pitchFamily="34" charset="0"/>
              </a:rPr>
              <a:t>including degree courses in</a:t>
            </a:r>
            <a:r>
              <a:rPr lang="en-GB" sz="2600" b="1" dirty="0">
                <a:effectLst/>
                <a:latin typeface="Arial" panose="020B0604020202020204" pitchFamily="34" charset="0"/>
                <a:ea typeface="Calibri" panose="020F0502020204030204" pitchFamily="34" charset="0"/>
                <a:cs typeface="Arial" panose="020B0604020202020204" pitchFamily="34" charset="0"/>
              </a:rPr>
              <a:t> subjects relevant to their chosen T Level</a:t>
            </a:r>
            <a:r>
              <a:rPr lang="en-GB" sz="2600" dirty="0">
                <a:effectLst/>
                <a:latin typeface="Arial" panose="020B0604020202020204" pitchFamily="34" charset="0"/>
                <a:ea typeface="Calibri" panose="020F0502020204030204" pitchFamily="34" charset="0"/>
                <a:cs typeface="Arial" panose="020B0604020202020204" pitchFamily="34" charset="0"/>
              </a:rPr>
              <a:t>. </a:t>
            </a:r>
          </a:p>
          <a:p>
            <a:pPr marL="342900" indent="-342900">
              <a:buFont typeface="Arial" panose="020B0604020202020204" pitchFamily="34" charset="0"/>
              <a:buChar char="•"/>
            </a:pPr>
            <a:r>
              <a:rPr lang="en-GB" sz="2600" dirty="0">
                <a:effectLst/>
                <a:latin typeface="Arial" panose="020B0604020202020204" pitchFamily="34" charset="0"/>
                <a:ea typeface="Calibri" panose="020F0502020204030204" pitchFamily="34" charset="0"/>
                <a:cs typeface="Arial" panose="020B0604020202020204" pitchFamily="34" charset="0"/>
              </a:rPr>
              <a:t>Finally</a:t>
            </a:r>
            <a:r>
              <a:rPr lang="en-GB" sz="2600" dirty="0">
                <a:latin typeface="Arial" panose="020B0604020202020204" pitchFamily="34" charset="0"/>
                <a:ea typeface="Calibri" panose="020F0502020204030204" pitchFamily="34" charset="0"/>
                <a:cs typeface="Arial" panose="020B0604020202020204" pitchFamily="34" charset="0"/>
              </a:rPr>
              <a:t>, m</a:t>
            </a:r>
            <a:r>
              <a:rPr lang="en-GB" sz="2600" dirty="0">
                <a:solidFill>
                  <a:srgbClr val="000000"/>
                </a:solidFill>
                <a:latin typeface="Arial" panose="020B0604020202020204" pitchFamily="34" charset="0"/>
                <a:cs typeface="Arial" panose="020B0604020202020204" pitchFamily="34" charset="0"/>
              </a:rPr>
              <a:t>any T Level students will be able to move on from their course to a relevant </a:t>
            </a:r>
            <a:r>
              <a:rPr lang="en-GB" sz="2600" b="1" dirty="0">
                <a:solidFill>
                  <a:srgbClr val="000000"/>
                </a:solidFill>
                <a:latin typeface="Arial" panose="020B0604020202020204" pitchFamily="34" charset="0"/>
                <a:cs typeface="Arial" panose="020B0604020202020204" pitchFamily="34" charset="0"/>
              </a:rPr>
              <a:t>apprenticeship at level 4 or above </a:t>
            </a:r>
            <a:r>
              <a:rPr lang="en-GB" sz="2600" dirty="0">
                <a:solidFill>
                  <a:srgbClr val="000000"/>
                </a:solidFill>
                <a:latin typeface="Arial" panose="020B0604020202020204" pitchFamily="34" charset="0"/>
                <a:cs typeface="Arial" panose="020B0604020202020204" pitchFamily="34" charset="0"/>
              </a:rPr>
              <a:t>if they wish to continue learning in a practical-based programme, whilst in employment. </a:t>
            </a:r>
            <a:endParaRPr lang="en-GB" sz="2600" b="1" dirty="0">
              <a:effectLst/>
              <a:latin typeface="Arial" panose="020B0604020202020204" pitchFamily="34" charset="0"/>
              <a:ea typeface="Calibri" panose="020F0502020204030204" pitchFamily="34" charset="0"/>
              <a:cs typeface="Arial" panose="020B0604020202020204" pitchFamily="34" charset="0"/>
            </a:endParaRPr>
          </a:p>
          <a:p>
            <a:pPr algn="l"/>
            <a:endParaRPr lang="en-GB" sz="1600" dirty="0">
              <a:latin typeface="Courier" pitchFamily="2" charset="0"/>
            </a:endParaRPr>
          </a:p>
        </p:txBody>
      </p:sp>
    </p:spTree>
    <p:extLst>
      <p:ext uri="{BB962C8B-B14F-4D97-AF65-F5344CB8AC3E}">
        <p14:creationId xmlns:p14="http://schemas.microsoft.com/office/powerpoint/2010/main" val="2061450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3B16-F376-4269-9100-E5146B80122F}"/>
              </a:ext>
            </a:extLst>
          </p:cNvPr>
          <p:cNvSpPr>
            <a:spLocks noGrp="1"/>
          </p:cNvSpPr>
          <p:nvPr>
            <p:ph type="title"/>
          </p:nvPr>
        </p:nvSpPr>
        <p:spPr>
          <a:xfrm>
            <a:off x="726100" y="594056"/>
            <a:ext cx="16129344" cy="830519"/>
          </a:xfrm>
        </p:spPr>
        <p:txBody>
          <a:bodyPr/>
          <a:lstStyle/>
          <a:p>
            <a:r>
              <a:rPr lang="en-GB" dirty="0"/>
              <a:t>What makes T Levels different from existing TECHNICAL AND vocational qualifications?</a:t>
            </a:r>
          </a:p>
        </p:txBody>
      </p:sp>
      <p:sp>
        <p:nvSpPr>
          <p:cNvPr id="5" name="TextBox 4">
            <a:extLst>
              <a:ext uri="{FF2B5EF4-FFF2-40B4-BE49-F238E27FC236}">
                <a16:creationId xmlns:a16="http://schemas.microsoft.com/office/drawing/2014/main" id="{B25D70DC-034B-4A91-90F7-66E14C0D6261}"/>
              </a:ext>
            </a:extLst>
          </p:cNvPr>
          <p:cNvSpPr txBox="1"/>
          <p:nvPr/>
        </p:nvSpPr>
        <p:spPr>
          <a:xfrm>
            <a:off x="1562064" y="1424575"/>
            <a:ext cx="17815936" cy="9387185"/>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T Levels are very different from existing technical and vocational qualifications (VTQs):</a:t>
            </a:r>
          </a:p>
          <a:p>
            <a:pPr marL="457200" indent="-457200">
              <a:buFont typeface="Arial" panose="020B0604020202020204" pitchFamily="34" charset="0"/>
              <a:buChar char="•"/>
            </a:pPr>
            <a:endParaRPr lang="en-GB" altLang="en-US" sz="2600" b="1"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altLang="en-US" sz="2600" b="1" dirty="0">
                <a:latin typeface="Arial" panose="020B0604020202020204" pitchFamily="34" charset="0"/>
                <a:cs typeface="Arial" panose="020B0604020202020204" pitchFamily="34" charset="0"/>
              </a:rPr>
              <a:t>Occupational standards: </a:t>
            </a:r>
            <a:r>
              <a:rPr lang="en-GB" altLang="en-US" sz="2600" dirty="0">
                <a:latin typeface="Arial" panose="020B0604020202020204" pitchFamily="34" charset="0"/>
                <a:cs typeface="Arial" panose="020B0604020202020204" pitchFamily="34" charset="0"/>
              </a:rPr>
              <a:t>T Levels are based on a common set of occupational standards with apprenticeships and have a clear purpose in vocational education. This is different from previous attempts at reform, such as the 14-19 diplomas, which tried to chart a ‘middle course’ between vocational and academic qualifications. </a:t>
            </a:r>
          </a:p>
          <a:p>
            <a:pPr marL="457200" indent="-457200">
              <a:buFont typeface="Arial" panose="020B0604020202020204" pitchFamily="34" charset="0"/>
              <a:buChar char="•"/>
            </a:pPr>
            <a:endParaRPr lang="en-GB" altLang="en-US" sz="2600" b="1"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altLang="en-US" sz="2600" b="1" dirty="0">
                <a:latin typeface="Arial" panose="020B0604020202020204" pitchFamily="34" charset="0"/>
                <a:cs typeface="Arial" panose="020B0604020202020204" pitchFamily="34" charset="0"/>
              </a:rPr>
              <a:t>Assessment</a:t>
            </a:r>
            <a:r>
              <a:rPr lang="en-GB" altLang="en-US" sz="2600" b="1" dirty="0">
                <a:latin typeface="Arial" panose="020B0604020202020204" pitchFamily="34" charset="0"/>
                <a:ea typeface="Calibri" panose="020F0502020204030204" pitchFamily="34" charset="0"/>
                <a:cs typeface="Arial" panose="020B0604020202020204" pitchFamily="34" charset="0"/>
              </a:rPr>
              <a:t> approach: </a:t>
            </a:r>
            <a:r>
              <a:rPr lang="en-GB" altLang="en-US" sz="2600" dirty="0">
                <a:latin typeface="Arial" panose="020B0604020202020204" pitchFamily="34" charset="0"/>
                <a:ea typeface="Calibri" panose="020F0502020204030204" pitchFamily="34" charset="0"/>
                <a:cs typeface="Arial" panose="020B0604020202020204" pitchFamily="34" charset="0"/>
              </a:rPr>
              <a:t>T Levels combine an assessment approach which has not traditionally been part of VTQs, with qualification content designed by employers that covers depth of knowledge and skills to a level 3 standard to ensure a rigorous option for students who wish to choose a technical route. </a:t>
            </a:r>
          </a:p>
          <a:p>
            <a:endParaRPr lang="en-GB" altLang="en-US" sz="2600" dirty="0">
              <a:latin typeface="Arial" panose="020B0604020202020204" pitchFamily="34" charset="0"/>
              <a:ea typeface="Calibri" panose="020F0502020204030204" pitchFamily="34" charset="0"/>
              <a:cs typeface="Arial" panose="020B0604020202020204" pitchFamily="34" charset="0"/>
            </a:endParaRPr>
          </a:p>
          <a:p>
            <a:pPr marL="457200" lvl="0" indent="-457200">
              <a:buFont typeface="Arial" panose="020B0604020202020204" pitchFamily="34" charset="0"/>
              <a:buChar char="•"/>
            </a:pPr>
            <a:r>
              <a:rPr lang="en-GB" sz="2600" b="1" dirty="0">
                <a:latin typeface="Arial" panose="020B0604020202020204" pitchFamily="34" charset="0"/>
                <a:cs typeface="Arial" panose="020B0604020202020204" pitchFamily="34" charset="0"/>
              </a:rPr>
              <a:t>Standards of attainment:</a:t>
            </a:r>
            <a:r>
              <a:rPr lang="en-GB" sz="2600" dirty="0">
                <a:latin typeface="Arial" panose="020B0604020202020204" pitchFamily="34" charset="0"/>
                <a:cs typeface="Arial" panose="020B0604020202020204" pitchFamily="34" charset="0"/>
              </a:rPr>
              <a:t> the standards of attainment are validated each year by employer panels to ensure attainment has continued currency in the sector, and the minimum standards are sufficient to enter skilled employment or as a basis for further technical study. </a:t>
            </a:r>
          </a:p>
          <a:p>
            <a:pPr lvl="0"/>
            <a:endParaRPr lang="en-GB" sz="2600" dirty="0">
              <a:latin typeface="Arial" panose="020B0604020202020204" pitchFamily="34" charset="0"/>
              <a:cs typeface="Arial" panose="020B0604020202020204" pitchFamily="34" charset="0"/>
            </a:endParaRPr>
          </a:p>
          <a:p>
            <a:pPr marL="457200" lvl="0" indent="-457200">
              <a:buFont typeface="Arial" panose="020B0604020202020204" pitchFamily="34" charset="0"/>
              <a:buChar char="•"/>
            </a:pPr>
            <a:r>
              <a:rPr lang="en-GB" sz="2600" b="1" dirty="0">
                <a:latin typeface="Arial" panose="020B0604020202020204" pitchFamily="34" charset="0"/>
                <a:cs typeface="Arial" panose="020B0604020202020204" pitchFamily="34" charset="0"/>
              </a:rPr>
              <a:t>Linear not unitised:</a:t>
            </a:r>
            <a:r>
              <a:rPr lang="en-GB" sz="2600" dirty="0">
                <a:latin typeface="Arial" panose="020B0604020202020204" pitchFamily="34" charset="0"/>
                <a:cs typeface="Arial" panose="020B0604020202020204" pitchFamily="34" charset="0"/>
              </a:rPr>
              <a:t> to achieve employer standards, learners will need to be able to select and draw knowledge and skills together independently to achieve outcomes, and will need to combine high level thinking and practical skills. This means T Levels are not unitised, but learners are taught content throughout their course that they put into practice, making knowledge truly embedded. </a:t>
            </a:r>
          </a:p>
          <a:p>
            <a:pPr lvl="0"/>
            <a:endParaRPr lang="en-GB" sz="2600" dirty="0">
              <a:latin typeface="Arial" panose="020B0604020202020204" pitchFamily="34" charset="0"/>
              <a:cs typeface="Arial" panose="020B0604020202020204" pitchFamily="34" charset="0"/>
            </a:endParaRPr>
          </a:p>
          <a:p>
            <a:pPr marL="457200" lvl="0" indent="-457200">
              <a:buFont typeface="Arial" panose="020B0604020202020204" pitchFamily="34" charset="0"/>
              <a:buChar char="•"/>
            </a:pPr>
            <a:r>
              <a:rPr lang="en-GB" sz="2600" b="1" dirty="0">
                <a:latin typeface="Arial" panose="020B0604020202020204" pitchFamily="34" charset="0"/>
                <a:cs typeface="Arial" panose="020B0604020202020204" pitchFamily="34" charset="0"/>
              </a:rPr>
              <a:t>Knowledge </a:t>
            </a:r>
            <a:r>
              <a:rPr lang="en-GB" sz="2600" b="1" u="sng" dirty="0">
                <a:latin typeface="Arial" panose="020B0604020202020204" pitchFamily="34" charset="0"/>
                <a:cs typeface="Arial" panose="020B0604020202020204" pitchFamily="34" charset="0"/>
              </a:rPr>
              <a:t>plus </a:t>
            </a:r>
            <a:r>
              <a:rPr lang="en-GB" sz="2600" b="1" dirty="0">
                <a:latin typeface="Arial" panose="020B0604020202020204" pitchFamily="34" charset="0"/>
                <a:cs typeface="Arial" panose="020B0604020202020204" pitchFamily="34" charset="0"/>
              </a:rPr>
              <a:t>understanding:</a:t>
            </a:r>
            <a:r>
              <a:rPr lang="en-GB" sz="2600" dirty="0">
                <a:latin typeface="Arial" panose="020B0604020202020204" pitchFamily="34" charset="0"/>
                <a:cs typeface="Arial" panose="020B0604020202020204" pitchFamily="34" charset="0"/>
              </a:rPr>
              <a:t> through practising the application of knowledge before the summative assessments, students have the opportunity to develop understanding about how to draw together their knowledge to achieve different outcomes in different contexts. </a:t>
            </a:r>
          </a:p>
          <a:p>
            <a:pPr eaLnBrk="0" fontAlgn="base" hangingPunct="0">
              <a:spcBef>
                <a:spcPct val="0"/>
              </a:spcBef>
              <a:spcAft>
                <a:spcPct val="0"/>
              </a:spcAft>
            </a:pPr>
            <a:endParaRPr lang="en-GB" altLang="en-US" sz="1600" b="1" dirty="0">
              <a:latin typeface="Arial" panose="020B0604020202020204" pitchFamily="34" charset="0"/>
              <a:ea typeface="Calibri" panose="020F0502020204030204" pitchFamily="34" charset="0"/>
              <a:cs typeface="Arial" panose="020B0604020202020204" pitchFamily="34" charset="0"/>
            </a:endParaRPr>
          </a:p>
          <a:p>
            <a:pPr algn="l"/>
            <a:endParaRPr lang="en-GB" sz="1600" dirty="0">
              <a:latin typeface="Courier" pitchFamily="2" charset="0"/>
            </a:endParaRPr>
          </a:p>
        </p:txBody>
      </p:sp>
    </p:spTree>
    <p:extLst>
      <p:ext uri="{BB962C8B-B14F-4D97-AF65-F5344CB8AC3E}">
        <p14:creationId xmlns:p14="http://schemas.microsoft.com/office/powerpoint/2010/main" val="2001376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3B16-F376-4269-9100-E5146B80122F}"/>
              </a:ext>
            </a:extLst>
          </p:cNvPr>
          <p:cNvSpPr>
            <a:spLocks noGrp="1"/>
          </p:cNvSpPr>
          <p:nvPr>
            <p:ph type="title"/>
          </p:nvPr>
        </p:nvSpPr>
        <p:spPr>
          <a:xfrm>
            <a:off x="726100" y="594056"/>
            <a:ext cx="16129344" cy="830519"/>
          </a:xfrm>
        </p:spPr>
        <p:txBody>
          <a:bodyPr/>
          <a:lstStyle/>
          <a:p>
            <a:r>
              <a:rPr lang="en-GB" dirty="0"/>
              <a:t>How are t levels Assessed?</a:t>
            </a:r>
          </a:p>
        </p:txBody>
      </p:sp>
      <p:sp>
        <p:nvSpPr>
          <p:cNvPr id="4" name="Rectangle 3">
            <a:extLst>
              <a:ext uri="{FF2B5EF4-FFF2-40B4-BE49-F238E27FC236}">
                <a16:creationId xmlns:a16="http://schemas.microsoft.com/office/drawing/2014/main" id="{156EA229-1779-4775-A4E3-A0162BA5ABD2}"/>
              </a:ext>
            </a:extLst>
          </p:cNvPr>
          <p:cNvSpPr>
            <a:spLocks noChangeArrowheads="1"/>
          </p:cNvSpPr>
          <p:nvPr/>
        </p:nvSpPr>
        <p:spPr bwMode="auto">
          <a:xfrm>
            <a:off x="1320582" y="6421948"/>
            <a:ext cx="17636063" cy="3845561"/>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150771" tIns="75385" rIns="150771" bIns="75385" numCol="1" anchor="ctr" anchorCtr="0" compatLnSpc="1">
            <a:prstTxWarp prst="textNoShape">
              <a:avLst/>
            </a:prstTxWarp>
            <a:spAutoFit/>
          </a:bodyPr>
          <a:lstStyle/>
          <a:p>
            <a:pPr eaLnBrk="0" fontAlgn="base" hangingPunct="0">
              <a:spcBef>
                <a:spcPct val="0"/>
              </a:spcBef>
              <a:spcAft>
                <a:spcPct val="0"/>
              </a:spcAft>
            </a:pPr>
            <a:r>
              <a:rPr lang="en-GB" altLang="en-US" sz="2000" b="1" u="sng" dirty="0">
                <a:latin typeface="Arial" panose="020B0604020202020204" pitchFamily="34" charset="0"/>
                <a:ea typeface="Calibri" panose="020F0502020204030204" pitchFamily="34" charset="0"/>
                <a:cs typeface="Arial" panose="020B0604020202020204" pitchFamily="34" charset="0"/>
              </a:rPr>
              <a:t>Occupational Specialism</a:t>
            </a:r>
          </a:p>
          <a:p>
            <a:pPr marL="342885" indent="-342885" eaLnBrk="0" fontAlgn="base" hangingPunct="0">
              <a:spcBef>
                <a:spcPct val="0"/>
              </a:spcBef>
              <a:spcAft>
                <a:spcPct val="0"/>
              </a:spcAft>
              <a:buFont typeface="Arial" panose="020B0604020202020204" pitchFamily="34" charset="0"/>
              <a:buChar char="•"/>
            </a:pPr>
            <a:endParaRPr lang="en-GB" altLang="en-US" sz="2000" b="1" dirty="0">
              <a:latin typeface="Arial" panose="020B0604020202020204" pitchFamily="34" charset="0"/>
              <a:ea typeface="Calibri" panose="020F0502020204030204" pitchFamily="34" charset="0"/>
              <a:cs typeface="Arial" panose="020B0604020202020204" pitchFamily="34" charset="0"/>
            </a:endParaRPr>
          </a:p>
          <a:p>
            <a:pPr marL="342885" indent="-342885" eaLnBrk="0" fontAlgn="base" hangingPunct="0">
              <a:spcBef>
                <a:spcPct val="0"/>
              </a:spcBef>
              <a:spcAft>
                <a:spcPct val="0"/>
              </a:spcAft>
              <a:buFont typeface="Arial" panose="020B0604020202020204" pitchFamily="34" charset="0"/>
              <a:buChar char="•"/>
            </a:pPr>
            <a:r>
              <a:rPr lang="en-GB" altLang="en-US" sz="2000" b="1" dirty="0">
                <a:latin typeface="Arial" panose="020B0604020202020204" pitchFamily="34" charset="0"/>
                <a:ea typeface="Calibri" panose="020F0502020204030204" pitchFamily="34" charset="0"/>
                <a:cs typeface="Arial" panose="020B0604020202020204" pitchFamily="34" charset="0"/>
              </a:rPr>
              <a:t>Assessment is an externally assessed project:</a:t>
            </a:r>
            <a:r>
              <a:rPr lang="en-GB" altLang="en-US" sz="2000" dirty="0">
                <a:latin typeface="Arial" panose="020B0604020202020204" pitchFamily="34" charset="0"/>
                <a:ea typeface="Calibri" panose="020F0502020204030204" pitchFamily="34" charset="0"/>
                <a:cs typeface="Arial" panose="020B0604020202020204" pitchFamily="34" charset="0"/>
              </a:rPr>
              <a:t> The occupational specialism is assessed via a single extended project to ensure that students can evidence all the skills required by the performance outcomes and therefore demonstrate a level of competence that will enable them to enter employment in their technical field. </a:t>
            </a:r>
          </a:p>
          <a:p>
            <a:pPr eaLnBrk="0" fontAlgn="base" hangingPunct="0">
              <a:spcBef>
                <a:spcPct val="0"/>
              </a:spcBef>
              <a:spcAft>
                <a:spcPct val="0"/>
              </a:spcAft>
            </a:pPr>
            <a:endParaRPr lang="en-GB" altLang="en-US" sz="2000" dirty="0">
              <a:latin typeface="Arial" panose="020B0604020202020204" pitchFamily="34" charset="0"/>
              <a:ea typeface="Calibri" panose="020F0502020204030204" pitchFamily="34" charset="0"/>
              <a:cs typeface="Arial" panose="020B0604020202020204" pitchFamily="34" charset="0"/>
            </a:endParaRPr>
          </a:p>
          <a:p>
            <a:pPr marL="342885" indent="-342885" eaLnBrk="0" fontAlgn="base" hangingPunct="0">
              <a:spcBef>
                <a:spcPct val="0"/>
              </a:spcBef>
              <a:spcAft>
                <a:spcPct val="0"/>
              </a:spcAft>
              <a:buFont typeface="Arial" panose="020B0604020202020204" pitchFamily="34" charset="0"/>
              <a:buChar char="•"/>
            </a:pPr>
            <a:r>
              <a:rPr lang="en-GB" altLang="en-US" sz="2000" b="1" dirty="0">
                <a:latin typeface="Arial" panose="020B0604020202020204" pitchFamily="34" charset="0"/>
                <a:ea typeface="Calibri" panose="020F0502020204030204" pitchFamily="34" charset="0"/>
                <a:cs typeface="Arial" panose="020B0604020202020204" pitchFamily="34" charset="0"/>
              </a:rPr>
              <a:t>Project based assessment: </a:t>
            </a:r>
            <a:r>
              <a:rPr lang="en-GB" altLang="en-US" sz="2000" dirty="0">
                <a:latin typeface="Arial" panose="020B0604020202020204" pitchFamily="34" charset="0"/>
                <a:ea typeface="Calibri" panose="020F0502020204030204" pitchFamily="34" charset="0"/>
                <a:cs typeface="Arial" panose="020B0604020202020204" pitchFamily="34" charset="0"/>
              </a:rPr>
              <a:t>typically broken down into a series of tasks, over a significantly longer period than the core assessment. Students will respond to a scenario and develop a project, and the project will be assessed based on the application of skills in the performance outcomes for the specialism. </a:t>
            </a:r>
          </a:p>
          <a:p>
            <a:pPr eaLnBrk="0" fontAlgn="base" hangingPunct="0">
              <a:spcBef>
                <a:spcPct val="0"/>
              </a:spcBef>
              <a:spcAft>
                <a:spcPct val="0"/>
              </a:spcAft>
            </a:pPr>
            <a:endParaRPr lang="en-GB" altLang="en-US" sz="2000" b="1" dirty="0">
              <a:latin typeface="Arial" panose="020B0604020202020204" pitchFamily="34" charset="0"/>
              <a:ea typeface="Calibri" panose="020F0502020204030204" pitchFamily="34" charset="0"/>
              <a:cs typeface="Arial" panose="020B0604020202020204" pitchFamily="34" charset="0"/>
            </a:endParaRPr>
          </a:p>
          <a:p>
            <a:pPr marL="342885" indent="-342885" eaLnBrk="0" fontAlgn="base" hangingPunct="0">
              <a:spcBef>
                <a:spcPct val="0"/>
              </a:spcBef>
              <a:spcAft>
                <a:spcPct val="0"/>
              </a:spcAft>
              <a:buFont typeface="Arial" panose="020B0604020202020204" pitchFamily="34" charset="0"/>
              <a:buChar char="•"/>
            </a:pPr>
            <a:r>
              <a:rPr lang="en-GB" altLang="en-US" sz="2000" b="1" dirty="0">
                <a:latin typeface="Arial" panose="020B0604020202020204" pitchFamily="34" charset="0"/>
                <a:ea typeface="Calibri" panose="020F0502020204030204" pitchFamily="34" charset="0"/>
                <a:cs typeface="Arial" panose="020B0604020202020204" pitchFamily="34" charset="0"/>
              </a:rPr>
              <a:t>Synoptic assessment: </a:t>
            </a:r>
            <a:r>
              <a:rPr lang="en-GB" altLang="en-US" sz="2000" dirty="0">
                <a:latin typeface="Arial" panose="020B0604020202020204" pitchFamily="34" charset="0"/>
                <a:ea typeface="Calibri" panose="020F0502020204030204" pitchFamily="34" charset="0"/>
                <a:cs typeface="Arial" panose="020B0604020202020204" pitchFamily="34" charset="0"/>
              </a:rPr>
              <a:t>a single synoptic assessment ensures that students are able to demonstrate that they have accumulated knowledge and a depth of understanding across all the performance outcomes. </a:t>
            </a:r>
            <a:endParaRPr lang="en-GB" altLang="en-US" sz="2000" b="1" dirty="0">
              <a:latin typeface="Arial" panose="020B0604020202020204" pitchFamily="34" charset="0"/>
              <a:ea typeface="Calibri" panose="020F050202020403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98E21E1F-96F3-41B5-9C1D-F088FF88F71E}"/>
              </a:ext>
            </a:extLst>
          </p:cNvPr>
          <p:cNvSpPr>
            <a:spLocks noChangeArrowheads="1"/>
          </p:cNvSpPr>
          <p:nvPr/>
        </p:nvSpPr>
        <p:spPr bwMode="auto">
          <a:xfrm>
            <a:off x="1320582" y="1116799"/>
            <a:ext cx="17636063" cy="5016752"/>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91433" tIns="45717" rIns="91433" bIns="45717" numCol="1" anchor="ctr" anchorCtr="0" compatLnSpc="1">
            <a:prstTxWarp prst="textNoShape">
              <a:avLst/>
            </a:prstTxWarp>
            <a:spAutoFit/>
          </a:bodyPr>
          <a:lstStyle/>
          <a:p>
            <a:pPr eaLnBrk="0" fontAlgn="base" hangingPunct="0">
              <a:spcBef>
                <a:spcPct val="0"/>
              </a:spcBef>
              <a:spcAft>
                <a:spcPct val="0"/>
              </a:spcAft>
            </a:pPr>
            <a:r>
              <a:rPr lang="en-GB" altLang="en-US" sz="2000" b="1" u="sng" dirty="0">
                <a:latin typeface="Arial" panose="020B0604020202020204" pitchFamily="34" charset="0"/>
                <a:ea typeface="Calibri" panose="020F0502020204030204" pitchFamily="34" charset="0"/>
                <a:cs typeface="Arial" panose="020B0604020202020204" pitchFamily="34" charset="0"/>
              </a:rPr>
              <a:t>Core Component</a:t>
            </a:r>
          </a:p>
          <a:p>
            <a:pPr eaLnBrk="0" fontAlgn="base" hangingPunct="0">
              <a:spcBef>
                <a:spcPct val="0"/>
              </a:spcBef>
              <a:spcAft>
                <a:spcPct val="0"/>
              </a:spcAft>
            </a:pPr>
            <a:endParaRPr lang="en-GB" altLang="en-US" sz="2000" b="1" dirty="0">
              <a:latin typeface="Arial" panose="020B0604020202020204" pitchFamily="34" charset="0"/>
              <a:ea typeface="Calibri" panose="020F0502020204030204" pitchFamily="34" charset="0"/>
              <a:cs typeface="Arial" panose="020B0604020202020204" pitchFamily="34" charset="0"/>
            </a:endParaRPr>
          </a:p>
          <a:p>
            <a:pPr marL="285737" indent="-285737" eaLnBrk="0" fontAlgn="base" hangingPunct="0">
              <a:spcBef>
                <a:spcPct val="0"/>
              </a:spcBef>
              <a:spcAft>
                <a:spcPct val="0"/>
              </a:spcAft>
              <a:buFont typeface="Arial" panose="020B0604020202020204" pitchFamily="34" charset="0"/>
              <a:buChar char="•"/>
            </a:pPr>
            <a:r>
              <a:rPr lang="en-GB" altLang="en-US" sz="2000" b="1" dirty="0">
                <a:latin typeface="Arial"/>
                <a:ea typeface="Calibri" panose="020F0502020204030204" pitchFamily="34" charset="0"/>
                <a:cs typeface="Arial"/>
              </a:rPr>
              <a:t>Assessment is an externally set written exam(s) and an</a:t>
            </a:r>
            <a:r>
              <a:rPr lang="en-GB" altLang="en-US" sz="2000" dirty="0">
                <a:latin typeface="Arial"/>
                <a:ea typeface="Calibri" panose="020F0502020204030204" pitchFamily="34" charset="0"/>
                <a:cs typeface="Arial"/>
              </a:rPr>
              <a:t> </a:t>
            </a:r>
            <a:r>
              <a:rPr lang="en-GB" altLang="en-US" sz="2000" b="1" dirty="0">
                <a:latin typeface="Arial"/>
                <a:ea typeface="Calibri" panose="020F0502020204030204" pitchFamily="34" charset="0"/>
                <a:cs typeface="Arial"/>
              </a:rPr>
              <a:t>employer set project: </a:t>
            </a:r>
            <a:r>
              <a:rPr lang="en-GB" altLang="en-US" sz="2000" dirty="0">
                <a:latin typeface="Arial"/>
                <a:ea typeface="Calibri" panose="020F0502020204030204" pitchFamily="34" charset="0"/>
                <a:cs typeface="Arial"/>
              </a:rPr>
              <a:t>both sets of exams assess students knowledge, understanding and application of contexts, theories and principles relating to the core content in the specification. </a:t>
            </a:r>
            <a:endParaRPr lang="en-GB" altLang="en-US" sz="2000" b="1" dirty="0">
              <a:latin typeface="Arial"/>
              <a:ea typeface="Calibri" panose="020F0502020204030204" pitchFamily="34" charset="0"/>
              <a:cs typeface="Arial"/>
            </a:endParaRPr>
          </a:p>
          <a:p>
            <a:pPr eaLnBrk="0" fontAlgn="base" hangingPunct="0">
              <a:spcBef>
                <a:spcPct val="0"/>
              </a:spcBef>
              <a:spcAft>
                <a:spcPct val="0"/>
              </a:spcAft>
            </a:pPr>
            <a:endParaRPr lang="en-GB" altLang="en-US" sz="2000" b="1" dirty="0">
              <a:latin typeface="Arial"/>
              <a:ea typeface="Calibri" panose="020F0502020204030204" pitchFamily="34" charset="0"/>
              <a:cs typeface="Arial"/>
            </a:endParaRPr>
          </a:p>
          <a:p>
            <a:pPr marL="285737" indent="-285737" eaLnBrk="0" fontAlgn="base" hangingPunct="0">
              <a:spcBef>
                <a:spcPct val="0"/>
              </a:spcBef>
              <a:spcAft>
                <a:spcPct val="0"/>
              </a:spcAft>
              <a:buFont typeface="Arial" panose="020B0604020202020204" pitchFamily="34" charset="0"/>
              <a:buChar char="•"/>
            </a:pPr>
            <a:r>
              <a:rPr lang="en-GB" sz="2000" b="1" dirty="0">
                <a:latin typeface="Arial" panose="020B0604020202020204" pitchFamily="34" charset="0"/>
                <a:cs typeface="Arial" panose="020B0604020202020204" pitchFamily="34" charset="0"/>
              </a:rPr>
              <a:t>The written exams</a:t>
            </a:r>
            <a:r>
              <a:rPr lang="en-GB" sz="2000" dirty="0">
                <a:latin typeface="Arial" panose="020B0604020202020204" pitchFamily="34" charset="0"/>
                <a:cs typeface="Arial" panose="020B0604020202020204" pitchFamily="34" charset="0"/>
              </a:rPr>
              <a:t>: </a:t>
            </a:r>
            <a:r>
              <a:rPr lang="en-GB" sz="2000" dirty="0">
                <a:latin typeface="Arial"/>
                <a:cs typeface="Arial"/>
              </a:rPr>
              <a:t>a</a:t>
            </a:r>
            <a:r>
              <a:rPr lang="en-GB" altLang="en-US" sz="2000" dirty="0">
                <a:latin typeface="Arial"/>
                <a:ea typeface="Calibri" panose="020F0502020204030204" pitchFamily="34" charset="0"/>
                <a:cs typeface="Arial"/>
              </a:rPr>
              <a:t>ssess route and pathway knowledge through ‘unseen’ examination (which samples content), meaning breadth can be assessed at appropriate level 3 depth, whilst limiting the overall duration of assessment. The written exam structure will provide students with relevant </a:t>
            </a:r>
            <a:r>
              <a:rPr lang="en-GB" altLang="en-US" sz="2000" b="1" dirty="0">
                <a:latin typeface="Arial"/>
                <a:ea typeface="Calibri" panose="020F0502020204030204" pitchFamily="34" charset="0"/>
                <a:cs typeface="Arial"/>
              </a:rPr>
              <a:t>exam and revision skills </a:t>
            </a:r>
            <a:r>
              <a:rPr lang="en-GB" altLang="en-US" sz="2000" dirty="0">
                <a:latin typeface="Arial"/>
                <a:ea typeface="Calibri" panose="020F0502020204030204" pitchFamily="34" charset="0"/>
                <a:cs typeface="Arial"/>
              </a:rPr>
              <a:t>for HE. </a:t>
            </a:r>
          </a:p>
          <a:p>
            <a:pPr marL="285737" indent="-285737" eaLnBrk="0" fontAlgn="base" hangingPunct="0">
              <a:spcBef>
                <a:spcPct val="0"/>
              </a:spcBef>
              <a:spcAft>
                <a:spcPct val="0"/>
              </a:spcAft>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37" indent="-285737" eaLnBrk="0" fontAlgn="base" hangingPunct="0">
              <a:spcBef>
                <a:spcPct val="0"/>
              </a:spcBef>
              <a:spcAft>
                <a:spcPct val="0"/>
              </a:spcAft>
              <a:buFont typeface="Arial" panose="020B0604020202020204" pitchFamily="34" charset="0"/>
              <a:buChar char="•"/>
            </a:pPr>
            <a:r>
              <a:rPr lang="en-GB" altLang="en-US" sz="2000" b="1" dirty="0">
                <a:latin typeface="Arial"/>
                <a:ea typeface="Calibri" panose="020F0502020204030204" pitchFamily="34" charset="0"/>
                <a:cs typeface="Arial"/>
              </a:rPr>
              <a:t>The employer set project: </a:t>
            </a:r>
            <a:r>
              <a:rPr lang="en-GB" altLang="en-US" sz="2000" dirty="0">
                <a:latin typeface="Arial"/>
                <a:ea typeface="Calibri" panose="020F0502020204030204" pitchFamily="34" charset="0"/>
                <a:cs typeface="Arial"/>
              </a:rPr>
              <a:t>is a more substantial project based assessment set by employers through the awarding organisation, and will develop their </a:t>
            </a:r>
            <a:r>
              <a:rPr lang="en-GB" altLang="en-US" sz="2000" b="1" dirty="0">
                <a:latin typeface="Arial"/>
                <a:ea typeface="Calibri" panose="020F0502020204030204" pitchFamily="34" charset="0"/>
                <a:cs typeface="Arial"/>
              </a:rPr>
              <a:t>critical thinking and problem solving skills</a:t>
            </a:r>
            <a:r>
              <a:rPr lang="en-GB" altLang="en-US" sz="2000" dirty="0">
                <a:latin typeface="Arial"/>
                <a:ea typeface="Calibri" panose="020F0502020204030204" pitchFamily="34" charset="0"/>
                <a:cs typeface="Arial"/>
              </a:rPr>
              <a:t>. The project will draw upon knowledge and understanding from across the core content synoptically, and </a:t>
            </a:r>
            <a:r>
              <a:rPr lang="en-GB" altLang="en-US" sz="2000" dirty="0">
                <a:solidFill>
                  <a:schemeClr val="tx1"/>
                </a:solidFill>
                <a:latin typeface="Arial"/>
                <a:ea typeface="Calibri" panose="020F0502020204030204" pitchFamily="34" charset="0"/>
                <a:cs typeface="Arial"/>
              </a:rPr>
              <a:t>will allow learners to effectively respond to a ‘brief’. </a:t>
            </a:r>
            <a:endParaRPr lang="en-GB" altLang="en-US" sz="2000" b="1" dirty="0">
              <a:solidFill>
                <a:schemeClr val="tx1"/>
              </a:solidFill>
              <a:latin typeface="Arial"/>
              <a:ea typeface="Calibri" panose="020F0502020204030204" pitchFamily="34" charset="0"/>
              <a:cs typeface="Arial"/>
            </a:endParaRPr>
          </a:p>
          <a:p>
            <a:pPr eaLnBrk="0" fontAlgn="base" hangingPunct="0">
              <a:spcBef>
                <a:spcPct val="0"/>
              </a:spcBef>
              <a:spcAft>
                <a:spcPct val="0"/>
              </a:spcAft>
            </a:pPr>
            <a:endParaRPr lang="en-GB" altLang="en-US" sz="2000" b="1" dirty="0">
              <a:latin typeface="Arial"/>
              <a:ea typeface="Calibri" panose="020F0502020204030204" pitchFamily="34" charset="0"/>
              <a:cs typeface="Arial"/>
            </a:endParaRPr>
          </a:p>
          <a:p>
            <a:pPr marL="285737" indent="-285737" eaLnBrk="0" fontAlgn="base" hangingPunct="0">
              <a:spcBef>
                <a:spcPct val="0"/>
              </a:spcBef>
              <a:spcAft>
                <a:spcPct val="0"/>
              </a:spcAft>
              <a:buFont typeface="Arial" panose="020B0604020202020204" pitchFamily="34" charset="0"/>
              <a:buChar char="•"/>
            </a:pPr>
            <a:r>
              <a:rPr lang="en-GB" altLang="en-US" sz="2000" b="1" dirty="0">
                <a:latin typeface="Arial"/>
                <a:ea typeface="Calibri" panose="020F0502020204030204" pitchFamily="34" charset="0"/>
                <a:cs typeface="Arial"/>
              </a:rPr>
              <a:t>Grades are compensatory,</a:t>
            </a:r>
            <a:r>
              <a:rPr lang="en-GB" altLang="en-US" sz="2000" dirty="0">
                <a:latin typeface="Arial"/>
                <a:ea typeface="Calibri" panose="020F0502020204030204" pitchFamily="34" charset="0"/>
                <a:cs typeface="Arial"/>
              </a:rPr>
              <a:t> that is if a student doesn’t score well on the examinations but does very well on the project (or vice versa), they may still achieve a reasonable score overall – although top grades will require strong performance on both parts. </a:t>
            </a:r>
          </a:p>
          <a:p>
            <a:pPr eaLnBrk="0" fontAlgn="base" hangingPunct="0">
              <a:spcBef>
                <a:spcPct val="0"/>
              </a:spcBef>
              <a:spcAft>
                <a:spcPct val="0"/>
              </a:spcAft>
            </a:pPr>
            <a:endParaRPr lang="en-GB" altLang="en-US" sz="20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62789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3B16-F376-4269-9100-E5146B80122F}"/>
              </a:ext>
            </a:extLst>
          </p:cNvPr>
          <p:cNvSpPr>
            <a:spLocks noGrp="1"/>
          </p:cNvSpPr>
          <p:nvPr>
            <p:ph type="title"/>
          </p:nvPr>
        </p:nvSpPr>
        <p:spPr>
          <a:xfrm>
            <a:off x="356144" y="464177"/>
            <a:ext cx="16129344" cy="830519"/>
          </a:xfrm>
        </p:spPr>
        <p:txBody>
          <a:bodyPr/>
          <a:lstStyle/>
          <a:p>
            <a:r>
              <a:rPr lang="en-GB" dirty="0"/>
              <a:t>How are t levels graded?</a:t>
            </a:r>
          </a:p>
        </p:txBody>
      </p:sp>
      <p:grpSp>
        <p:nvGrpSpPr>
          <p:cNvPr id="19" name="Group 18">
            <a:extLst>
              <a:ext uri="{FF2B5EF4-FFF2-40B4-BE49-F238E27FC236}">
                <a16:creationId xmlns:a16="http://schemas.microsoft.com/office/drawing/2014/main" id="{37EA9BDA-9FE0-45E4-9D27-C9919632E463}"/>
              </a:ext>
            </a:extLst>
          </p:cNvPr>
          <p:cNvGrpSpPr/>
          <p:nvPr/>
        </p:nvGrpSpPr>
        <p:grpSpPr>
          <a:xfrm>
            <a:off x="5055206" y="879436"/>
            <a:ext cx="10903807" cy="5967041"/>
            <a:chOff x="6079728" y="1471073"/>
            <a:chExt cx="10904573" cy="5967460"/>
          </a:xfrm>
        </p:grpSpPr>
        <p:grpSp>
          <p:nvGrpSpPr>
            <p:cNvPr id="11" name="Group 10">
              <a:extLst>
                <a:ext uri="{FF2B5EF4-FFF2-40B4-BE49-F238E27FC236}">
                  <a16:creationId xmlns:a16="http://schemas.microsoft.com/office/drawing/2014/main" id="{1892EDB0-3C62-4257-81AC-8F437AFAD668}"/>
                </a:ext>
              </a:extLst>
            </p:cNvPr>
            <p:cNvGrpSpPr/>
            <p:nvPr/>
          </p:nvGrpSpPr>
          <p:grpSpPr>
            <a:xfrm>
              <a:off x="6079728" y="2009869"/>
              <a:ext cx="8147333" cy="3843423"/>
              <a:chOff x="2458342" y="1231271"/>
              <a:chExt cx="8147333" cy="3843423"/>
            </a:xfrm>
          </p:grpSpPr>
          <p:sp>
            <p:nvSpPr>
              <p:cNvPr id="4" name="Rounded Rectangle 6">
                <a:extLst>
                  <a:ext uri="{FF2B5EF4-FFF2-40B4-BE49-F238E27FC236}">
                    <a16:creationId xmlns:a16="http://schemas.microsoft.com/office/drawing/2014/main" id="{540DE40E-0FF6-4029-9A87-A36AC1E86904}"/>
                  </a:ext>
                </a:extLst>
              </p:cNvPr>
              <p:cNvSpPr/>
              <p:nvPr/>
            </p:nvSpPr>
            <p:spPr>
              <a:xfrm>
                <a:off x="2458342" y="1231271"/>
                <a:ext cx="3647079" cy="3843423"/>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554452"/>
                <a:r>
                  <a:rPr lang="en-GB" sz="2399" b="1">
                    <a:solidFill>
                      <a:srgbClr val="000000"/>
                    </a:solidFill>
                    <a:latin typeface="Arial" panose="020B0604020202020204" pitchFamily="34" charset="0"/>
                    <a:cs typeface="Arial" panose="020B0604020202020204" pitchFamily="34" charset="0"/>
                  </a:rPr>
                  <a:t>Core: Graded A*-E</a:t>
                </a:r>
              </a:p>
            </p:txBody>
          </p:sp>
          <p:sp>
            <p:nvSpPr>
              <p:cNvPr id="5" name="Rounded Rectangle 7">
                <a:extLst>
                  <a:ext uri="{FF2B5EF4-FFF2-40B4-BE49-F238E27FC236}">
                    <a16:creationId xmlns:a16="http://schemas.microsoft.com/office/drawing/2014/main" id="{A1CB8319-D3CF-4D8A-A48D-BFEE9DE3D4AF}"/>
                  </a:ext>
                </a:extLst>
              </p:cNvPr>
              <p:cNvSpPr/>
              <p:nvPr/>
            </p:nvSpPr>
            <p:spPr>
              <a:xfrm>
                <a:off x="2853605" y="1903086"/>
                <a:ext cx="2856551" cy="992837"/>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554452"/>
                <a:r>
                  <a:rPr lang="en-GB" sz="1867">
                    <a:solidFill>
                      <a:srgbClr val="000000"/>
                    </a:solidFill>
                    <a:latin typeface="Arial" panose="020B0604020202020204" pitchFamily="34" charset="0"/>
                    <a:cs typeface="Arial" panose="020B0604020202020204" pitchFamily="34" charset="0"/>
                  </a:rPr>
                  <a:t>Core Knowledge and Understanding written exam </a:t>
                </a:r>
              </a:p>
              <a:p>
                <a:pPr algn="ctr" defTabSz="554452"/>
                <a:endParaRPr lang="en-GB" sz="1867">
                  <a:solidFill>
                    <a:srgbClr val="000000"/>
                  </a:solidFill>
                  <a:latin typeface="Arial" panose="020B0604020202020204" pitchFamily="34" charset="0"/>
                  <a:cs typeface="Arial" panose="020B0604020202020204" pitchFamily="34" charset="0"/>
                </a:endParaRPr>
              </a:p>
            </p:txBody>
          </p:sp>
          <p:sp>
            <p:nvSpPr>
              <p:cNvPr id="6" name="Rounded Rectangle 8">
                <a:extLst>
                  <a:ext uri="{FF2B5EF4-FFF2-40B4-BE49-F238E27FC236}">
                    <a16:creationId xmlns:a16="http://schemas.microsoft.com/office/drawing/2014/main" id="{AEEA8A91-F631-4129-984D-45F03ADCA71A}"/>
                  </a:ext>
                </a:extLst>
              </p:cNvPr>
              <p:cNvSpPr/>
              <p:nvPr/>
            </p:nvSpPr>
            <p:spPr>
              <a:xfrm>
                <a:off x="2853605" y="3374732"/>
                <a:ext cx="2856551" cy="742531"/>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554452"/>
                <a:r>
                  <a:rPr lang="en-GB" sz="1867" dirty="0">
                    <a:solidFill>
                      <a:srgbClr val="000000"/>
                    </a:solidFill>
                    <a:latin typeface="Arial" panose="020B0604020202020204" pitchFamily="34" charset="0"/>
                    <a:cs typeface="Arial" panose="020B0604020202020204" pitchFamily="34" charset="0"/>
                  </a:rPr>
                  <a:t>Employer Set Project </a:t>
                </a:r>
              </a:p>
              <a:p>
                <a:pPr algn="ctr" defTabSz="554452"/>
                <a:endParaRPr lang="en-GB" sz="1867" dirty="0">
                  <a:solidFill>
                    <a:srgbClr val="000000"/>
                  </a:solidFill>
                  <a:latin typeface="Arial" panose="020B0604020202020204" pitchFamily="34" charset="0"/>
                  <a:cs typeface="Arial" panose="020B0604020202020204" pitchFamily="34" charset="0"/>
                </a:endParaRPr>
              </a:p>
            </p:txBody>
          </p:sp>
          <p:sp>
            <p:nvSpPr>
              <p:cNvPr id="7" name="Rounded Rectangle 20">
                <a:extLst>
                  <a:ext uri="{FF2B5EF4-FFF2-40B4-BE49-F238E27FC236}">
                    <a16:creationId xmlns:a16="http://schemas.microsoft.com/office/drawing/2014/main" id="{A073DF70-184D-4D60-9F59-374DFCA2F6C1}"/>
                  </a:ext>
                </a:extLst>
              </p:cNvPr>
              <p:cNvSpPr/>
              <p:nvPr/>
            </p:nvSpPr>
            <p:spPr>
              <a:xfrm>
                <a:off x="2806385" y="4364278"/>
                <a:ext cx="2856551" cy="46358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554452"/>
                <a:r>
                  <a:rPr lang="en-GB" sz="1600" b="1">
                    <a:solidFill>
                      <a:srgbClr val="000000"/>
                    </a:solidFill>
                    <a:latin typeface="Arial" panose="020B0604020202020204" pitchFamily="34" charset="0"/>
                    <a:cs typeface="Arial" panose="020B0604020202020204" pitchFamily="34" charset="0"/>
                  </a:rPr>
                  <a:t>20%- 50% of the TQ</a:t>
                </a:r>
              </a:p>
            </p:txBody>
          </p:sp>
          <p:sp>
            <p:nvSpPr>
              <p:cNvPr id="8" name="Rounded Rectangle 27">
                <a:extLst>
                  <a:ext uri="{FF2B5EF4-FFF2-40B4-BE49-F238E27FC236}">
                    <a16:creationId xmlns:a16="http://schemas.microsoft.com/office/drawing/2014/main" id="{F0492EE5-2AB2-4F9D-9850-FFFAC784617E}"/>
                  </a:ext>
                </a:extLst>
              </p:cNvPr>
              <p:cNvSpPr/>
              <p:nvPr/>
            </p:nvSpPr>
            <p:spPr>
              <a:xfrm>
                <a:off x="6500684" y="1235864"/>
                <a:ext cx="4104991" cy="3838829"/>
              </a:xfrm>
              <a:prstGeom prst="roundRect">
                <a:avLst>
                  <a:gd name="adj" fmla="val 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554452"/>
                <a:r>
                  <a:rPr lang="en-GB" sz="2399" b="1" dirty="0">
                    <a:solidFill>
                      <a:srgbClr val="000000"/>
                    </a:solidFill>
                    <a:latin typeface="Arial" panose="020B0604020202020204" pitchFamily="34" charset="0"/>
                  </a:rPr>
                  <a:t>Occupational Specialism(s)- Graded Pass/ Merit/ Distinction</a:t>
                </a:r>
              </a:p>
              <a:p>
                <a:pPr defTabSz="554452"/>
                <a:endParaRPr lang="en-GB" sz="1801" dirty="0">
                  <a:solidFill>
                    <a:srgbClr val="000000"/>
                  </a:solidFill>
                  <a:latin typeface="Arial" panose="020B0604020202020204" pitchFamily="34" charset="0"/>
                </a:endParaRPr>
              </a:p>
            </p:txBody>
          </p:sp>
          <p:sp>
            <p:nvSpPr>
              <p:cNvPr id="9" name="Rounded Rectangle 18">
                <a:extLst>
                  <a:ext uri="{FF2B5EF4-FFF2-40B4-BE49-F238E27FC236}">
                    <a16:creationId xmlns:a16="http://schemas.microsoft.com/office/drawing/2014/main" id="{0BD123B6-37B7-43F5-A32A-49B0758C5751}"/>
                  </a:ext>
                </a:extLst>
              </p:cNvPr>
              <p:cNvSpPr/>
              <p:nvPr/>
            </p:nvSpPr>
            <p:spPr>
              <a:xfrm>
                <a:off x="6656082" y="2821106"/>
                <a:ext cx="3794193" cy="802437"/>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867">
                    <a:solidFill>
                      <a:schemeClr val="tx1"/>
                    </a:solidFill>
                    <a:latin typeface="Arial" panose="020B0604020202020204" pitchFamily="34" charset="0"/>
                    <a:cs typeface="Arial" panose="020B0604020202020204" pitchFamily="34" charset="0"/>
                  </a:rPr>
                  <a:t>‘Project Style’ assessment</a:t>
                </a:r>
              </a:p>
              <a:p>
                <a:endParaRPr lang="en-GB" sz="2399"/>
              </a:p>
            </p:txBody>
          </p:sp>
          <p:sp>
            <p:nvSpPr>
              <p:cNvPr id="10" name="Rounded Rectangle 19">
                <a:extLst>
                  <a:ext uri="{FF2B5EF4-FFF2-40B4-BE49-F238E27FC236}">
                    <a16:creationId xmlns:a16="http://schemas.microsoft.com/office/drawing/2014/main" id="{94E56BB1-DFC9-452E-BE2C-8BAB7C36E14E}"/>
                  </a:ext>
                </a:extLst>
              </p:cNvPr>
              <p:cNvSpPr/>
              <p:nvPr/>
            </p:nvSpPr>
            <p:spPr>
              <a:xfrm>
                <a:off x="6730170" y="4364278"/>
                <a:ext cx="3720105" cy="37530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554452"/>
                <a:r>
                  <a:rPr lang="en-GB" sz="1600" b="1">
                    <a:solidFill>
                      <a:srgbClr val="000000"/>
                    </a:solidFill>
                    <a:latin typeface="Arial" panose="020B0604020202020204" pitchFamily="34" charset="0"/>
                    <a:cs typeface="Arial" panose="020B0604020202020204" pitchFamily="34" charset="0"/>
                  </a:rPr>
                  <a:t>50%- 80% of the TQ</a:t>
                </a:r>
              </a:p>
            </p:txBody>
          </p:sp>
        </p:grpSp>
        <p:sp>
          <p:nvSpPr>
            <p:cNvPr id="12" name="Title 1">
              <a:extLst>
                <a:ext uri="{FF2B5EF4-FFF2-40B4-BE49-F238E27FC236}">
                  <a16:creationId xmlns:a16="http://schemas.microsoft.com/office/drawing/2014/main" id="{8A9A4738-4D5D-4DD9-9A1C-19906066622D}"/>
                </a:ext>
              </a:extLst>
            </p:cNvPr>
            <p:cNvSpPr txBox="1">
              <a:spLocks/>
            </p:cNvSpPr>
            <p:nvPr/>
          </p:nvSpPr>
          <p:spPr>
            <a:xfrm>
              <a:off x="7742275" y="1471073"/>
              <a:ext cx="4905417" cy="830577"/>
            </a:xfrm>
            <a:prstGeom prst="rect">
              <a:avLst/>
            </a:prstGeom>
          </p:spPr>
          <p:txBody>
            <a:bodyPr vert="horz" wrap="square" lIns="0" tIns="0" rIns="0" bIns="0" rtlCol="0" anchor="t" anchorCtr="0">
              <a:noAutofit/>
            </a:bodyPr>
            <a:lstStyle>
              <a:lvl1pPr algn="l">
                <a:lnSpc>
                  <a:spcPct val="80000"/>
                </a:lnSpc>
                <a:defRPr sz="2700" b="1" i="1" cap="all" baseline="0">
                  <a:solidFill>
                    <a:schemeClr val="tx1"/>
                  </a:solidFill>
                  <a:latin typeface="Arial" panose="020B0604020202020204" pitchFamily="34" charset="0"/>
                  <a:ea typeface="+mj-ea"/>
                  <a:cs typeface="Arial" panose="020B0604020202020204" pitchFamily="34" charset="0"/>
                </a:defRPr>
              </a:lvl1pPr>
            </a:lstStyle>
            <a:p>
              <a:r>
                <a:rPr lang="en-GB" sz="2699" kern="0"/>
                <a:t>Technical Qualification</a:t>
              </a:r>
            </a:p>
          </p:txBody>
        </p:sp>
        <p:sp>
          <p:nvSpPr>
            <p:cNvPr id="13" name="Rounded Rectangle 17">
              <a:extLst>
                <a:ext uri="{FF2B5EF4-FFF2-40B4-BE49-F238E27FC236}">
                  <a16:creationId xmlns:a16="http://schemas.microsoft.com/office/drawing/2014/main" id="{1FAE1BFB-4A89-41DC-B798-35EB41C77EF2}"/>
                </a:ext>
              </a:extLst>
            </p:cNvPr>
            <p:cNvSpPr/>
            <p:nvPr/>
          </p:nvSpPr>
          <p:spPr>
            <a:xfrm>
              <a:off x="6079728" y="6301453"/>
              <a:ext cx="10904573" cy="1137080"/>
            </a:xfrm>
            <a:prstGeom prst="roundRect">
              <a:avLst>
                <a:gd name="adj" fmla="val 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554452"/>
              <a:r>
                <a:rPr lang="en-GB" sz="2399" b="1" dirty="0">
                  <a:solidFill>
                    <a:srgbClr val="000000"/>
                  </a:solidFill>
                  <a:latin typeface="Arial" panose="020B0604020202020204" pitchFamily="34" charset="0"/>
                  <a:cs typeface="Arial" panose="020B0604020202020204" pitchFamily="34" charset="0"/>
                </a:rPr>
                <a:t>Overall T Level Grade- Pass/ Merit/ Distinction/ Distinction*</a:t>
              </a:r>
            </a:p>
            <a:p>
              <a:pPr algn="ctr" defTabSz="554452"/>
              <a:r>
                <a:rPr lang="en-GB" sz="1697" dirty="0">
                  <a:solidFill>
                    <a:srgbClr val="000000"/>
                  </a:solidFill>
                  <a:latin typeface="Arial" panose="020B0604020202020204" pitchFamily="34" charset="0"/>
                  <a:cs typeface="Arial" panose="020B0604020202020204" pitchFamily="34" charset="0"/>
                </a:rPr>
                <a:t>T Level grade is calculated based on the weighting of the core and occupational specialism</a:t>
              </a:r>
            </a:p>
            <a:p>
              <a:pPr algn="ctr" defTabSz="554452"/>
              <a:r>
                <a:rPr lang="en-GB" sz="1697" dirty="0">
                  <a:solidFill>
                    <a:srgbClr val="000000"/>
                  </a:solidFill>
                  <a:latin typeface="Arial" panose="020B0604020202020204" pitchFamily="34" charset="0"/>
                  <a:cs typeface="Arial" panose="020B0604020202020204" pitchFamily="34" charset="0"/>
                </a:rPr>
                <a:t>A student must pass all components of a T Level to receive their overall T Level grade.  </a:t>
              </a:r>
            </a:p>
          </p:txBody>
        </p:sp>
        <p:sp>
          <p:nvSpPr>
            <p:cNvPr id="14" name="Rounded Rectangle 18">
              <a:extLst>
                <a:ext uri="{FF2B5EF4-FFF2-40B4-BE49-F238E27FC236}">
                  <a16:creationId xmlns:a16="http://schemas.microsoft.com/office/drawing/2014/main" id="{74856A19-8BF8-4666-AA23-5AE51EDC3EE4}"/>
                </a:ext>
              </a:extLst>
            </p:cNvPr>
            <p:cNvSpPr/>
            <p:nvPr/>
          </p:nvSpPr>
          <p:spPr>
            <a:xfrm>
              <a:off x="14467714" y="2009869"/>
              <a:ext cx="2516587" cy="802437"/>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867" dirty="0">
                  <a:solidFill>
                    <a:schemeClr val="tx1"/>
                  </a:solidFill>
                  <a:latin typeface="Arial" panose="020B0604020202020204" pitchFamily="34" charset="0"/>
                  <a:cs typeface="Arial" panose="020B0604020202020204" pitchFamily="34" charset="0"/>
                </a:rPr>
                <a:t>Minimum 315hr industry placement</a:t>
              </a:r>
            </a:p>
            <a:p>
              <a:endParaRPr lang="en-GB" sz="2399" dirty="0"/>
            </a:p>
          </p:txBody>
        </p:sp>
        <p:sp>
          <p:nvSpPr>
            <p:cNvPr id="15" name="Rounded Rectangle 18">
              <a:extLst>
                <a:ext uri="{FF2B5EF4-FFF2-40B4-BE49-F238E27FC236}">
                  <a16:creationId xmlns:a16="http://schemas.microsoft.com/office/drawing/2014/main" id="{6BCAD584-DE7F-4B89-A6C2-CE794E215CCF}"/>
                </a:ext>
              </a:extLst>
            </p:cNvPr>
            <p:cNvSpPr/>
            <p:nvPr/>
          </p:nvSpPr>
          <p:spPr>
            <a:xfrm>
              <a:off x="14467714" y="3478169"/>
              <a:ext cx="2516587" cy="802437"/>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867">
                  <a:solidFill>
                    <a:schemeClr val="tx1"/>
                  </a:solidFill>
                  <a:latin typeface="Arial" panose="020B0604020202020204" pitchFamily="34" charset="0"/>
                  <a:cs typeface="Arial" panose="020B0604020202020204" pitchFamily="34" charset="0"/>
                </a:rPr>
                <a:t>English and Maths at Level 2</a:t>
              </a:r>
              <a:endParaRPr lang="en-GB" sz="2399"/>
            </a:p>
          </p:txBody>
        </p:sp>
        <p:sp>
          <p:nvSpPr>
            <p:cNvPr id="16" name="Rounded Rectangle 18">
              <a:extLst>
                <a:ext uri="{FF2B5EF4-FFF2-40B4-BE49-F238E27FC236}">
                  <a16:creationId xmlns:a16="http://schemas.microsoft.com/office/drawing/2014/main" id="{12440BF9-2D07-4149-AD92-A8F132ECC935}"/>
                </a:ext>
              </a:extLst>
            </p:cNvPr>
            <p:cNvSpPr/>
            <p:nvPr/>
          </p:nvSpPr>
          <p:spPr>
            <a:xfrm>
              <a:off x="14467714" y="4999382"/>
              <a:ext cx="2516587" cy="802437"/>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801">
                  <a:solidFill>
                    <a:schemeClr val="tx1"/>
                  </a:solidFill>
                  <a:latin typeface="Arial" panose="020B0604020202020204" pitchFamily="34" charset="0"/>
                  <a:cs typeface="Arial" panose="020B0604020202020204" pitchFamily="34" charset="0"/>
                </a:rPr>
                <a:t>Mandatory Additional Requirements</a:t>
              </a:r>
            </a:p>
          </p:txBody>
        </p:sp>
      </p:grpSp>
      <p:sp>
        <p:nvSpPr>
          <p:cNvPr id="20" name="Rectangle 19">
            <a:extLst>
              <a:ext uri="{FF2B5EF4-FFF2-40B4-BE49-F238E27FC236}">
                <a16:creationId xmlns:a16="http://schemas.microsoft.com/office/drawing/2014/main" id="{C76D8457-6050-468D-A6D1-FEB23CD7D84C}"/>
              </a:ext>
            </a:extLst>
          </p:cNvPr>
          <p:cNvSpPr>
            <a:spLocks noChangeArrowheads="1"/>
          </p:cNvSpPr>
          <p:nvPr/>
        </p:nvSpPr>
        <p:spPr bwMode="auto">
          <a:xfrm>
            <a:off x="1247987" y="6993347"/>
            <a:ext cx="18518244" cy="4432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pPr eaLnBrk="0" fontAlgn="base" hangingPunct="0">
              <a:spcBef>
                <a:spcPct val="0"/>
              </a:spcBef>
              <a:spcAft>
                <a:spcPct val="0"/>
              </a:spcAft>
            </a:pPr>
            <a:r>
              <a:rPr lang="en-GB" altLang="en-US" sz="2200" b="1" dirty="0">
                <a:latin typeface="Arial" panose="020B0604020202020204" pitchFamily="34" charset="0"/>
                <a:ea typeface="Calibri" panose="020F0502020204030204" pitchFamily="34" charset="0"/>
                <a:cs typeface="Arial" panose="020B0604020202020204" pitchFamily="34" charset="0"/>
              </a:rPr>
              <a:t>Core Component</a:t>
            </a:r>
          </a:p>
          <a:p>
            <a:pPr marL="285737" indent="-285737" eaLnBrk="0" fontAlgn="base" hangingPunct="0">
              <a:spcBef>
                <a:spcPct val="0"/>
              </a:spcBef>
              <a:spcAft>
                <a:spcPct val="0"/>
              </a:spcAft>
              <a:buFont typeface="Arial" panose="020B0604020202020204" pitchFamily="34" charset="0"/>
              <a:buChar char="•"/>
            </a:pPr>
            <a:r>
              <a:rPr lang="en-GB" altLang="en-US" sz="2200" b="1" dirty="0">
                <a:latin typeface="Arial"/>
                <a:ea typeface="Calibri" panose="020F0502020204030204" pitchFamily="34" charset="0"/>
                <a:cs typeface="Arial"/>
              </a:rPr>
              <a:t>Full range of level 3 attainment: </a:t>
            </a:r>
            <a:r>
              <a:rPr lang="en-GB" altLang="en-US" sz="2200" dirty="0">
                <a:latin typeface="Arial"/>
                <a:cs typeface="Arial"/>
              </a:rPr>
              <a:t>The core </a:t>
            </a:r>
            <a:r>
              <a:rPr lang="en-GB" altLang="en-US" sz="2200" dirty="0">
                <a:latin typeface="Arial"/>
                <a:ea typeface="Calibri" panose="020F0502020204030204" pitchFamily="34" charset="0"/>
                <a:cs typeface="Arial"/>
              </a:rPr>
              <a:t>recognises the full range of potential level 3 attainment by using a wide grading scale (A* - E), this means that there is differentiation at the top scale of attainment. T Level students require an E grade as a minimum to pass overall. </a:t>
            </a:r>
          </a:p>
          <a:p>
            <a:pPr eaLnBrk="0" fontAlgn="base" hangingPunct="0">
              <a:spcBef>
                <a:spcPct val="0"/>
              </a:spcBef>
              <a:spcAft>
                <a:spcPct val="0"/>
              </a:spcAft>
            </a:pPr>
            <a:endParaRPr lang="en-GB" altLang="en-US" sz="2200" dirty="0">
              <a:latin typeface="Arial"/>
              <a:ea typeface="Calibri" panose="020F0502020204030204" pitchFamily="34" charset="0"/>
              <a:cs typeface="Arial"/>
            </a:endParaRPr>
          </a:p>
          <a:p>
            <a:pPr eaLnBrk="0" fontAlgn="base" hangingPunct="0">
              <a:spcBef>
                <a:spcPct val="0"/>
              </a:spcBef>
              <a:spcAft>
                <a:spcPct val="0"/>
              </a:spcAft>
            </a:pPr>
            <a:r>
              <a:rPr lang="en-GB" altLang="en-US" sz="2200" b="1" dirty="0">
                <a:latin typeface="Arial"/>
                <a:ea typeface="Calibri" panose="020F0502020204030204" pitchFamily="34" charset="0"/>
                <a:cs typeface="Arial"/>
              </a:rPr>
              <a:t>Occupational Specialism</a:t>
            </a:r>
          </a:p>
          <a:p>
            <a:pPr marL="285737" indent="-285737" eaLnBrk="0" fontAlgn="base" hangingPunct="0">
              <a:spcBef>
                <a:spcPct val="0"/>
              </a:spcBef>
              <a:spcAft>
                <a:spcPct val="0"/>
              </a:spcAft>
              <a:buFont typeface="Arial" panose="020B0604020202020204" pitchFamily="34" charset="0"/>
              <a:buChar char="•"/>
            </a:pPr>
            <a:r>
              <a:rPr lang="en-GB" altLang="en-US" sz="2200" b="1" dirty="0">
                <a:latin typeface="Arial" panose="020B0604020202020204" pitchFamily="34" charset="0"/>
                <a:ea typeface="Calibri" panose="020F0502020204030204" pitchFamily="34" charset="0"/>
                <a:cs typeface="Arial" panose="020B0604020202020204" pitchFamily="34" charset="0"/>
              </a:rPr>
              <a:t>Pass grade ‘value’: </a:t>
            </a:r>
            <a:r>
              <a:rPr lang="en-GB" altLang="en-US" sz="2200" dirty="0">
                <a:latin typeface="Arial" panose="020B0604020202020204" pitchFamily="34" charset="0"/>
                <a:ea typeface="Calibri" panose="020F0502020204030204" pitchFamily="34" charset="0"/>
                <a:cs typeface="Arial" panose="020B0604020202020204" pitchFamily="34" charset="0"/>
              </a:rPr>
              <a:t>Significant meaning attached to the pass grade – as it confers entry level competence </a:t>
            </a:r>
            <a:r>
              <a:rPr lang="en-GB" altLang="en-US" sz="2200" dirty="0">
                <a:latin typeface="Arial" panose="020B0604020202020204" pitchFamily="34" charset="0"/>
                <a:cs typeface="Arial" panose="020B0604020202020204" pitchFamily="34" charset="0"/>
              </a:rPr>
              <a:t>– the level of proficiency deemed by employers as sufficient </a:t>
            </a:r>
            <a:r>
              <a:rPr lang="en-GB" altLang="en-US" sz="2200" dirty="0">
                <a:latin typeface="Arial" panose="020B0604020202020204" pitchFamily="34" charset="0"/>
                <a:ea typeface="Calibri" panose="020F0502020204030204" pitchFamily="34" charset="0"/>
                <a:cs typeface="Arial" panose="020B0604020202020204" pitchFamily="34" charset="0"/>
              </a:rPr>
              <a:t>to enter work. This level of performance is likely to be higher than typical VTQ pass grades.</a:t>
            </a:r>
          </a:p>
          <a:p>
            <a:pPr marL="285737" indent="-285737" eaLnBrk="0" fontAlgn="base" hangingPunct="0">
              <a:spcBef>
                <a:spcPct val="0"/>
              </a:spcBef>
              <a:spcAft>
                <a:spcPct val="0"/>
              </a:spcAft>
              <a:buFont typeface="Arial" panose="020B0604020202020204" pitchFamily="34" charset="0"/>
              <a:buChar char="•"/>
            </a:pPr>
            <a:endParaRPr lang="en-GB" altLang="en-US" sz="2200" b="1" dirty="0">
              <a:latin typeface="Arial" panose="020B0604020202020204" pitchFamily="34" charset="0"/>
              <a:ea typeface="Calibri" panose="020F0502020204030204" pitchFamily="34" charset="0"/>
              <a:cs typeface="Arial" panose="020B0604020202020204" pitchFamily="34" charset="0"/>
            </a:endParaRPr>
          </a:p>
          <a:p>
            <a:pPr eaLnBrk="0" fontAlgn="base" hangingPunct="0">
              <a:spcBef>
                <a:spcPct val="0"/>
              </a:spcBef>
              <a:spcAft>
                <a:spcPct val="0"/>
              </a:spcAft>
            </a:pPr>
            <a:r>
              <a:rPr lang="en-GB" altLang="en-US" sz="2200" b="1" dirty="0">
                <a:latin typeface="Arial" panose="020B0604020202020204" pitchFamily="34" charset="0"/>
                <a:ea typeface="Calibri" panose="020F0502020204030204" pitchFamily="34" charset="0"/>
                <a:cs typeface="Arial" panose="020B0604020202020204" pitchFamily="34" charset="0"/>
              </a:rPr>
              <a:t>Certification</a:t>
            </a:r>
          </a:p>
          <a:p>
            <a:pPr marL="285750" indent="-285750" eaLnBrk="0" fontAlgn="base" hangingPunct="0">
              <a:spcBef>
                <a:spcPct val="0"/>
              </a:spcBef>
              <a:spcAft>
                <a:spcPct val="0"/>
              </a:spcAft>
              <a:buFont typeface="Arial" panose="020B0604020202020204" pitchFamily="34" charset="0"/>
              <a:buChar char="•"/>
            </a:pPr>
            <a:r>
              <a:rPr lang="en-GB" sz="2200" b="1" dirty="0">
                <a:latin typeface="Arial" panose="020B0604020202020204" pitchFamily="34" charset="0"/>
                <a:cs typeface="Arial" panose="020B0604020202020204" pitchFamily="34" charset="0"/>
              </a:rPr>
              <a:t>Grading:</a:t>
            </a:r>
            <a:r>
              <a:rPr lang="en-GB" sz="2200" dirty="0">
                <a:latin typeface="Arial" panose="020B0604020202020204" pitchFamily="34" charset="0"/>
                <a:cs typeface="Arial" panose="020B0604020202020204" pitchFamily="34" charset="0"/>
              </a:rPr>
              <a:t> Certificates will show different grades for the core and occupational specialism. For HE, the UCAS tariff is aligned to overall grades i.e. (Pass / Merit/ Distinction/ Distinction*). You may set entry criteria based on an overall T Level grade, and also minimum grades for the core and/or occupational specialism if desired.</a:t>
            </a:r>
          </a:p>
          <a:p>
            <a:pPr eaLnBrk="0" fontAlgn="base" hangingPunct="0">
              <a:spcBef>
                <a:spcPct val="0"/>
              </a:spcBef>
              <a:spcAft>
                <a:spcPct val="0"/>
              </a:spcAft>
            </a:pPr>
            <a:endParaRPr lang="en-GB" altLang="en-US" sz="1801" dirty="0">
              <a:latin typeface="Arial"/>
              <a:ea typeface="Calibri" panose="020F0502020204030204" pitchFamily="34" charset="0"/>
              <a:cs typeface="Arial"/>
            </a:endParaRPr>
          </a:p>
        </p:txBody>
      </p:sp>
    </p:spTree>
    <p:extLst>
      <p:ext uri="{BB962C8B-B14F-4D97-AF65-F5344CB8AC3E}">
        <p14:creationId xmlns:p14="http://schemas.microsoft.com/office/powerpoint/2010/main" val="4196847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E59565-B164-4CED-8607-4C80F6DA7CDB}"/>
              </a:ext>
            </a:extLst>
          </p:cNvPr>
          <p:cNvSpPr txBox="1"/>
          <p:nvPr/>
        </p:nvSpPr>
        <p:spPr>
          <a:xfrm>
            <a:off x="388225" y="24869"/>
            <a:ext cx="11737633" cy="507831"/>
          </a:xfrm>
          <a:prstGeom prst="rect">
            <a:avLst/>
          </a:prstGeom>
          <a:noFill/>
        </p:spPr>
        <p:txBody>
          <a:bodyPr wrap="square" rtlCol="0">
            <a:spAutoFit/>
          </a:bodyPr>
          <a:lstStyle/>
          <a:p>
            <a:r>
              <a:rPr lang="en-GB" sz="2700" b="1" i="1" dirty="0">
                <a:latin typeface="Arial" panose="020B0604020202020204" pitchFamily="34" charset="0"/>
                <a:cs typeface="Arial" panose="020B0604020202020204" pitchFamily="34" charset="0"/>
              </a:rPr>
              <a:t>T LEVEL PROGRESSION PERSONA: STACEY</a:t>
            </a:r>
          </a:p>
        </p:txBody>
      </p:sp>
      <p:pic>
        <p:nvPicPr>
          <p:cNvPr id="12" name="Graphic 11">
            <a:extLst>
              <a:ext uri="{FF2B5EF4-FFF2-40B4-BE49-F238E27FC236}">
                <a16:creationId xmlns:a16="http://schemas.microsoft.com/office/drawing/2014/main" id="{AA35FBEB-7C63-48C6-B963-122F3C74DA4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8252" y="10265457"/>
            <a:ext cx="663422" cy="414609"/>
          </a:xfrm>
          <a:prstGeom prst="rect">
            <a:avLst/>
          </a:prstGeom>
        </p:spPr>
      </p:pic>
      <p:cxnSp>
        <p:nvCxnSpPr>
          <p:cNvPr id="35" name="Straight Arrow Connector 34">
            <a:extLst>
              <a:ext uri="{FF2B5EF4-FFF2-40B4-BE49-F238E27FC236}">
                <a16:creationId xmlns:a16="http://schemas.microsoft.com/office/drawing/2014/main" id="{4F9E11FE-FEBD-4FA2-B23A-0E93A112A143}"/>
              </a:ext>
            </a:extLst>
          </p:cNvPr>
          <p:cNvCxnSpPr>
            <a:cxnSpLocks/>
          </p:cNvCxnSpPr>
          <p:nvPr/>
        </p:nvCxnSpPr>
        <p:spPr>
          <a:xfrm>
            <a:off x="77106" y="2419186"/>
            <a:ext cx="19130306"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
        <p:nvSpPr>
          <p:cNvPr id="2" name="Arrow: Pentagon 1">
            <a:extLst>
              <a:ext uri="{FF2B5EF4-FFF2-40B4-BE49-F238E27FC236}">
                <a16:creationId xmlns:a16="http://schemas.microsoft.com/office/drawing/2014/main" id="{9942CB34-89CD-467B-8D39-AAFE6930BABC}"/>
              </a:ext>
            </a:extLst>
          </p:cNvPr>
          <p:cNvSpPr/>
          <p:nvPr/>
        </p:nvSpPr>
        <p:spPr>
          <a:xfrm>
            <a:off x="628252" y="797658"/>
            <a:ext cx="3646726" cy="3243059"/>
          </a:xfrm>
          <a:prstGeom prst="homePlate">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a:p>
        </p:txBody>
      </p:sp>
      <p:grpSp>
        <p:nvGrpSpPr>
          <p:cNvPr id="8" name="Group 7">
            <a:extLst>
              <a:ext uri="{FF2B5EF4-FFF2-40B4-BE49-F238E27FC236}">
                <a16:creationId xmlns:a16="http://schemas.microsoft.com/office/drawing/2014/main" id="{291C3205-227C-4A85-BC81-7EF61F9843AF}"/>
              </a:ext>
            </a:extLst>
          </p:cNvPr>
          <p:cNvGrpSpPr/>
          <p:nvPr/>
        </p:nvGrpSpPr>
        <p:grpSpPr>
          <a:xfrm>
            <a:off x="4274978" y="1151740"/>
            <a:ext cx="2335870" cy="1229000"/>
            <a:chOff x="2610733" y="691929"/>
            <a:chExt cx="1416573" cy="745319"/>
          </a:xfrm>
        </p:grpSpPr>
        <p:sp>
          <p:nvSpPr>
            <p:cNvPr id="3" name="Arrow: Pentagon 2">
              <a:extLst>
                <a:ext uri="{FF2B5EF4-FFF2-40B4-BE49-F238E27FC236}">
                  <a16:creationId xmlns:a16="http://schemas.microsoft.com/office/drawing/2014/main" id="{D15D4ABB-4DCB-4E59-B512-6765731F07D3}"/>
                </a:ext>
              </a:extLst>
            </p:cNvPr>
            <p:cNvSpPr/>
            <p:nvPr/>
          </p:nvSpPr>
          <p:spPr>
            <a:xfrm rot="5400000">
              <a:off x="2955971" y="681949"/>
              <a:ext cx="726099" cy="784500"/>
            </a:xfrm>
            <a:prstGeom prst="homePlate">
              <a:avLst/>
            </a:prstGeom>
            <a:solidFill>
              <a:schemeClr val="bg1"/>
            </a:solidFill>
            <a:ln w="1905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968"/>
            </a:p>
          </p:txBody>
        </p:sp>
        <p:sp>
          <p:nvSpPr>
            <p:cNvPr id="30" name="TextBox 29">
              <a:extLst>
                <a:ext uri="{FF2B5EF4-FFF2-40B4-BE49-F238E27FC236}">
                  <a16:creationId xmlns:a16="http://schemas.microsoft.com/office/drawing/2014/main" id="{40A17434-8DFA-46C4-AC3B-52E5178909AF}"/>
                </a:ext>
              </a:extLst>
            </p:cNvPr>
            <p:cNvSpPr txBox="1"/>
            <p:nvPr/>
          </p:nvSpPr>
          <p:spPr>
            <a:xfrm>
              <a:off x="2610733" y="691929"/>
              <a:ext cx="1416573" cy="394607"/>
            </a:xfrm>
            <a:prstGeom prst="rect">
              <a:avLst/>
            </a:prstGeom>
            <a:noFill/>
          </p:spPr>
          <p:txBody>
            <a:bodyPr wrap="square" rtlCol="0">
              <a:spAutoFit/>
            </a:bodyPr>
            <a:lstStyle/>
            <a:p>
              <a:pPr algn="ctr"/>
              <a:r>
                <a:rPr lang="en-GB" sz="1814">
                  <a:latin typeface="Arial" panose="020B0604020202020204" pitchFamily="34" charset="0"/>
                  <a:cs typeface="Arial" panose="020B0604020202020204" pitchFamily="34" charset="0"/>
                </a:rPr>
                <a:t>Year 11 </a:t>
              </a:r>
            </a:p>
            <a:p>
              <a:pPr algn="ctr"/>
              <a:r>
                <a:rPr lang="en-GB" sz="1814">
                  <a:latin typeface="Arial" panose="020B0604020202020204" pitchFamily="34" charset="0"/>
                  <a:cs typeface="Arial" panose="020B0604020202020204" pitchFamily="34" charset="0"/>
                </a:rPr>
                <a:t>age 15-16</a:t>
              </a:r>
            </a:p>
          </p:txBody>
        </p:sp>
      </p:grpSp>
      <p:grpSp>
        <p:nvGrpSpPr>
          <p:cNvPr id="52" name="Group 51">
            <a:extLst>
              <a:ext uri="{FF2B5EF4-FFF2-40B4-BE49-F238E27FC236}">
                <a16:creationId xmlns:a16="http://schemas.microsoft.com/office/drawing/2014/main" id="{938A50E9-BF6A-4755-9214-781CADC5F79D}"/>
              </a:ext>
            </a:extLst>
          </p:cNvPr>
          <p:cNvGrpSpPr/>
          <p:nvPr/>
        </p:nvGrpSpPr>
        <p:grpSpPr>
          <a:xfrm>
            <a:off x="9629108" y="1157637"/>
            <a:ext cx="2335870" cy="1229000"/>
            <a:chOff x="3870606" y="681557"/>
            <a:chExt cx="1416573" cy="745319"/>
          </a:xfrm>
        </p:grpSpPr>
        <p:sp>
          <p:nvSpPr>
            <p:cNvPr id="21" name="Arrow: Pentagon 20">
              <a:extLst>
                <a:ext uri="{FF2B5EF4-FFF2-40B4-BE49-F238E27FC236}">
                  <a16:creationId xmlns:a16="http://schemas.microsoft.com/office/drawing/2014/main" id="{A1F42D7E-923C-4247-9024-F9C880635A90}"/>
                </a:ext>
              </a:extLst>
            </p:cNvPr>
            <p:cNvSpPr/>
            <p:nvPr/>
          </p:nvSpPr>
          <p:spPr>
            <a:xfrm rot="5400000">
              <a:off x="4215844" y="671577"/>
              <a:ext cx="726099" cy="784500"/>
            </a:xfrm>
            <a:prstGeom prst="homePlate">
              <a:avLst/>
            </a:prstGeom>
            <a:solidFill>
              <a:schemeClr val="bg1"/>
            </a:solidFill>
            <a:ln w="1905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968"/>
            </a:p>
          </p:txBody>
        </p:sp>
        <p:sp>
          <p:nvSpPr>
            <p:cNvPr id="22" name="TextBox 21">
              <a:extLst>
                <a:ext uri="{FF2B5EF4-FFF2-40B4-BE49-F238E27FC236}">
                  <a16:creationId xmlns:a16="http://schemas.microsoft.com/office/drawing/2014/main" id="{5F830103-1A8F-4FEC-A299-CC6C46007835}"/>
                </a:ext>
              </a:extLst>
            </p:cNvPr>
            <p:cNvSpPr txBox="1"/>
            <p:nvPr/>
          </p:nvSpPr>
          <p:spPr>
            <a:xfrm>
              <a:off x="3870606" y="681557"/>
              <a:ext cx="1416573" cy="394607"/>
            </a:xfrm>
            <a:prstGeom prst="rect">
              <a:avLst/>
            </a:prstGeom>
            <a:noFill/>
          </p:spPr>
          <p:txBody>
            <a:bodyPr wrap="square" rtlCol="0">
              <a:spAutoFit/>
            </a:bodyPr>
            <a:lstStyle/>
            <a:p>
              <a:pPr algn="ctr"/>
              <a:r>
                <a:rPr lang="en-GB" sz="1814">
                  <a:latin typeface="Arial" panose="020B0604020202020204" pitchFamily="34" charset="0"/>
                  <a:cs typeface="Arial" panose="020B0604020202020204" pitchFamily="34" charset="0"/>
                </a:rPr>
                <a:t>Year 12 </a:t>
              </a:r>
            </a:p>
            <a:p>
              <a:pPr algn="ctr"/>
              <a:r>
                <a:rPr lang="en-GB" sz="1814">
                  <a:latin typeface="Arial" panose="020B0604020202020204" pitchFamily="34" charset="0"/>
                  <a:cs typeface="Arial" panose="020B0604020202020204" pitchFamily="34" charset="0"/>
                </a:rPr>
                <a:t>age 16-17</a:t>
              </a:r>
            </a:p>
          </p:txBody>
        </p:sp>
      </p:grpSp>
      <p:grpSp>
        <p:nvGrpSpPr>
          <p:cNvPr id="60" name="Group 59">
            <a:extLst>
              <a:ext uri="{FF2B5EF4-FFF2-40B4-BE49-F238E27FC236}">
                <a16:creationId xmlns:a16="http://schemas.microsoft.com/office/drawing/2014/main" id="{D4BCA370-DBEC-4F47-A2C4-C3649BE70DEB}"/>
              </a:ext>
            </a:extLst>
          </p:cNvPr>
          <p:cNvGrpSpPr/>
          <p:nvPr/>
        </p:nvGrpSpPr>
        <p:grpSpPr>
          <a:xfrm>
            <a:off x="14895692" y="1147003"/>
            <a:ext cx="2335870" cy="1229000"/>
            <a:chOff x="5054264" y="679004"/>
            <a:chExt cx="1416573" cy="745319"/>
          </a:xfrm>
        </p:grpSpPr>
        <p:sp>
          <p:nvSpPr>
            <p:cNvPr id="25" name="Arrow: Pentagon 24">
              <a:extLst>
                <a:ext uri="{FF2B5EF4-FFF2-40B4-BE49-F238E27FC236}">
                  <a16:creationId xmlns:a16="http://schemas.microsoft.com/office/drawing/2014/main" id="{1B7AEC0B-684A-40BA-B9F8-82E36449457B}"/>
                </a:ext>
              </a:extLst>
            </p:cNvPr>
            <p:cNvSpPr/>
            <p:nvPr/>
          </p:nvSpPr>
          <p:spPr>
            <a:xfrm rot="5400000">
              <a:off x="5399502" y="669024"/>
              <a:ext cx="726099" cy="784500"/>
            </a:xfrm>
            <a:prstGeom prst="homePlate">
              <a:avLst/>
            </a:prstGeom>
            <a:solidFill>
              <a:schemeClr val="bg1"/>
            </a:solidFill>
            <a:ln w="1905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968"/>
            </a:p>
          </p:txBody>
        </p:sp>
        <p:sp>
          <p:nvSpPr>
            <p:cNvPr id="29" name="TextBox 28">
              <a:extLst>
                <a:ext uri="{FF2B5EF4-FFF2-40B4-BE49-F238E27FC236}">
                  <a16:creationId xmlns:a16="http://schemas.microsoft.com/office/drawing/2014/main" id="{D0048A30-2A99-47D0-A678-572674DCDCB9}"/>
                </a:ext>
              </a:extLst>
            </p:cNvPr>
            <p:cNvSpPr txBox="1"/>
            <p:nvPr/>
          </p:nvSpPr>
          <p:spPr>
            <a:xfrm>
              <a:off x="5054264" y="679004"/>
              <a:ext cx="1416573" cy="394607"/>
            </a:xfrm>
            <a:prstGeom prst="rect">
              <a:avLst/>
            </a:prstGeom>
            <a:noFill/>
          </p:spPr>
          <p:txBody>
            <a:bodyPr wrap="square" rtlCol="0">
              <a:spAutoFit/>
            </a:bodyPr>
            <a:lstStyle/>
            <a:p>
              <a:pPr algn="ctr"/>
              <a:r>
                <a:rPr lang="en-GB" sz="1814">
                  <a:latin typeface="Arial" panose="020B0604020202020204" pitchFamily="34" charset="0"/>
                  <a:cs typeface="Arial" panose="020B0604020202020204" pitchFamily="34" charset="0"/>
                </a:rPr>
                <a:t>Year 13 </a:t>
              </a:r>
            </a:p>
            <a:p>
              <a:pPr algn="ctr"/>
              <a:r>
                <a:rPr lang="en-GB" sz="1814">
                  <a:latin typeface="Arial" panose="020B0604020202020204" pitchFamily="34" charset="0"/>
                  <a:cs typeface="Arial" panose="020B0604020202020204" pitchFamily="34" charset="0"/>
                </a:rPr>
                <a:t>age 17-18</a:t>
              </a:r>
            </a:p>
          </p:txBody>
        </p:sp>
      </p:grpSp>
      <p:grpSp>
        <p:nvGrpSpPr>
          <p:cNvPr id="50" name="Group 49">
            <a:extLst>
              <a:ext uri="{FF2B5EF4-FFF2-40B4-BE49-F238E27FC236}">
                <a16:creationId xmlns:a16="http://schemas.microsoft.com/office/drawing/2014/main" id="{26474CDC-DF6B-4188-BA54-8CDB11C10F60}"/>
              </a:ext>
            </a:extLst>
          </p:cNvPr>
          <p:cNvGrpSpPr/>
          <p:nvPr/>
        </p:nvGrpSpPr>
        <p:grpSpPr>
          <a:xfrm>
            <a:off x="321225" y="2430832"/>
            <a:ext cx="5243681" cy="7583157"/>
            <a:chOff x="374599" y="1443544"/>
            <a:chExt cx="2991058" cy="4457363"/>
          </a:xfrm>
        </p:grpSpPr>
        <p:cxnSp>
          <p:nvCxnSpPr>
            <p:cNvPr id="7" name="Straight Connector 6">
              <a:extLst>
                <a:ext uri="{FF2B5EF4-FFF2-40B4-BE49-F238E27FC236}">
                  <a16:creationId xmlns:a16="http://schemas.microsoft.com/office/drawing/2014/main" id="{13A7823B-F427-4BFF-B3CD-22F72916211E}"/>
                </a:ext>
              </a:extLst>
            </p:cNvPr>
            <p:cNvCxnSpPr>
              <a:cxnSpLocks/>
            </p:cNvCxnSpPr>
            <p:nvPr/>
          </p:nvCxnSpPr>
          <p:spPr>
            <a:xfrm flipH="1">
              <a:off x="1864127" y="1470560"/>
              <a:ext cx="1431990" cy="1523361"/>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a:extLst>
                <a:ext uri="{FF2B5EF4-FFF2-40B4-BE49-F238E27FC236}">
                  <a16:creationId xmlns:a16="http://schemas.microsoft.com/office/drawing/2014/main" id="{D456345B-6ECD-42FB-9E42-0B7A0597B6E8}"/>
                </a:ext>
              </a:extLst>
            </p:cNvPr>
            <p:cNvCxnSpPr>
              <a:stCxn id="3" idx="3"/>
            </p:cNvCxnSpPr>
            <p:nvPr/>
          </p:nvCxnSpPr>
          <p:spPr>
            <a:xfrm flipH="1">
              <a:off x="3296116" y="1443544"/>
              <a:ext cx="4704" cy="4422124"/>
            </a:xfrm>
            <a:prstGeom prst="line">
              <a:avLst/>
            </a:prstGeom>
          </p:spPr>
          <p:style>
            <a:lnRef idx="3">
              <a:schemeClr val="dk1"/>
            </a:lnRef>
            <a:fillRef idx="0">
              <a:schemeClr val="dk1"/>
            </a:fillRef>
            <a:effectRef idx="2">
              <a:schemeClr val="dk1"/>
            </a:effectRef>
            <a:fontRef idx="minor">
              <a:schemeClr val="tx1"/>
            </a:fontRef>
          </p:style>
        </p:cxnSp>
        <p:cxnSp>
          <p:nvCxnSpPr>
            <p:cNvPr id="37" name="Straight Connector 36">
              <a:extLst>
                <a:ext uri="{FF2B5EF4-FFF2-40B4-BE49-F238E27FC236}">
                  <a16:creationId xmlns:a16="http://schemas.microsoft.com/office/drawing/2014/main" id="{DCE5D7A9-1902-4784-9B77-D0FF55F109AD}"/>
                </a:ext>
              </a:extLst>
            </p:cNvPr>
            <p:cNvCxnSpPr/>
            <p:nvPr/>
          </p:nvCxnSpPr>
          <p:spPr>
            <a:xfrm flipH="1">
              <a:off x="380999" y="5865668"/>
              <a:ext cx="2915117" cy="0"/>
            </a:xfrm>
            <a:prstGeom prst="line">
              <a:avLst/>
            </a:prstGeom>
          </p:spPr>
          <p:style>
            <a:lnRef idx="3">
              <a:schemeClr val="dk1"/>
            </a:lnRef>
            <a:fillRef idx="0">
              <a:schemeClr val="dk1"/>
            </a:fillRef>
            <a:effectRef idx="2">
              <a:schemeClr val="dk1"/>
            </a:effectRef>
            <a:fontRef idx="minor">
              <a:schemeClr val="tx1"/>
            </a:fontRef>
          </p:style>
        </p:cxnSp>
        <p:cxnSp>
          <p:nvCxnSpPr>
            <p:cNvPr id="39" name="Straight Connector 38">
              <a:extLst>
                <a:ext uri="{FF2B5EF4-FFF2-40B4-BE49-F238E27FC236}">
                  <a16:creationId xmlns:a16="http://schemas.microsoft.com/office/drawing/2014/main" id="{B83F0D63-30A2-48AA-B906-AED9BF8FFAC4}"/>
                </a:ext>
              </a:extLst>
            </p:cNvPr>
            <p:cNvCxnSpPr>
              <a:cxnSpLocks/>
            </p:cNvCxnSpPr>
            <p:nvPr/>
          </p:nvCxnSpPr>
          <p:spPr>
            <a:xfrm flipH="1">
              <a:off x="380995" y="2993922"/>
              <a:ext cx="1483132" cy="0"/>
            </a:xfrm>
            <a:prstGeom prst="line">
              <a:avLst/>
            </a:prstGeom>
          </p:spPr>
          <p:style>
            <a:lnRef idx="3">
              <a:schemeClr val="dk1"/>
            </a:lnRef>
            <a:fillRef idx="0">
              <a:schemeClr val="dk1"/>
            </a:fillRef>
            <a:effectRef idx="2">
              <a:schemeClr val="dk1"/>
            </a:effectRef>
            <a:fontRef idx="minor">
              <a:schemeClr val="tx1"/>
            </a:fontRef>
          </p:style>
        </p:cxnSp>
        <p:cxnSp>
          <p:nvCxnSpPr>
            <p:cNvPr id="40" name="Straight Connector 39">
              <a:extLst>
                <a:ext uri="{FF2B5EF4-FFF2-40B4-BE49-F238E27FC236}">
                  <a16:creationId xmlns:a16="http://schemas.microsoft.com/office/drawing/2014/main" id="{ADEA1FB2-839E-42F4-953A-94FB676F1B4F}"/>
                </a:ext>
              </a:extLst>
            </p:cNvPr>
            <p:cNvCxnSpPr>
              <a:cxnSpLocks/>
            </p:cNvCxnSpPr>
            <p:nvPr/>
          </p:nvCxnSpPr>
          <p:spPr>
            <a:xfrm>
              <a:off x="380999" y="2993922"/>
              <a:ext cx="0" cy="2871746"/>
            </a:xfrm>
            <a:prstGeom prst="line">
              <a:avLst/>
            </a:prstGeom>
          </p:spPr>
          <p:style>
            <a:lnRef idx="3">
              <a:schemeClr val="dk1"/>
            </a:lnRef>
            <a:fillRef idx="0">
              <a:schemeClr val="dk1"/>
            </a:fillRef>
            <a:effectRef idx="2">
              <a:schemeClr val="dk1"/>
            </a:effectRef>
            <a:fontRef idx="minor">
              <a:schemeClr val="tx1"/>
            </a:fontRef>
          </p:style>
        </p:cxnSp>
        <p:sp>
          <p:nvSpPr>
            <p:cNvPr id="45" name="TextBox 44">
              <a:extLst>
                <a:ext uri="{FF2B5EF4-FFF2-40B4-BE49-F238E27FC236}">
                  <a16:creationId xmlns:a16="http://schemas.microsoft.com/office/drawing/2014/main" id="{D65F8D7F-EA56-4BB4-849E-CCB977348D58}"/>
                </a:ext>
              </a:extLst>
            </p:cNvPr>
            <p:cNvSpPr txBox="1"/>
            <p:nvPr/>
          </p:nvSpPr>
          <p:spPr>
            <a:xfrm>
              <a:off x="374599" y="3056920"/>
              <a:ext cx="2991058" cy="2843987"/>
            </a:xfrm>
            <a:prstGeom prst="rect">
              <a:avLst/>
            </a:prstGeom>
            <a:noFill/>
          </p:spPr>
          <p:txBody>
            <a:bodyPr wrap="square" rtlCol="0">
              <a:spAutoFit/>
            </a:bodyPr>
            <a:lstStyle/>
            <a:p>
              <a:r>
                <a:rPr lang="en-GB" sz="1814" dirty="0">
                  <a:latin typeface="Arial" panose="020B0604020202020204" pitchFamily="34" charset="0"/>
                  <a:cs typeface="Arial" panose="020B0604020202020204" pitchFamily="34" charset="0"/>
                </a:rPr>
                <a:t>Stacey thinks she would like work in the construction sector, she has always had an interest in buildings, but is unsure what types of occupations there are available to her. She has enjoyed more practical based subjects at school, like Design and Technology, and is interested in pursuing a technical route rather than A Levels.</a:t>
              </a:r>
            </a:p>
            <a:p>
              <a:endParaRPr lang="en-GB" sz="1814" dirty="0">
                <a:latin typeface="Arial" panose="020B0604020202020204" pitchFamily="34" charset="0"/>
                <a:cs typeface="Arial" panose="020B0604020202020204" pitchFamily="34" charset="0"/>
              </a:endParaRPr>
            </a:p>
            <a:p>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Stacey attends her local college open day and sees that they have three types of construction T Levels available.  </a:t>
              </a:r>
            </a:p>
            <a:p>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She enrols at the college for the construction T Level, and decides she will choose exactly which pathway to take when she begins.</a:t>
              </a:r>
            </a:p>
            <a:p>
              <a:pPr algn="ctr"/>
              <a:endParaRPr lang="en-GB" sz="1814" dirty="0">
                <a:latin typeface="Arial" panose="020B0604020202020204" pitchFamily="34" charset="0"/>
                <a:cs typeface="Arial" panose="020B0604020202020204" pitchFamily="34" charset="0"/>
              </a:endParaRPr>
            </a:p>
          </p:txBody>
        </p:sp>
        <p:sp>
          <p:nvSpPr>
            <p:cNvPr id="46" name="Arrow: Pentagon 45">
              <a:extLst>
                <a:ext uri="{FF2B5EF4-FFF2-40B4-BE49-F238E27FC236}">
                  <a16:creationId xmlns:a16="http://schemas.microsoft.com/office/drawing/2014/main" id="{4220510F-2BC3-471A-B9DE-001807040589}"/>
                </a:ext>
              </a:extLst>
            </p:cNvPr>
            <p:cNvSpPr/>
            <p:nvPr/>
          </p:nvSpPr>
          <p:spPr>
            <a:xfrm rot="5400000">
              <a:off x="1770019" y="4329115"/>
              <a:ext cx="158575" cy="141022"/>
            </a:xfrm>
            <a:prstGeom prst="homePlate">
              <a:avLst/>
            </a:prstGeom>
            <a:solidFill>
              <a:schemeClr val="bg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a:p>
          </p:txBody>
        </p:sp>
        <p:sp>
          <p:nvSpPr>
            <p:cNvPr id="47" name="Arrow: Pentagon 46">
              <a:extLst>
                <a:ext uri="{FF2B5EF4-FFF2-40B4-BE49-F238E27FC236}">
                  <a16:creationId xmlns:a16="http://schemas.microsoft.com/office/drawing/2014/main" id="{E01BC9F1-76FE-4411-AD73-158023B58118}"/>
                </a:ext>
              </a:extLst>
            </p:cNvPr>
            <p:cNvSpPr/>
            <p:nvPr/>
          </p:nvSpPr>
          <p:spPr>
            <a:xfrm rot="5400000">
              <a:off x="1772138" y="4989894"/>
              <a:ext cx="158575" cy="141022"/>
            </a:xfrm>
            <a:prstGeom prst="homePlate">
              <a:avLst/>
            </a:prstGeom>
            <a:solidFill>
              <a:schemeClr val="bg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dirty="0"/>
            </a:p>
          </p:txBody>
        </p:sp>
      </p:grpSp>
      <p:grpSp>
        <p:nvGrpSpPr>
          <p:cNvPr id="71" name="Group 70">
            <a:extLst>
              <a:ext uri="{FF2B5EF4-FFF2-40B4-BE49-F238E27FC236}">
                <a16:creationId xmlns:a16="http://schemas.microsoft.com/office/drawing/2014/main" id="{E8DC7C0C-6A8D-4A48-B39F-282F1291AE8B}"/>
              </a:ext>
            </a:extLst>
          </p:cNvPr>
          <p:cNvGrpSpPr/>
          <p:nvPr/>
        </p:nvGrpSpPr>
        <p:grpSpPr>
          <a:xfrm>
            <a:off x="5602879" y="2407541"/>
            <a:ext cx="5202335" cy="7544261"/>
            <a:chOff x="380995" y="1443544"/>
            <a:chExt cx="2919825" cy="4439727"/>
          </a:xfrm>
        </p:grpSpPr>
        <p:cxnSp>
          <p:nvCxnSpPr>
            <p:cNvPr id="72" name="Straight Connector 71">
              <a:extLst>
                <a:ext uri="{FF2B5EF4-FFF2-40B4-BE49-F238E27FC236}">
                  <a16:creationId xmlns:a16="http://schemas.microsoft.com/office/drawing/2014/main" id="{2B6CB2F0-D4A9-490D-9684-F28B0A8243DC}"/>
                </a:ext>
              </a:extLst>
            </p:cNvPr>
            <p:cNvCxnSpPr>
              <a:cxnSpLocks/>
            </p:cNvCxnSpPr>
            <p:nvPr/>
          </p:nvCxnSpPr>
          <p:spPr>
            <a:xfrm flipH="1">
              <a:off x="1864127" y="1470560"/>
              <a:ext cx="1431990" cy="1523361"/>
            </a:xfrm>
            <a:prstGeom prst="line">
              <a:avLst/>
            </a:prstGeom>
          </p:spPr>
          <p:style>
            <a:lnRef idx="3">
              <a:schemeClr val="dk1"/>
            </a:lnRef>
            <a:fillRef idx="0">
              <a:schemeClr val="dk1"/>
            </a:fillRef>
            <a:effectRef idx="2">
              <a:schemeClr val="dk1"/>
            </a:effectRef>
            <a:fontRef idx="minor">
              <a:schemeClr val="tx1"/>
            </a:fontRef>
          </p:style>
        </p:cxnSp>
        <p:cxnSp>
          <p:nvCxnSpPr>
            <p:cNvPr id="73" name="Straight Connector 72">
              <a:extLst>
                <a:ext uri="{FF2B5EF4-FFF2-40B4-BE49-F238E27FC236}">
                  <a16:creationId xmlns:a16="http://schemas.microsoft.com/office/drawing/2014/main" id="{030AFA2B-9AA7-4EAC-9AC7-00A719F2758A}"/>
                </a:ext>
              </a:extLst>
            </p:cNvPr>
            <p:cNvCxnSpPr/>
            <p:nvPr/>
          </p:nvCxnSpPr>
          <p:spPr>
            <a:xfrm flipH="1">
              <a:off x="3296116" y="1443544"/>
              <a:ext cx="4704" cy="4422124"/>
            </a:xfrm>
            <a:prstGeom prst="line">
              <a:avLst/>
            </a:prstGeom>
          </p:spPr>
          <p:style>
            <a:lnRef idx="3">
              <a:schemeClr val="dk1"/>
            </a:lnRef>
            <a:fillRef idx="0">
              <a:schemeClr val="dk1"/>
            </a:fillRef>
            <a:effectRef idx="2">
              <a:schemeClr val="dk1"/>
            </a:effectRef>
            <a:fontRef idx="minor">
              <a:schemeClr val="tx1"/>
            </a:fontRef>
          </p:style>
        </p:cxnSp>
        <p:cxnSp>
          <p:nvCxnSpPr>
            <p:cNvPr id="74" name="Straight Connector 73">
              <a:extLst>
                <a:ext uri="{FF2B5EF4-FFF2-40B4-BE49-F238E27FC236}">
                  <a16:creationId xmlns:a16="http://schemas.microsoft.com/office/drawing/2014/main" id="{F364E4D2-53D0-4768-9F29-3A88997F870C}"/>
                </a:ext>
              </a:extLst>
            </p:cNvPr>
            <p:cNvCxnSpPr/>
            <p:nvPr/>
          </p:nvCxnSpPr>
          <p:spPr>
            <a:xfrm flipH="1">
              <a:off x="380999" y="5865668"/>
              <a:ext cx="2915117" cy="0"/>
            </a:xfrm>
            <a:prstGeom prst="line">
              <a:avLst/>
            </a:prstGeom>
          </p:spPr>
          <p:style>
            <a:lnRef idx="3">
              <a:schemeClr val="dk1"/>
            </a:lnRef>
            <a:fillRef idx="0">
              <a:schemeClr val="dk1"/>
            </a:fillRef>
            <a:effectRef idx="2">
              <a:schemeClr val="dk1"/>
            </a:effectRef>
            <a:fontRef idx="minor">
              <a:schemeClr val="tx1"/>
            </a:fontRef>
          </p:style>
        </p:cxnSp>
        <p:cxnSp>
          <p:nvCxnSpPr>
            <p:cNvPr id="75" name="Straight Connector 74">
              <a:extLst>
                <a:ext uri="{FF2B5EF4-FFF2-40B4-BE49-F238E27FC236}">
                  <a16:creationId xmlns:a16="http://schemas.microsoft.com/office/drawing/2014/main" id="{255BB256-831C-43B3-B3AA-B4A022D82701}"/>
                </a:ext>
              </a:extLst>
            </p:cNvPr>
            <p:cNvCxnSpPr>
              <a:cxnSpLocks/>
            </p:cNvCxnSpPr>
            <p:nvPr/>
          </p:nvCxnSpPr>
          <p:spPr>
            <a:xfrm flipH="1">
              <a:off x="380995" y="2993922"/>
              <a:ext cx="1483132" cy="0"/>
            </a:xfrm>
            <a:prstGeom prst="line">
              <a:avLst/>
            </a:prstGeom>
          </p:spPr>
          <p:style>
            <a:lnRef idx="3">
              <a:schemeClr val="dk1"/>
            </a:lnRef>
            <a:fillRef idx="0">
              <a:schemeClr val="dk1"/>
            </a:fillRef>
            <a:effectRef idx="2">
              <a:schemeClr val="dk1"/>
            </a:effectRef>
            <a:fontRef idx="minor">
              <a:schemeClr val="tx1"/>
            </a:fontRef>
          </p:style>
        </p:cxnSp>
        <p:cxnSp>
          <p:nvCxnSpPr>
            <p:cNvPr id="76" name="Straight Connector 75">
              <a:extLst>
                <a:ext uri="{FF2B5EF4-FFF2-40B4-BE49-F238E27FC236}">
                  <a16:creationId xmlns:a16="http://schemas.microsoft.com/office/drawing/2014/main" id="{507A3CBC-D7B6-4333-A342-5C184A1C6071}"/>
                </a:ext>
              </a:extLst>
            </p:cNvPr>
            <p:cNvCxnSpPr>
              <a:cxnSpLocks/>
            </p:cNvCxnSpPr>
            <p:nvPr/>
          </p:nvCxnSpPr>
          <p:spPr>
            <a:xfrm>
              <a:off x="380999" y="2993922"/>
              <a:ext cx="0" cy="2871746"/>
            </a:xfrm>
            <a:prstGeom prst="line">
              <a:avLst/>
            </a:prstGeom>
          </p:spPr>
          <p:style>
            <a:lnRef idx="3">
              <a:schemeClr val="dk1"/>
            </a:lnRef>
            <a:fillRef idx="0">
              <a:schemeClr val="dk1"/>
            </a:fillRef>
            <a:effectRef idx="2">
              <a:schemeClr val="dk1"/>
            </a:effectRef>
            <a:fontRef idx="minor">
              <a:schemeClr val="tx1"/>
            </a:fontRef>
          </p:style>
        </p:cxnSp>
        <p:sp>
          <p:nvSpPr>
            <p:cNvPr id="77" name="TextBox 76">
              <a:extLst>
                <a:ext uri="{FF2B5EF4-FFF2-40B4-BE49-F238E27FC236}">
                  <a16:creationId xmlns:a16="http://schemas.microsoft.com/office/drawing/2014/main" id="{0DCE46EC-BD00-42D5-849A-66538322302C}"/>
                </a:ext>
              </a:extLst>
            </p:cNvPr>
            <p:cNvSpPr txBox="1"/>
            <p:nvPr/>
          </p:nvSpPr>
          <p:spPr>
            <a:xfrm>
              <a:off x="388036" y="2871638"/>
              <a:ext cx="2867024" cy="3011633"/>
            </a:xfrm>
            <a:prstGeom prst="rect">
              <a:avLst/>
            </a:prstGeom>
            <a:noFill/>
          </p:spPr>
          <p:txBody>
            <a:bodyPr wrap="square" rtlCol="0">
              <a:spAutoFit/>
            </a:bodyPr>
            <a:lstStyle/>
            <a:p>
              <a:pPr algn="ctr"/>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In term 1 Stacey attends a taster day for construction trades, and one for surveying offered by local firms. </a:t>
              </a:r>
            </a:p>
            <a:p>
              <a:endParaRPr lang="en-GB" sz="1814" dirty="0">
                <a:latin typeface="Arial" panose="020B0604020202020204" pitchFamily="34" charset="0"/>
                <a:cs typeface="Arial" panose="020B0604020202020204" pitchFamily="34" charset="0"/>
              </a:endParaRPr>
            </a:p>
            <a:p>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Working with her tutor, she decides to take the </a:t>
              </a:r>
              <a:r>
                <a:rPr lang="en-GB" sz="1814" b="1" dirty="0">
                  <a:latin typeface="Arial" panose="020B0604020202020204" pitchFamily="34" charset="0"/>
                  <a:cs typeface="Arial" panose="020B0604020202020204" pitchFamily="34" charset="0"/>
                </a:rPr>
                <a:t>Design, Survey and Planning for Construction </a:t>
              </a:r>
              <a:r>
                <a:rPr lang="en-GB" sz="1814" dirty="0">
                  <a:latin typeface="Arial" panose="020B0604020202020204" pitchFamily="34" charset="0"/>
                  <a:cs typeface="Arial" panose="020B0604020202020204" pitchFamily="34" charset="0"/>
                </a:rPr>
                <a:t>T Level pathway, as she was less keen on her taster day with the trades.</a:t>
              </a:r>
            </a:p>
            <a:p>
              <a:endParaRPr lang="en-GB" sz="1814" dirty="0">
                <a:latin typeface="Arial" panose="020B0604020202020204" pitchFamily="34" charset="0"/>
                <a:cs typeface="Arial" panose="020B0604020202020204" pitchFamily="34" charset="0"/>
              </a:endParaRPr>
            </a:p>
            <a:p>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She studies and engages well on the core theory, and learns different core skills relevant to her T Level. She enjoyed her taster days at the surveying firm, and decides to take the </a:t>
              </a:r>
              <a:r>
                <a:rPr lang="en-GB" sz="1814" b="1" dirty="0">
                  <a:latin typeface="Arial" panose="020B0604020202020204" pitchFamily="34" charset="0"/>
                  <a:cs typeface="Arial" panose="020B0604020202020204" pitchFamily="34" charset="0"/>
                </a:rPr>
                <a:t>Survey and Design for Construction and the Built Environment </a:t>
              </a:r>
              <a:r>
                <a:rPr lang="en-GB" sz="1814" dirty="0">
                  <a:latin typeface="Arial" panose="020B0604020202020204" pitchFamily="34" charset="0"/>
                  <a:cs typeface="Arial" panose="020B0604020202020204" pitchFamily="34" charset="0"/>
                </a:rPr>
                <a:t>specialism.</a:t>
              </a:r>
            </a:p>
          </p:txBody>
        </p:sp>
        <p:sp>
          <p:nvSpPr>
            <p:cNvPr id="78" name="Arrow: Pentagon 77">
              <a:extLst>
                <a:ext uri="{FF2B5EF4-FFF2-40B4-BE49-F238E27FC236}">
                  <a16:creationId xmlns:a16="http://schemas.microsoft.com/office/drawing/2014/main" id="{DEF16DD7-7949-4BA3-81C8-7E92C4607AD0}"/>
                </a:ext>
              </a:extLst>
            </p:cNvPr>
            <p:cNvSpPr/>
            <p:nvPr/>
          </p:nvSpPr>
          <p:spPr>
            <a:xfrm rot="5400000">
              <a:off x="1784839" y="3631928"/>
              <a:ext cx="158575" cy="141022"/>
            </a:xfrm>
            <a:prstGeom prst="homePlate">
              <a:avLst/>
            </a:prstGeom>
            <a:solidFill>
              <a:schemeClr val="bg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dirty="0"/>
            </a:p>
          </p:txBody>
        </p:sp>
        <p:sp>
          <p:nvSpPr>
            <p:cNvPr id="79" name="Arrow: Pentagon 78">
              <a:extLst>
                <a:ext uri="{FF2B5EF4-FFF2-40B4-BE49-F238E27FC236}">
                  <a16:creationId xmlns:a16="http://schemas.microsoft.com/office/drawing/2014/main" id="{0433FF90-4F9C-4631-BC0B-1B1C389C4F7B}"/>
                </a:ext>
              </a:extLst>
            </p:cNvPr>
            <p:cNvSpPr/>
            <p:nvPr/>
          </p:nvSpPr>
          <p:spPr>
            <a:xfrm rot="5400000">
              <a:off x="1759269" y="4578311"/>
              <a:ext cx="158575" cy="141022"/>
            </a:xfrm>
            <a:prstGeom prst="homePlate">
              <a:avLst/>
            </a:prstGeom>
            <a:solidFill>
              <a:schemeClr val="bg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a:p>
          </p:txBody>
        </p:sp>
      </p:grpSp>
      <p:grpSp>
        <p:nvGrpSpPr>
          <p:cNvPr id="80" name="Group 79">
            <a:extLst>
              <a:ext uri="{FF2B5EF4-FFF2-40B4-BE49-F238E27FC236}">
                <a16:creationId xmlns:a16="http://schemas.microsoft.com/office/drawing/2014/main" id="{1CAEB4FA-050C-4DBD-9E21-5C7EE8E95997}"/>
              </a:ext>
            </a:extLst>
          </p:cNvPr>
          <p:cNvGrpSpPr/>
          <p:nvPr/>
        </p:nvGrpSpPr>
        <p:grpSpPr>
          <a:xfrm>
            <a:off x="10962585" y="2418331"/>
            <a:ext cx="5097862" cy="7511303"/>
            <a:chOff x="380995" y="1443544"/>
            <a:chExt cx="2919825" cy="4422124"/>
          </a:xfrm>
        </p:grpSpPr>
        <p:cxnSp>
          <p:nvCxnSpPr>
            <p:cNvPr id="81" name="Straight Connector 80">
              <a:extLst>
                <a:ext uri="{FF2B5EF4-FFF2-40B4-BE49-F238E27FC236}">
                  <a16:creationId xmlns:a16="http://schemas.microsoft.com/office/drawing/2014/main" id="{B6C073CC-B468-4E4E-8FEF-AC1675A4F84B}"/>
                </a:ext>
              </a:extLst>
            </p:cNvPr>
            <p:cNvCxnSpPr>
              <a:cxnSpLocks/>
            </p:cNvCxnSpPr>
            <p:nvPr/>
          </p:nvCxnSpPr>
          <p:spPr>
            <a:xfrm flipH="1">
              <a:off x="1864127" y="1470560"/>
              <a:ext cx="1431990" cy="1523361"/>
            </a:xfrm>
            <a:prstGeom prst="line">
              <a:avLst/>
            </a:prstGeom>
          </p:spPr>
          <p:style>
            <a:lnRef idx="3">
              <a:schemeClr val="dk1"/>
            </a:lnRef>
            <a:fillRef idx="0">
              <a:schemeClr val="dk1"/>
            </a:fillRef>
            <a:effectRef idx="2">
              <a:schemeClr val="dk1"/>
            </a:effectRef>
            <a:fontRef idx="minor">
              <a:schemeClr val="tx1"/>
            </a:fontRef>
          </p:style>
        </p:cxnSp>
        <p:cxnSp>
          <p:nvCxnSpPr>
            <p:cNvPr id="82" name="Straight Connector 81">
              <a:extLst>
                <a:ext uri="{FF2B5EF4-FFF2-40B4-BE49-F238E27FC236}">
                  <a16:creationId xmlns:a16="http://schemas.microsoft.com/office/drawing/2014/main" id="{75C0FB15-6138-40FD-B232-7A9625552477}"/>
                </a:ext>
              </a:extLst>
            </p:cNvPr>
            <p:cNvCxnSpPr/>
            <p:nvPr/>
          </p:nvCxnSpPr>
          <p:spPr>
            <a:xfrm flipH="1">
              <a:off x="3296116" y="1443544"/>
              <a:ext cx="4704" cy="4422124"/>
            </a:xfrm>
            <a:prstGeom prst="line">
              <a:avLst/>
            </a:prstGeom>
          </p:spPr>
          <p:style>
            <a:lnRef idx="3">
              <a:schemeClr val="dk1"/>
            </a:lnRef>
            <a:fillRef idx="0">
              <a:schemeClr val="dk1"/>
            </a:fillRef>
            <a:effectRef idx="2">
              <a:schemeClr val="dk1"/>
            </a:effectRef>
            <a:fontRef idx="minor">
              <a:schemeClr val="tx1"/>
            </a:fontRef>
          </p:style>
        </p:cxnSp>
        <p:cxnSp>
          <p:nvCxnSpPr>
            <p:cNvPr id="83" name="Straight Connector 82">
              <a:extLst>
                <a:ext uri="{FF2B5EF4-FFF2-40B4-BE49-F238E27FC236}">
                  <a16:creationId xmlns:a16="http://schemas.microsoft.com/office/drawing/2014/main" id="{44176815-CDDD-4515-B5C1-458217F8154A}"/>
                </a:ext>
              </a:extLst>
            </p:cNvPr>
            <p:cNvCxnSpPr/>
            <p:nvPr/>
          </p:nvCxnSpPr>
          <p:spPr>
            <a:xfrm flipH="1">
              <a:off x="380999" y="5865668"/>
              <a:ext cx="2915117" cy="0"/>
            </a:xfrm>
            <a:prstGeom prst="line">
              <a:avLst/>
            </a:prstGeom>
          </p:spPr>
          <p:style>
            <a:lnRef idx="3">
              <a:schemeClr val="dk1"/>
            </a:lnRef>
            <a:fillRef idx="0">
              <a:schemeClr val="dk1"/>
            </a:fillRef>
            <a:effectRef idx="2">
              <a:schemeClr val="dk1"/>
            </a:effectRef>
            <a:fontRef idx="minor">
              <a:schemeClr val="tx1"/>
            </a:fontRef>
          </p:style>
        </p:cxnSp>
        <p:cxnSp>
          <p:nvCxnSpPr>
            <p:cNvPr id="84" name="Straight Connector 83">
              <a:extLst>
                <a:ext uri="{FF2B5EF4-FFF2-40B4-BE49-F238E27FC236}">
                  <a16:creationId xmlns:a16="http://schemas.microsoft.com/office/drawing/2014/main" id="{74441FC3-EFBF-4FC8-B283-6C0C67A9AC7C}"/>
                </a:ext>
              </a:extLst>
            </p:cNvPr>
            <p:cNvCxnSpPr>
              <a:cxnSpLocks/>
            </p:cNvCxnSpPr>
            <p:nvPr/>
          </p:nvCxnSpPr>
          <p:spPr>
            <a:xfrm flipH="1">
              <a:off x="380995" y="2993922"/>
              <a:ext cx="1483132" cy="0"/>
            </a:xfrm>
            <a:prstGeom prst="line">
              <a:avLst/>
            </a:prstGeom>
          </p:spPr>
          <p:style>
            <a:lnRef idx="3">
              <a:schemeClr val="dk1"/>
            </a:lnRef>
            <a:fillRef idx="0">
              <a:schemeClr val="dk1"/>
            </a:fillRef>
            <a:effectRef idx="2">
              <a:schemeClr val="dk1"/>
            </a:effectRef>
            <a:fontRef idx="minor">
              <a:schemeClr val="tx1"/>
            </a:fontRef>
          </p:style>
        </p:cxnSp>
        <p:cxnSp>
          <p:nvCxnSpPr>
            <p:cNvPr id="85" name="Straight Connector 84">
              <a:extLst>
                <a:ext uri="{FF2B5EF4-FFF2-40B4-BE49-F238E27FC236}">
                  <a16:creationId xmlns:a16="http://schemas.microsoft.com/office/drawing/2014/main" id="{09B2B294-25F4-464A-9373-D0D0639D6F1E}"/>
                </a:ext>
              </a:extLst>
            </p:cNvPr>
            <p:cNvCxnSpPr>
              <a:cxnSpLocks/>
            </p:cNvCxnSpPr>
            <p:nvPr/>
          </p:nvCxnSpPr>
          <p:spPr>
            <a:xfrm>
              <a:off x="380999" y="2993922"/>
              <a:ext cx="0" cy="2871746"/>
            </a:xfrm>
            <a:prstGeom prst="line">
              <a:avLst/>
            </a:prstGeom>
          </p:spPr>
          <p:style>
            <a:lnRef idx="3">
              <a:schemeClr val="dk1"/>
            </a:lnRef>
            <a:fillRef idx="0">
              <a:schemeClr val="dk1"/>
            </a:fillRef>
            <a:effectRef idx="2">
              <a:schemeClr val="dk1"/>
            </a:effectRef>
            <a:fontRef idx="minor">
              <a:schemeClr val="tx1"/>
            </a:fontRef>
          </p:style>
        </p:cxnSp>
        <p:sp>
          <p:nvSpPr>
            <p:cNvPr id="86" name="TextBox 85">
              <a:extLst>
                <a:ext uri="{FF2B5EF4-FFF2-40B4-BE49-F238E27FC236}">
                  <a16:creationId xmlns:a16="http://schemas.microsoft.com/office/drawing/2014/main" id="{D2481CD8-07D9-4287-8B4E-E6F8D6976F65}"/>
                </a:ext>
              </a:extLst>
            </p:cNvPr>
            <p:cNvSpPr txBox="1"/>
            <p:nvPr/>
          </p:nvSpPr>
          <p:spPr>
            <a:xfrm>
              <a:off x="385703" y="2800538"/>
              <a:ext cx="2910413" cy="3012854"/>
            </a:xfrm>
            <a:prstGeom prst="rect">
              <a:avLst/>
            </a:prstGeom>
            <a:noFill/>
          </p:spPr>
          <p:txBody>
            <a:bodyPr wrap="square" rtlCol="0">
              <a:spAutoFit/>
            </a:bodyPr>
            <a:lstStyle/>
            <a:p>
              <a:pPr algn="ctr"/>
              <a:endParaRPr lang="en-GB" sz="1814" dirty="0">
                <a:latin typeface="Arial" panose="020B0604020202020204" pitchFamily="34" charset="0"/>
                <a:cs typeface="Arial" panose="020B0604020202020204" pitchFamily="34" charset="0"/>
              </a:endParaRPr>
            </a:p>
            <a:p>
              <a:pPr algn="ctr"/>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Stacey secures a placement at an engineering design consultancy and learns about a range of occupations in relation to her specialism. She works 3 days a week at the firm and is in college 2 days week for 15 weeks.  </a:t>
              </a:r>
            </a:p>
            <a:p>
              <a:endParaRPr lang="en-GB" sz="1814" dirty="0">
                <a:latin typeface="Arial" panose="020B0604020202020204" pitchFamily="34" charset="0"/>
                <a:cs typeface="Arial" panose="020B0604020202020204" pitchFamily="34" charset="0"/>
              </a:endParaRPr>
            </a:p>
            <a:p>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She continues to develop skills in college workshops, learn more theory and apply what she’s learned, particularly around responding to client briefs in her preparation for assessment.  </a:t>
              </a:r>
            </a:p>
            <a:p>
              <a:endParaRPr lang="en-GB" sz="1814" dirty="0">
                <a:latin typeface="Arial" panose="020B0604020202020204" pitchFamily="34" charset="0"/>
                <a:cs typeface="Arial" panose="020B0604020202020204" pitchFamily="34" charset="0"/>
              </a:endParaRPr>
            </a:p>
            <a:p>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She takes her Surveying and Design occupational assessments and successfully completes her placement.</a:t>
              </a:r>
            </a:p>
          </p:txBody>
        </p:sp>
        <p:sp>
          <p:nvSpPr>
            <p:cNvPr id="87" name="Arrow: Pentagon 86">
              <a:extLst>
                <a:ext uri="{FF2B5EF4-FFF2-40B4-BE49-F238E27FC236}">
                  <a16:creationId xmlns:a16="http://schemas.microsoft.com/office/drawing/2014/main" id="{4BCC793F-E776-458D-B923-A8431CC83E4D}"/>
                </a:ext>
              </a:extLst>
            </p:cNvPr>
            <p:cNvSpPr/>
            <p:nvPr/>
          </p:nvSpPr>
          <p:spPr>
            <a:xfrm rot="5400000">
              <a:off x="1746478" y="4101317"/>
              <a:ext cx="158575" cy="141022"/>
            </a:xfrm>
            <a:prstGeom prst="homePlate">
              <a:avLst/>
            </a:prstGeom>
            <a:solidFill>
              <a:schemeClr val="bg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a:p>
          </p:txBody>
        </p:sp>
        <p:sp>
          <p:nvSpPr>
            <p:cNvPr id="88" name="Arrow: Pentagon 87">
              <a:extLst>
                <a:ext uri="{FF2B5EF4-FFF2-40B4-BE49-F238E27FC236}">
                  <a16:creationId xmlns:a16="http://schemas.microsoft.com/office/drawing/2014/main" id="{38FE1804-278A-4A07-9916-4AAAD3B58DED}"/>
                </a:ext>
              </a:extLst>
            </p:cNvPr>
            <p:cNvSpPr/>
            <p:nvPr/>
          </p:nvSpPr>
          <p:spPr>
            <a:xfrm rot="5400000">
              <a:off x="1733701" y="5074110"/>
              <a:ext cx="158575" cy="141022"/>
            </a:xfrm>
            <a:prstGeom prst="homePlate">
              <a:avLst/>
            </a:prstGeom>
            <a:solidFill>
              <a:schemeClr val="bg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a:p>
          </p:txBody>
        </p:sp>
      </p:grpSp>
      <p:sp>
        <p:nvSpPr>
          <p:cNvPr id="90" name="Arrow: Pentagon 89">
            <a:extLst>
              <a:ext uri="{FF2B5EF4-FFF2-40B4-BE49-F238E27FC236}">
                <a16:creationId xmlns:a16="http://schemas.microsoft.com/office/drawing/2014/main" id="{5F8EBABA-3BC2-42AA-BCAF-7AB6D813EC45}"/>
              </a:ext>
            </a:extLst>
          </p:cNvPr>
          <p:cNvSpPr/>
          <p:nvPr/>
        </p:nvSpPr>
        <p:spPr>
          <a:xfrm>
            <a:off x="16313617" y="5123271"/>
            <a:ext cx="3646726" cy="4770845"/>
          </a:xfrm>
          <a:prstGeom prst="homePlate">
            <a:avLst>
              <a:gd name="adj" fmla="val 42717"/>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a:p>
        </p:txBody>
      </p:sp>
      <p:sp>
        <p:nvSpPr>
          <p:cNvPr id="91" name="TextBox 90">
            <a:extLst>
              <a:ext uri="{FF2B5EF4-FFF2-40B4-BE49-F238E27FC236}">
                <a16:creationId xmlns:a16="http://schemas.microsoft.com/office/drawing/2014/main" id="{8C86B0A8-6348-43D4-B661-6610316B4AA5}"/>
              </a:ext>
            </a:extLst>
          </p:cNvPr>
          <p:cNvSpPr txBox="1"/>
          <p:nvPr/>
        </p:nvSpPr>
        <p:spPr>
          <a:xfrm>
            <a:off x="16400863" y="5718999"/>
            <a:ext cx="2640357" cy="4000839"/>
          </a:xfrm>
          <a:prstGeom prst="rect">
            <a:avLst/>
          </a:prstGeom>
          <a:noFill/>
        </p:spPr>
        <p:txBody>
          <a:bodyPr wrap="square" rtlCol="0">
            <a:spAutoFit/>
          </a:bodyPr>
          <a:lstStyle/>
          <a:p>
            <a:r>
              <a:rPr lang="en-GB" sz="1814" dirty="0">
                <a:latin typeface="Arial" panose="020B0604020202020204" pitchFamily="34" charset="0"/>
                <a:cs typeface="Arial" panose="020B0604020202020204" pitchFamily="34" charset="0"/>
              </a:rPr>
              <a:t>Stacey achieves an A on the core and Distinction in her occupational specialism. She gets a T level Distinction grade overall.</a:t>
            </a:r>
          </a:p>
          <a:p>
            <a:endParaRPr lang="en-GB" sz="1814" dirty="0">
              <a:latin typeface="Arial" panose="020B0604020202020204" pitchFamily="34" charset="0"/>
              <a:cs typeface="Arial" panose="020B0604020202020204" pitchFamily="34" charset="0"/>
            </a:endParaRPr>
          </a:p>
          <a:p>
            <a:endParaRPr lang="en-GB" sz="1814" dirty="0">
              <a:latin typeface="Arial" panose="020B0604020202020204" pitchFamily="34" charset="0"/>
              <a:cs typeface="Arial" panose="020B0604020202020204" pitchFamily="34" charset="0"/>
            </a:endParaRPr>
          </a:p>
          <a:p>
            <a:r>
              <a:rPr lang="en-GB" sz="1814" dirty="0">
                <a:latin typeface="Arial" panose="020B0604020202020204" pitchFamily="34" charset="0"/>
                <a:cs typeface="Arial" panose="020B0604020202020204" pitchFamily="34" charset="0"/>
              </a:rPr>
              <a:t>Stacey applied for a Surveying degree at her local university and hopes to become a chartered surveyor. </a:t>
            </a:r>
            <a:endParaRPr lang="en-GB" sz="1814" dirty="0">
              <a:solidFill>
                <a:srgbClr val="FF0000"/>
              </a:solidFill>
              <a:latin typeface="Arial" panose="020B0604020202020204" pitchFamily="34" charset="0"/>
              <a:cs typeface="Arial" panose="020B0604020202020204" pitchFamily="34" charset="0"/>
            </a:endParaRPr>
          </a:p>
        </p:txBody>
      </p:sp>
      <p:sp>
        <p:nvSpPr>
          <p:cNvPr id="92" name="Arrow: Pentagon 91">
            <a:extLst>
              <a:ext uri="{FF2B5EF4-FFF2-40B4-BE49-F238E27FC236}">
                <a16:creationId xmlns:a16="http://schemas.microsoft.com/office/drawing/2014/main" id="{E6776773-EBDD-4021-AF73-7A3B1D8CDA5E}"/>
              </a:ext>
            </a:extLst>
          </p:cNvPr>
          <p:cNvSpPr/>
          <p:nvPr/>
        </p:nvSpPr>
        <p:spPr>
          <a:xfrm rot="5400000">
            <a:off x="17460805" y="7856021"/>
            <a:ext cx="269351" cy="232539"/>
          </a:xfrm>
          <a:prstGeom prst="homePlate">
            <a:avLst/>
          </a:prstGeom>
          <a:solidFill>
            <a:schemeClr val="bg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968"/>
          </a:p>
        </p:txBody>
      </p:sp>
      <p:pic>
        <p:nvPicPr>
          <p:cNvPr id="9" name="Picture 8">
            <a:extLst>
              <a:ext uri="{FF2B5EF4-FFF2-40B4-BE49-F238E27FC236}">
                <a16:creationId xmlns:a16="http://schemas.microsoft.com/office/drawing/2014/main" id="{13C6A305-8416-4D4A-810C-79C6A0CFD234}"/>
              </a:ext>
            </a:extLst>
          </p:cNvPr>
          <p:cNvPicPr>
            <a:picLocks noChangeAspect="1"/>
          </p:cNvPicPr>
          <p:nvPr/>
        </p:nvPicPr>
        <p:blipFill>
          <a:blip r:embed="rId4"/>
          <a:stretch>
            <a:fillRect/>
          </a:stretch>
        </p:blipFill>
        <p:spPr>
          <a:xfrm>
            <a:off x="771939" y="1188974"/>
            <a:ext cx="2076465" cy="2528906"/>
          </a:xfrm>
          <a:prstGeom prst="rect">
            <a:avLst/>
          </a:prstGeom>
        </p:spPr>
      </p:pic>
    </p:spTree>
    <p:extLst>
      <p:ext uri="{BB962C8B-B14F-4D97-AF65-F5344CB8AC3E}">
        <p14:creationId xmlns:p14="http://schemas.microsoft.com/office/powerpoint/2010/main" val="1912684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3B16-F376-4269-9100-E5146B80122F}"/>
              </a:ext>
            </a:extLst>
          </p:cNvPr>
          <p:cNvSpPr>
            <a:spLocks noGrp="1"/>
          </p:cNvSpPr>
          <p:nvPr>
            <p:ph type="title"/>
          </p:nvPr>
        </p:nvSpPr>
        <p:spPr>
          <a:xfrm>
            <a:off x="726100" y="594056"/>
            <a:ext cx="16129344" cy="830519"/>
          </a:xfrm>
        </p:spPr>
        <p:txBody>
          <a:bodyPr/>
          <a:lstStyle/>
          <a:p>
            <a:r>
              <a:rPr lang="en-GB" dirty="0"/>
              <a:t>How are we supporting FE teachers to deliver t levels?</a:t>
            </a:r>
          </a:p>
        </p:txBody>
      </p:sp>
      <p:sp>
        <p:nvSpPr>
          <p:cNvPr id="4" name="TextBox 3">
            <a:extLst>
              <a:ext uri="{FF2B5EF4-FFF2-40B4-BE49-F238E27FC236}">
                <a16:creationId xmlns:a16="http://schemas.microsoft.com/office/drawing/2014/main" id="{613787B7-5823-486E-B84A-B21920992D93}"/>
              </a:ext>
            </a:extLst>
          </p:cNvPr>
          <p:cNvSpPr txBox="1"/>
          <p:nvPr/>
        </p:nvSpPr>
        <p:spPr>
          <a:xfrm>
            <a:off x="1534991" y="895714"/>
            <a:ext cx="18218126" cy="10159704"/>
          </a:xfrm>
          <a:prstGeom prst="rect">
            <a:avLst/>
          </a:prstGeom>
          <a:noFill/>
        </p:spPr>
        <p:txBody>
          <a:bodyPr wrap="square" rtlCol="0">
            <a:spAutoFit/>
          </a:bodyPr>
          <a:lstStyle/>
          <a:p>
            <a:pPr marL="285737" indent="-285737">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endParaRPr lang="en-GB" sz="2800" dirty="0"/>
          </a:p>
          <a:p>
            <a:pPr marL="342900" indent="-342900">
              <a:lnSpc>
                <a:spcPct val="106000"/>
              </a:lnSpc>
              <a:spcAft>
                <a:spcPts val="800"/>
              </a:spcAft>
              <a:buFont typeface="Arial" panose="020B0604020202020204" pitchFamily="34" charset="0"/>
              <a:buChar char="•"/>
            </a:pPr>
            <a:r>
              <a:rPr lang="en-GB" altLang="en-US" sz="2400" dirty="0">
                <a:latin typeface="Arial" panose="020B0604020202020204" pitchFamily="34" charset="0"/>
                <a:ea typeface="Calibri" panose="020F0502020204030204" pitchFamily="34" charset="0"/>
                <a:cs typeface="Arial" panose="020B0604020202020204" pitchFamily="34" charset="0"/>
              </a:rPr>
              <a:t>Part of offering excellent courses in technical education, is making sure that </a:t>
            </a:r>
            <a:r>
              <a:rPr lang="en-GB" altLang="en-US" sz="2400" b="1" dirty="0">
                <a:latin typeface="Arial" panose="020B0604020202020204" pitchFamily="34" charset="0"/>
                <a:ea typeface="Calibri" panose="020F0502020204030204" pitchFamily="34" charset="0"/>
                <a:cs typeface="Arial" panose="020B0604020202020204" pitchFamily="34" charset="0"/>
              </a:rPr>
              <a:t>teachers and leaders</a:t>
            </a:r>
            <a:r>
              <a:rPr lang="en-GB" altLang="en-US" sz="2400" dirty="0">
                <a:latin typeface="Arial" panose="020B0604020202020204" pitchFamily="34" charset="0"/>
                <a:ea typeface="Calibri" panose="020F0502020204030204" pitchFamily="34" charset="0"/>
                <a:cs typeface="Arial" panose="020B0604020202020204" pitchFamily="34" charset="0"/>
              </a:rPr>
              <a:t> have the support they need to deliver them well. </a:t>
            </a:r>
          </a:p>
          <a:p>
            <a:pPr>
              <a:lnSpc>
                <a:spcPct val="106000"/>
              </a:lnSpc>
              <a:spcAft>
                <a:spcPts val="800"/>
              </a:spcAft>
            </a:pPr>
            <a:endParaRPr lang="en-GB" altLang="en-US" sz="2400" dirty="0">
              <a:latin typeface="Arial" panose="020B0604020202020204" pitchFamily="34" charset="0"/>
              <a:ea typeface="Calibri" panose="020F0502020204030204" pitchFamily="34" charset="0"/>
              <a:cs typeface="Arial" panose="020B0604020202020204" pitchFamily="34" charset="0"/>
            </a:endParaRPr>
          </a:p>
          <a:p>
            <a:pPr marL="342900" indent="-342900">
              <a:lnSpc>
                <a:spcPct val="106000"/>
              </a:lnSpc>
              <a:spcAft>
                <a:spcPts val="800"/>
              </a:spcAft>
              <a:buFont typeface="Arial" panose="020B0604020202020204" pitchFamily="34" charset="0"/>
              <a:buChar char="•"/>
            </a:pPr>
            <a:r>
              <a:rPr lang="en-GB" altLang="en-US" sz="2400" dirty="0">
                <a:latin typeface="Arial" panose="020B0604020202020204" pitchFamily="34" charset="0"/>
                <a:ea typeface="Calibri" panose="020F0502020204030204" pitchFamily="34" charset="0"/>
                <a:cs typeface="Arial" panose="020B0604020202020204" pitchFamily="34" charset="0"/>
              </a:rPr>
              <a:t>The </a:t>
            </a:r>
            <a:r>
              <a:rPr lang="en-GB" altLang="en-US" sz="2400" b="1" dirty="0">
                <a:latin typeface="Arial" panose="020B0604020202020204" pitchFamily="34" charset="0"/>
                <a:ea typeface="Calibri" panose="020F0502020204030204" pitchFamily="34" charset="0"/>
                <a:cs typeface="Arial" panose="020B0604020202020204" pitchFamily="34" charset="0"/>
              </a:rPr>
              <a:t>T</a:t>
            </a:r>
            <a:r>
              <a:rPr lang="en-GB" sz="2400" b="1"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Level Professional Development (TLPD</a:t>
            </a:r>
            <a:r>
              <a:rPr lang="en-GB" sz="24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offer, currently being delivered by The Education and Training Foundation (ETF) supports staff delivering T Levels with the teaching skills, subject knowledge and confidence they need for the benefit of their learners. Support ranges from training </a:t>
            </a:r>
            <a:r>
              <a:rPr lang="en-GB" sz="240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needs analyses, CPD, </a:t>
            </a:r>
            <a:r>
              <a:rPr lang="en-GB" sz="24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and professional development for leaders, through to industry insights and opportunities for collaboration and networking.</a:t>
            </a:r>
          </a:p>
          <a:p>
            <a:pPr>
              <a:lnSpc>
                <a:spcPct val="106000"/>
              </a:lnSpc>
              <a:spcAft>
                <a:spcPts val="800"/>
              </a:spcAft>
            </a:pPr>
            <a:endParaRPr lang="en-GB" sz="24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pPr marL="342885" indent="-342885" eaLnBrk="0" fontAlgn="base" hangingPunct="0">
              <a:spcBef>
                <a:spcPct val="0"/>
              </a:spcBef>
              <a:spcAft>
                <a:spcPct val="0"/>
              </a:spcAft>
              <a:buFont typeface="Arial" panose="020B0604020202020204" pitchFamily="34" charset="0"/>
              <a:buChar char="•"/>
            </a:pPr>
            <a:r>
              <a:rPr lang="en-GB" altLang="en-US" sz="2400" dirty="0">
                <a:latin typeface="Arial" panose="020B0604020202020204" pitchFamily="34" charset="0"/>
                <a:cs typeface="Arial" panose="020B0604020202020204" pitchFamily="34" charset="0"/>
              </a:rPr>
              <a:t>A key strand of T Level CPD has been supporting practice in </a:t>
            </a:r>
            <a:r>
              <a:rPr lang="en-GB" altLang="en-US" sz="2400" b="1" dirty="0">
                <a:latin typeface="Arial" panose="020B0604020202020204" pitchFamily="34" charset="0"/>
                <a:cs typeface="Arial" panose="020B0604020202020204" pitchFamily="34" charset="0"/>
              </a:rPr>
              <a:t>diagnostic and formative assessment </a:t>
            </a:r>
            <a:r>
              <a:rPr lang="en-GB" altLang="en-US" sz="2400" dirty="0">
                <a:latin typeface="Arial" panose="020B0604020202020204" pitchFamily="34" charset="0"/>
                <a:cs typeface="Arial" panose="020B0604020202020204" pitchFamily="34" charset="0"/>
              </a:rPr>
              <a:t>to ensure students are well prepared for the summative assessment at the end of their course and any necessary intervention or support can be identified early on</a:t>
            </a:r>
            <a:r>
              <a:rPr lang="en-GB" altLang="en-US" sz="2400" dirty="0">
                <a:latin typeface="Arial" panose="020B0604020202020204" pitchFamily="34" charset="0"/>
                <a:ea typeface="Calibri" panose="020F0502020204030204" pitchFamily="34" charset="0"/>
                <a:cs typeface="Arial" panose="020B0604020202020204" pitchFamily="34" charset="0"/>
              </a:rPr>
              <a:t>. </a:t>
            </a:r>
          </a:p>
          <a:p>
            <a:pPr eaLnBrk="0" fontAlgn="base" hangingPunct="0">
              <a:spcBef>
                <a:spcPct val="0"/>
              </a:spcBef>
              <a:spcAft>
                <a:spcPct val="0"/>
              </a:spcAft>
            </a:pPr>
            <a:endParaRPr lang="en-GB" altLang="en-US" sz="2400" dirty="0">
              <a:latin typeface="Arial" panose="020B0604020202020204" pitchFamily="34" charset="0"/>
              <a:ea typeface="Calibri" panose="020F0502020204030204" pitchFamily="34" charset="0"/>
              <a:cs typeface="Arial" panose="020B0604020202020204" pitchFamily="34" charset="0"/>
            </a:endParaRPr>
          </a:p>
          <a:p>
            <a:pPr marL="342885" indent="-342885" eaLnBrk="0" fontAlgn="base" hangingPunct="0">
              <a:spcBef>
                <a:spcPct val="0"/>
              </a:spcBef>
              <a:spcAft>
                <a:spcPct val="0"/>
              </a:spcAft>
              <a:buFont typeface="Arial" panose="020B0604020202020204" pitchFamily="34" charset="0"/>
              <a:buChar char="•"/>
            </a:pPr>
            <a:r>
              <a:rPr lang="en-GB" altLang="en-US" sz="2400" dirty="0">
                <a:latin typeface="Arial" panose="020B0604020202020204" pitchFamily="34" charset="0"/>
                <a:ea typeface="Calibri" panose="020F0502020204030204" pitchFamily="34" charset="0"/>
                <a:cs typeface="Arial" panose="020B0604020202020204" pitchFamily="34" charset="0"/>
              </a:rPr>
              <a:t>There has also been CPD work by ETF in upskilling teachers to deliver the </a:t>
            </a:r>
            <a:r>
              <a:rPr lang="en-GB" altLang="en-US" sz="2400" b="1" dirty="0">
                <a:latin typeface="Arial" panose="020B0604020202020204" pitchFamily="34" charset="0"/>
                <a:ea typeface="Calibri" panose="020F0502020204030204" pitchFamily="34" charset="0"/>
                <a:cs typeface="Arial" panose="020B0604020202020204" pitchFamily="34" charset="0"/>
              </a:rPr>
              <a:t>Maths and English skills </a:t>
            </a:r>
            <a:r>
              <a:rPr lang="en-GB" altLang="en-US" sz="2400" dirty="0">
                <a:latin typeface="Arial" panose="020B0604020202020204" pitchFamily="34" charset="0"/>
                <a:ea typeface="Calibri" panose="020F0502020204030204" pitchFamily="34" charset="0"/>
                <a:cs typeface="Arial" panose="020B0604020202020204" pitchFamily="34" charset="0"/>
              </a:rPr>
              <a:t>for the level 2 requirement in T Levels, and we are exploring further how we can support teachers to deliver the </a:t>
            </a:r>
            <a:r>
              <a:rPr lang="en-GB" altLang="en-US" sz="2400" b="1" dirty="0">
                <a:latin typeface="Arial" panose="020B0604020202020204" pitchFamily="34" charset="0"/>
                <a:ea typeface="Calibri" panose="020F0502020204030204" pitchFamily="34" charset="0"/>
                <a:cs typeface="Arial" panose="020B0604020202020204" pitchFamily="34" charset="0"/>
              </a:rPr>
              <a:t>embedded Maths, English and Digital</a:t>
            </a:r>
            <a:r>
              <a:rPr lang="en-GB" altLang="en-US" sz="2400" dirty="0">
                <a:latin typeface="Arial" panose="020B0604020202020204" pitchFamily="34" charset="0"/>
                <a:ea typeface="Calibri" panose="020F0502020204030204" pitchFamily="34" charset="0"/>
                <a:cs typeface="Arial" panose="020B0604020202020204" pitchFamily="34" charset="0"/>
              </a:rPr>
              <a:t> content in T Levels.</a:t>
            </a:r>
          </a:p>
          <a:p>
            <a:pPr eaLnBrk="0" fontAlgn="base" hangingPunct="0">
              <a:spcBef>
                <a:spcPct val="0"/>
              </a:spcBef>
              <a:spcAft>
                <a:spcPct val="0"/>
              </a:spcAft>
            </a:pPr>
            <a:endParaRPr lang="en-GB" altLang="en-US" sz="2400" dirty="0">
              <a:latin typeface="Arial" panose="020B0604020202020204" pitchFamily="34" charset="0"/>
              <a:ea typeface="Calibri" panose="020F0502020204030204" pitchFamily="34" charset="0"/>
              <a:cs typeface="Arial" panose="020B0604020202020204" pitchFamily="34" charset="0"/>
            </a:endParaRPr>
          </a:p>
          <a:p>
            <a:pPr marL="342885" indent="-342885" eaLnBrk="0" fontAlgn="base" hangingPunct="0">
              <a:spcBef>
                <a:spcPct val="0"/>
              </a:spcBef>
              <a:spcAft>
                <a:spcPct val="0"/>
              </a:spcAft>
              <a:buFont typeface="Arial" panose="020B0604020202020204" pitchFamily="34" charset="0"/>
              <a:buChar char="•"/>
            </a:pPr>
            <a:r>
              <a:rPr lang="en-GB" altLang="en-US" sz="2400" dirty="0">
                <a:latin typeface="Arial" panose="020B0604020202020204" pitchFamily="34" charset="0"/>
                <a:ea typeface="Calibri" panose="020F0502020204030204" pitchFamily="34" charset="0"/>
                <a:cs typeface="Arial" panose="020B0604020202020204" pitchFamily="34" charset="0"/>
              </a:rPr>
              <a:t>In addition to CPD, we are also supporting FE teaching through the </a:t>
            </a:r>
            <a:r>
              <a:rPr lang="en-GB" sz="2400" b="1"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Taking Teaching Further (TTF) </a:t>
            </a:r>
            <a:r>
              <a:rPr lang="en-GB" sz="24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programme, to recruit and train experienced industry professionals to work in FE - aiming to boost the quality and industry-relevance of teaching.</a:t>
            </a:r>
            <a:endParaRPr lang="en-GB" altLang="en-US" sz="2400" dirty="0">
              <a:latin typeface="Arial" panose="020B0604020202020204" pitchFamily="34" charset="0"/>
              <a:ea typeface="Calibri" panose="020F0502020204030204" pitchFamily="34" charset="0"/>
              <a:cs typeface="Arial" panose="020B0604020202020204" pitchFamily="34" charset="0"/>
            </a:endParaRPr>
          </a:p>
          <a:p>
            <a:pPr marL="342885" indent="-342885" eaLnBrk="0" fontAlgn="base" hangingPunct="0">
              <a:spcBef>
                <a:spcPct val="0"/>
              </a:spcBef>
              <a:spcAft>
                <a:spcPct val="0"/>
              </a:spcAft>
              <a:buFont typeface="Arial" panose="020B0604020202020204" pitchFamily="34" charset="0"/>
              <a:buChar char="•"/>
            </a:pPr>
            <a:endParaRPr lang="en-GB" altLang="en-US" sz="2400" dirty="0">
              <a:latin typeface="Arial" panose="020B0604020202020204" pitchFamily="34" charset="0"/>
              <a:ea typeface="Calibri" panose="020F0502020204030204" pitchFamily="34" charset="0"/>
              <a:cs typeface="Arial" panose="020B0604020202020204" pitchFamily="34" charset="0"/>
            </a:endParaRPr>
          </a:p>
          <a:p>
            <a:pPr marL="342885" indent="-342885" eaLnBrk="0" fontAlgn="base" hangingPunct="0">
              <a:spcBef>
                <a:spcPct val="0"/>
              </a:spcBef>
              <a:spcAft>
                <a:spcPct val="0"/>
              </a:spcAft>
              <a:buFont typeface="Arial" panose="020B0604020202020204" pitchFamily="34" charset="0"/>
              <a:buChar char="•"/>
            </a:pPr>
            <a:r>
              <a:rPr lang="en-GB" altLang="en-US" sz="2400" dirty="0">
                <a:latin typeface="Arial" panose="020B0604020202020204" pitchFamily="34" charset="0"/>
                <a:ea typeface="Calibri" panose="020F0502020204030204" pitchFamily="34" charset="0"/>
                <a:cs typeface="Arial" panose="020B0604020202020204" pitchFamily="34" charset="0"/>
              </a:rPr>
              <a:t>To ensure schools and colleges have support in designing the curriculum, the Awarding Organisations have also produced employer validated </a:t>
            </a:r>
            <a:r>
              <a:rPr lang="en-GB" altLang="en-US" sz="2400" b="1" dirty="0">
                <a:latin typeface="Arial" panose="020B0604020202020204" pitchFamily="34" charset="0"/>
                <a:ea typeface="Calibri" panose="020F0502020204030204" pitchFamily="34" charset="0"/>
                <a:cs typeface="Arial" panose="020B0604020202020204" pitchFamily="34" charset="0"/>
              </a:rPr>
              <a:t>‘Guide Standard Exemplification Materials’</a:t>
            </a:r>
            <a:r>
              <a:rPr lang="en-GB" altLang="en-US" sz="2400" dirty="0">
                <a:latin typeface="Arial" panose="020B0604020202020204" pitchFamily="34" charset="0"/>
                <a:ea typeface="Calibri" panose="020F0502020204030204" pitchFamily="34" charset="0"/>
                <a:cs typeface="Arial" panose="020B0604020202020204" pitchFamily="34" charset="0"/>
              </a:rPr>
              <a:t> that show the expected standard of attainment. These standards are validated yearly by employers to ensure the attainment has continued currency.</a:t>
            </a:r>
          </a:p>
          <a:p>
            <a:endParaRPr lang="en-GB" sz="2000" b="1" dirty="0"/>
          </a:p>
          <a:p>
            <a:pPr marL="285737" indent="-285737">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5558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1E1AD1F-93A7-4449-B630-FBF55C688829}"/>
              </a:ext>
            </a:extLst>
          </p:cNvPr>
          <p:cNvSpPr txBox="1">
            <a:spLocks/>
          </p:cNvSpPr>
          <p:nvPr/>
        </p:nvSpPr>
        <p:spPr>
          <a:xfrm>
            <a:off x="1914590" y="356315"/>
            <a:ext cx="16106839" cy="829818"/>
          </a:xfrm>
          <a:prstGeom prst="rect">
            <a:avLst/>
          </a:prstGeom>
        </p:spPr>
        <p:txBody>
          <a:bodyPr vert="horz" wrap="square" lIns="0" tIns="0" rIns="0" bIns="0" rtlCol="0" anchor="t" anchorCtr="0">
            <a:noAutofit/>
          </a:bodyPr>
          <a:lstStyle>
            <a:lvl1pPr algn="l">
              <a:lnSpc>
                <a:spcPct val="80000"/>
              </a:lnSpc>
              <a:defRPr sz="1637" b="1" i="1" cap="all" baseline="0">
                <a:solidFill>
                  <a:schemeClr val="tx1"/>
                </a:solidFill>
                <a:latin typeface="Arial" panose="020B0604020202020204" pitchFamily="34" charset="0"/>
                <a:ea typeface="+mj-ea"/>
                <a:cs typeface="Arial" panose="020B0604020202020204" pitchFamily="34" charset="0"/>
              </a:defRPr>
            </a:lvl1pPr>
          </a:lstStyle>
          <a:p>
            <a:r>
              <a:rPr lang="en-GB" sz="2700" kern="0" dirty="0"/>
              <a:t>T Levels and Maths </a:t>
            </a:r>
          </a:p>
        </p:txBody>
      </p:sp>
      <p:sp>
        <p:nvSpPr>
          <p:cNvPr id="4" name="Content Placeholder 2">
            <a:extLst>
              <a:ext uri="{FF2B5EF4-FFF2-40B4-BE49-F238E27FC236}">
                <a16:creationId xmlns:a16="http://schemas.microsoft.com/office/drawing/2014/main" id="{051419F5-66EF-49C0-A3CE-D390FD691908}"/>
              </a:ext>
            </a:extLst>
          </p:cNvPr>
          <p:cNvSpPr txBox="1">
            <a:spLocks/>
          </p:cNvSpPr>
          <p:nvPr/>
        </p:nvSpPr>
        <p:spPr>
          <a:xfrm>
            <a:off x="1668077" y="864778"/>
            <a:ext cx="17361328" cy="10243945"/>
          </a:xfrm>
          <a:prstGeom prst="rect">
            <a:avLst/>
          </a:prstGeom>
        </p:spPr>
        <p:txBody>
          <a:bodyPr lIns="150781" tIns="75390" rIns="150781" bIns="75390" anchor="t">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350216" lvl="1" indent="-342900" algn="l">
              <a:lnSpc>
                <a:spcPct val="100000"/>
              </a:lnSpc>
              <a:buFont typeface="Arial" panose="020B0604020202020204" pitchFamily="34" charset="0"/>
              <a:buChar char="•"/>
            </a:pPr>
            <a:r>
              <a:rPr lang="en-GB" sz="2400" dirty="0">
                <a:latin typeface="Arial"/>
                <a:cs typeface="Arial"/>
              </a:rPr>
              <a:t>Universities</a:t>
            </a:r>
            <a:r>
              <a:rPr lang="en-GB" sz="2400" b="1" dirty="0">
                <a:latin typeface="Arial"/>
                <a:cs typeface="Arial"/>
              </a:rPr>
              <a:t> </a:t>
            </a:r>
            <a:r>
              <a:rPr lang="en-GB" sz="2400" dirty="0">
                <a:latin typeface="Arial"/>
                <a:cs typeface="Arial"/>
              </a:rPr>
              <a:t>told us that to make decisions on entry criteria they would like a resource which demonstrates the </a:t>
            </a:r>
            <a:r>
              <a:rPr lang="en-GB" sz="2400" b="1" dirty="0">
                <a:latin typeface="Arial"/>
                <a:cs typeface="Arial"/>
              </a:rPr>
              <a:t>maths content in T Levels</a:t>
            </a:r>
            <a:r>
              <a:rPr lang="en-GB" sz="2400" dirty="0">
                <a:latin typeface="Arial"/>
                <a:cs typeface="Arial"/>
              </a:rPr>
              <a:t>, particularly compared with A levels.</a:t>
            </a:r>
          </a:p>
          <a:p>
            <a:pPr marL="350216" lvl="1" indent="-342900" algn="l">
              <a:lnSpc>
                <a:spcPct val="100000"/>
              </a:lnSpc>
              <a:buFont typeface="Arial" panose="020B0604020202020204" pitchFamily="34" charset="0"/>
              <a:buChar char="•"/>
            </a:pPr>
            <a:endParaRPr lang="en-GB" sz="2400" dirty="0">
              <a:latin typeface="Arial"/>
              <a:cs typeface="Arial"/>
            </a:endParaRPr>
          </a:p>
          <a:p>
            <a:pPr marL="350216" lvl="1" indent="-342900" algn="l">
              <a:lnSpc>
                <a:spcPct val="100000"/>
              </a:lnSpc>
              <a:buFont typeface="Arial" panose="020B0604020202020204" pitchFamily="34" charset="0"/>
              <a:buChar char="•"/>
            </a:pPr>
            <a:r>
              <a:rPr lang="en-GB" sz="2400" dirty="0">
                <a:latin typeface="Arial" panose="020B0604020202020204" pitchFamily="34" charset="0"/>
                <a:cs typeface="Arial" panose="020B0604020202020204" pitchFamily="34" charset="0"/>
              </a:rPr>
              <a:t>When T Levels were developed, we worked with the Royal Society Advisory Committee on Mathematics Education (ACME) to ensure appropriate </a:t>
            </a:r>
            <a:r>
              <a:rPr lang="en-GB" sz="2400" b="1" dirty="0">
                <a:latin typeface="Arial" panose="020B0604020202020204" pitchFamily="34" charset="0"/>
                <a:cs typeface="Arial" panose="020B0604020202020204" pitchFamily="34" charset="0"/>
              </a:rPr>
              <a:t>expert advice on mathematics education </a:t>
            </a:r>
            <a:r>
              <a:rPr lang="en-GB" sz="2400" dirty="0">
                <a:latin typeface="Arial" panose="020B0604020202020204" pitchFamily="34" charset="0"/>
                <a:cs typeface="Arial" panose="020B0604020202020204" pitchFamily="34" charset="0"/>
              </a:rPr>
              <a:t>was available to the employer panels charged with developing T Levels. </a:t>
            </a:r>
          </a:p>
          <a:p>
            <a:pPr marL="350216" lvl="1" indent="-342900" algn="l">
              <a:lnSpc>
                <a:spcPct val="100000"/>
              </a:lnSpc>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50216" lvl="1" indent="-342900" algn="l">
              <a:lnSpc>
                <a:spcPct val="100000"/>
              </a:lnSpc>
              <a:buFont typeface="Arial" panose="020B0604020202020204" pitchFamily="34" charset="0"/>
              <a:buChar char="•"/>
            </a:pPr>
            <a:r>
              <a:rPr lang="en-GB" sz="2400" dirty="0">
                <a:latin typeface="Arial"/>
                <a:cs typeface="Arial"/>
              </a:rPr>
              <a:t>ACME developed a framework of </a:t>
            </a:r>
            <a:r>
              <a:rPr lang="en-GB" sz="2400" b="1" dirty="0">
                <a:latin typeface="Arial"/>
                <a:cs typeface="Arial"/>
              </a:rPr>
              <a:t>General Mathematical Competencies (GMCs), </a:t>
            </a:r>
            <a:r>
              <a:rPr lang="en-GB" sz="2400" dirty="0">
                <a:latin typeface="Arial"/>
                <a:cs typeface="Arial"/>
              </a:rPr>
              <a:t>designed with the purpose of enabling students in ways that require them to apply maths skills technical contexts. Awarding organisations are required to </a:t>
            </a:r>
            <a:r>
              <a:rPr lang="en-GB" sz="2400" b="1" dirty="0">
                <a:latin typeface="Arial"/>
                <a:cs typeface="Arial"/>
              </a:rPr>
              <a:t>embed maths competencies </a:t>
            </a:r>
            <a:r>
              <a:rPr lang="en-GB" sz="2400" dirty="0">
                <a:latin typeface="Arial"/>
                <a:cs typeface="Arial"/>
              </a:rPr>
              <a:t>into the qualifications’ content, ensuring that the content is </a:t>
            </a:r>
            <a:r>
              <a:rPr lang="en-GB" sz="2400" b="1" dirty="0">
                <a:latin typeface="Arial"/>
                <a:cs typeface="Arial"/>
              </a:rPr>
              <a:t>focused on occupational contexts and real-world application</a:t>
            </a:r>
            <a:r>
              <a:rPr lang="en-GB" sz="2400" dirty="0">
                <a:latin typeface="Arial"/>
                <a:cs typeface="Arial"/>
              </a:rPr>
              <a:t>. </a:t>
            </a:r>
          </a:p>
          <a:p>
            <a:pPr marL="350216" lvl="1" indent="-342900" algn="l">
              <a:lnSpc>
                <a:spcPct val="100000"/>
              </a:lnSpc>
              <a:buFont typeface="Arial" panose="020B0604020202020204" pitchFamily="34" charset="0"/>
              <a:buChar char="•"/>
            </a:pPr>
            <a:endParaRPr lang="en-GB" sz="2400" dirty="0">
              <a:latin typeface="Arial"/>
              <a:cs typeface="Arial"/>
            </a:endParaRPr>
          </a:p>
          <a:p>
            <a:pPr marL="350216" lvl="1" indent="-342900" algn="l">
              <a:lnSpc>
                <a:spcPct val="100000"/>
              </a:lnSpc>
              <a:buFont typeface="Arial" panose="020B0604020202020204" pitchFamily="34" charset="0"/>
              <a:buChar char="•"/>
            </a:pPr>
            <a:r>
              <a:rPr lang="en-GB" sz="2400" dirty="0">
                <a:latin typeface="Arial"/>
                <a:cs typeface="Arial"/>
              </a:rPr>
              <a:t>Therefore, it is difficult to </a:t>
            </a:r>
            <a:r>
              <a:rPr lang="en-GB" sz="2400" b="1" dirty="0">
                <a:latin typeface="Arial"/>
                <a:cs typeface="Arial"/>
              </a:rPr>
              <a:t>isolate and grade </a:t>
            </a:r>
            <a:r>
              <a:rPr lang="en-GB" sz="2400" dirty="0">
                <a:latin typeface="Arial"/>
                <a:cs typeface="Arial"/>
              </a:rPr>
              <a:t>the maths skills of a T Level student, as they are required to demonstrate them in an applied way throughout their course and assessment. </a:t>
            </a:r>
          </a:p>
          <a:p>
            <a:pPr marL="350216" lvl="1" indent="-342900" algn="l">
              <a:lnSpc>
                <a:spcPct val="100000"/>
              </a:lnSpc>
              <a:buFont typeface="Arial" panose="020B0604020202020204" pitchFamily="34" charset="0"/>
              <a:buChar char="•"/>
            </a:pPr>
            <a:endParaRPr lang="en-GB" sz="2400" dirty="0">
              <a:latin typeface="Arial"/>
              <a:cs typeface="Arial"/>
            </a:endParaRPr>
          </a:p>
          <a:p>
            <a:pPr marL="350216" lvl="1" indent="-342900" algn="l">
              <a:lnSpc>
                <a:spcPct val="100000"/>
              </a:lnSpc>
              <a:buFont typeface="Arial" panose="020B0604020202020204" pitchFamily="34" charset="0"/>
              <a:buChar char="•"/>
            </a:pPr>
            <a:r>
              <a:rPr lang="en-GB" sz="2400" dirty="0">
                <a:latin typeface="Arial"/>
                <a:cs typeface="Arial"/>
              </a:rPr>
              <a:t>To try and demonstrate the maths content in T Levels, we have mapped the maths content within the specifications to A Level maths to show </a:t>
            </a:r>
            <a:r>
              <a:rPr lang="en-GB" sz="2400" b="1" dirty="0">
                <a:latin typeface="Arial"/>
                <a:cs typeface="Arial"/>
              </a:rPr>
              <a:t>comparable coverage</a:t>
            </a:r>
            <a:r>
              <a:rPr lang="en-GB" sz="2400" dirty="0">
                <a:latin typeface="Arial"/>
                <a:cs typeface="Arial"/>
              </a:rPr>
              <a:t>. We will also set out where the maths content in T Levels covers knowledge outside of A level maths. We will share this with HEIs along with this pack.</a:t>
            </a:r>
          </a:p>
          <a:p>
            <a:pPr marL="350216" lvl="1" indent="-342900" algn="l">
              <a:lnSpc>
                <a:spcPct val="100000"/>
              </a:lnSpc>
              <a:buFont typeface="Arial" panose="020B0604020202020204" pitchFamily="34" charset="0"/>
              <a:buChar char="•"/>
            </a:pPr>
            <a:endParaRPr lang="en-GB" sz="2400" dirty="0">
              <a:latin typeface="Arial"/>
              <a:cs typeface="Arial"/>
            </a:endParaRPr>
          </a:p>
          <a:p>
            <a:pPr marL="350216" lvl="1" indent="-342900" algn="l">
              <a:lnSpc>
                <a:spcPct val="100000"/>
              </a:lnSpc>
              <a:buFont typeface="Arial" panose="020B0604020202020204" pitchFamily="34" charset="0"/>
              <a:buChar char="•"/>
            </a:pPr>
            <a:r>
              <a:rPr lang="en-GB" sz="2400" dirty="0">
                <a:latin typeface="Arial"/>
                <a:cs typeface="Arial"/>
              </a:rPr>
              <a:t>To support understanding of coverage, we encourage universities to consider the mapping in the </a:t>
            </a:r>
            <a:r>
              <a:rPr lang="en-GB" sz="2400" b="1" dirty="0">
                <a:latin typeface="Arial"/>
                <a:cs typeface="Arial"/>
              </a:rPr>
              <a:t>context of the specifications,</a:t>
            </a:r>
            <a:r>
              <a:rPr lang="en-GB" sz="2400" dirty="0">
                <a:latin typeface="Arial"/>
                <a:cs typeface="Arial"/>
              </a:rPr>
              <a:t> so they can see the way that maths is taught and assessed applied in ‘real-life’ contexts. </a:t>
            </a:r>
          </a:p>
          <a:p>
            <a:pPr marL="350216" lvl="1" indent="-342900" algn="l">
              <a:lnSpc>
                <a:spcPct val="100000"/>
              </a:lnSpc>
              <a:buFont typeface="Arial" panose="020B0604020202020204" pitchFamily="34" charset="0"/>
              <a:buChar char="•"/>
            </a:pPr>
            <a:endParaRPr lang="en-GB" sz="2400" dirty="0">
              <a:latin typeface="Arial"/>
              <a:cs typeface="Arial"/>
            </a:endParaRPr>
          </a:p>
          <a:p>
            <a:pPr marL="350216" lvl="1" indent="-342900" algn="l">
              <a:lnSpc>
                <a:spcPct val="100000"/>
              </a:lnSpc>
              <a:buFont typeface="Arial" panose="020B0604020202020204" pitchFamily="34" charset="0"/>
              <a:buChar char="•"/>
            </a:pPr>
            <a:r>
              <a:rPr lang="en-GB" sz="2400" dirty="0">
                <a:latin typeface="Arial"/>
                <a:cs typeface="Arial"/>
              </a:rPr>
              <a:t>We will continue to share maths mapping products as more specifications are published for </a:t>
            </a:r>
            <a:r>
              <a:rPr lang="en-GB" sz="2400" b="1" dirty="0">
                <a:latin typeface="Arial"/>
                <a:cs typeface="Arial"/>
              </a:rPr>
              <a:t>new T Levels in relevant areas</a:t>
            </a:r>
            <a:r>
              <a:rPr lang="en-GB" sz="2400" dirty="0">
                <a:latin typeface="Arial"/>
                <a:cs typeface="Arial"/>
              </a:rPr>
              <a:t>. </a:t>
            </a:r>
            <a:endParaRPr lang="en-GB" sz="2400" dirty="0">
              <a:latin typeface="Arial" panose="020B0604020202020204" pitchFamily="34" charset="0"/>
              <a:cs typeface="Arial" panose="020B0604020202020204" pitchFamily="34" charset="0"/>
            </a:endParaRPr>
          </a:p>
          <a:p>
            <a:pPr marL="0" indent="0" algn="l">
              <a:lnSpc>
                <a:spcPct val="100000"/>
              </a:lnSpc>
              <a:buNone/>
            </a:pPr>
            <a:endParaRPr lang="en-GB" sz="2638"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8697932"/>
      </p:ext>
    </p:extLst>
  </p:cSld>
  <p:clrMapOvr>
    <a:masterClrMapping/>
  </p:clrMapOvr>
</p:sld>
</file>

<file path=ppt/theme/theme1.xml><?xml version="1.0" encoding="utf-8"?>
<a:theme xmlns:a="http://schemas.openxmlformats.org/drawingml/2006/main" name="T Levels">
  <a:themeElements>
    <a:clrScheme name="T Levels">
      <a:dk1>
        <a:srgbClr val="000000"/>
      </a:dk1>
      <a:lt1>
        <a:srgbClr val="FFFFFF"/>
      </a:lt1>
      <a:dk2>
        <a:srgbClr val="FF9567"/>
      </a:dk2>
      <a:lt2>
        <a:srgbClr val="FC4420"/>
      </a:lt2>
      <a:accent1>
        <a:srgbClr val="7659B0"/>
      </a:accent1>
      <a:accent2>
        <a:srgbClr val="000000"/>
      </a:accent2>
      <a:accent3>
        <a:srgbClr val="FFFFFF"/>
      </a:accent3>
      <a:accent4>
        <a:srgbClr val="FF9567"/>
      </a:accent4>
      <a:accent5>
        <a:srgbClr val="FC4420"/>
      </a:accent5>
      <a:accent6>
        <a:srgbClr val="7659B0"/>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sz="1600" dirty="0">
            <a:latin typeface="Courier" pitchFamily="2"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7E99BDC17231478D2583FC1E41121D" ma:contentTypeVersion="4" ma:contentTypeDescription="Create a new document." ma:contentTypeScope="" ma:versionID="d769266b6623a11c820814ca8e33990f">
  <xsd:schema xmlns:xsd="http://www.w3.org/2001/XMLSchema" xmlns:xs="http://www.w3.org/2001/XMLSchema" xmlns:p="http://schemas.microsoft.com/office/2006/metadata/properties" xmlns:ns2="a1484f21-0591-4928-a30f-36df19cd5fdc" xmlns:ns3="fc6a0d45-af8b-4e4a-a864-8509f26d4b10" targetNamespace="http://schemas.microsoft.com/office/2006/metadata/properties" ma:root="true" ma:fieldsID="48d70f7e36d14572f92cad6818738c83" ns2:_="" ns3:_="">
    <xsd:import namespace="a1484f21-0591-4928-a30f-36df19cd5fdc"/>
    <xsd:import namespace="fc6a0d45-af8b-4e4a-a864-8509f26d4b1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484f21-0591-4928-a30f-36df19cd5f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6a0d45-af8b-4e4a-a864-8509f26d4b1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fc6a0d45-af8b-4e4a-a864-8509f26d4b10">
      <UserInfo>
        <DisplayName>KNIGHTS, Sarah</DisplayName>
        <AccountId>13</AccountId>
        <AccountType/>
      </UserInfo>
      <UserInfo>
        <DisplayName>PEARSON, Stella</DisplayName>
        <AccountId>12</AccountId>
        <AccountType/>
      </UserInfo>
      <UserInfo>
        <DisplayName>ROSS, Seb</DisplayName>
        <AccountId>14</AccountId>
        <AccountType/>
      </UserInfo>
      <UserInfo>
        <DisplayName>POTTS, Deborah</DisplayName>
        <AccountId>15</AccountId>
        <AccountType/>
      </UserInfo>
      <UserInfo>
        <DisplayName>EDMUNDS, Fiona</DisplayName>
        <AccountId>16</AccountId>
        <AccountType/>
      </UserInfo>
      <UserInfo>
        <DisplayName>BAILEY, Theresa</DisplayName>
        <AccountId>17</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6B69D6-4538-4981-9BD0-D24E7AD28927}">
  <ds:schemaRefs>
    <ds:schemaRef ds:uri="a1484f21-0591-4928-a30f-36df19cd5fdc"/>
    <ds:schemaRef ds:uri="fc6a0d45-af8b-4e4a-a864-8509f26d4b1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D7973F9-87AA-461C-9084-E074BBD6416C}">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fc6a0d45-af8b-4e4a-a864-8509f26d4b10"/>
    <ds:schemaRef ds:uri="http://purl.org/dc/terms/"/>
    <ds:schemaRef ds:uri="http://schemas.openxmlformats.org/package/2006/metadata/core-properties"/>
    <ds:schemaRef ds:uri="a1484f21-0591-4928-a30f-36df19cd5fdc"/>
    <ds:schemaRef ds:uri="http://www.w3.org/XML/1998/namespace"/>
  </ds:schemaRefs>
</ds:datastoreItem>
</file>

<file path=customXml/itemProps3.xml><?xml version="1.0" encoding="utf-8"?>
<ds:datastoreItem xmlns:ds="http://schemas.openxmlformats.org/officeDocument/2006/customXml" ds:itemID="{08B6EAA2-06E5-4407-B2FF-033E376CC2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1793</TotalTime>
  <Words>2801</Words>
  <Application>Microsoft Office PowerPoint</Application>
  <PresentationFormat>Custom</PresentationFormat>
  <Paragraphs>169</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vt:lpstr>
      <vt:lpstr>Courier New</vt:lpstr>
      <vt:lpstr>T Levels</vt:lpstr>
      <vt:lpstr>Supporting Higher education institutions To understand t levels</vt:lpstr>
      <vt:lpstr>What are T levels?</vt:lpstr>
      <vt:lpstr>What is the purpose of t levels?</vt:lpstr>
      <vt:lpstr>What makes T Levels different from existing TECHNICAL AND vocational qualifications?</vt:lpstr>
      <vt:lpstr>How are t levels Assessed?</vt:lpstr>
      <vt:lpstr>How are t levels graded?</vt:lpstr>
      <vt:lpstr>PowerPoint Presentation</vt:lpstr>
      <vt:lpstr>How are we supporting FE teachers to deliver t levels?</vt:lpstr>
      <vt:lpstr>PowerPoint Presentation</vt:lpstr>
      <vt:lpstr>What support is available FOR universities from awarding organisations?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COPY  GOES HERE</dc:title>
  <dc:creator>CHAMBERS, Susan</dc:creator>
  <cp:lastModifiedBy>LAVERY, Vicci</cp:lastModifiedBy>
  <cp:revision>11</cp:revision>
  <dcterms:created xsi:type="dcterms:W3CDTF">2019-05-20T09:53:16Z</dcterms:created>
  <dcterms:modified xsi:type="dcterms:W3CDTF">2021-08-11T10:05:07Z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2019-05-20T00:00:00Z</vt:filetime>
  </property>
  <property fmtid="{D5CDD505-2E9C-101B-9397-08002B2CF9AE}" pid="3" name="Creator">
    <vt:lpwstr>Adobe InDesign 14.0 (Macintosh)</vt:lpwstr>
  </property>
  <property fmtid="{D5CDD505-2E9C-101B-9397-08002B2CF9AE}" pid="4" name="LastSaved">
    <vt:filetime>2019-05-20T00:00:00Z</vt:filetime>
  </property>
  <property fmtid="{D5CDD505-2E9C-101B-9397-08002B2CF9AE}" pid="5" name="ContentTypeId">
    <vt:lpwstr>0x010100FA7E99BDC17231478D2583FC1E41121D</vt:lpwstr>
  </property>
  <property fmtid="{D5CDD505-2E9C-101B-9397-08002B2CF9AE}" pid="6" name="DfeOwner">
    <vt:lpwstr>2;#DfE|a484111e-5b24-4ad9-9778-c536c8c88985</vt:lpwstr>
  </property>
  <property fmtid="{D5CDD505-2E9C-101B-9397-08002B2CF9AE}" pid="7" name="afedf6f4583d4414b8b49f98bd7a4a38">
    <vt:lpwstr>DfE|a484111e-5b24-4ad9-9778-c536c8c88985</vt:lpwstr>
  </property>
  <property fmtid="{D5CDD505-2E9C-101B-9397-08002B2CF9AE}" pid="8" name="cf01b81f267a4ae7a066de4ca5a45f7c">
    <vt:lpwstr>Official|0884c477-2e62-47ea-b19c-5af6e91124c5</vt:lpwstr>
  </property>
  <property fmtid="{D5CDD505-2E9C-101B-9397-08002B2CF9AE}" pid="9" name="_dlc_DocIdItemGuid">
    <vt:lpwstr>d16df203-cd41-4ae1-a950-aa6af04210f3</vt:lpwstr>
  </property>
  <property fmtid="{D5CDD505-2E9C-101B-9397-08002B2CF9AE}" pid="10" name="pd0bfabaa6cb47f7bff41b54a8405b46">
    <vt:lpwstr>DfE|cc08a6d4-dfde-4d0f-bd85-069ebcef80d5</vt:lpwstr>
  </property>
  <property fmtid="{D5CDD505-2E9C-101B-9397-08002B2CF9AE}" pid="11" name="DfeOrganisationalUnit">
    <vt:lpwstr>1;#DfE|cc08a6d4-dfde-4d0f-bd85-069ebcef80d5</vt:lpwstr>
  </property>
  <property fmtid="{D5CDD505-2E9C-101B-9397-08002B2CF9AE}" pid="12" name="DfeRights:ProtectiveMarking">
    <vt:lpwstr>3;#Official|0884c477-2e62-47ea-b19c-5af6e91124c5</vt:lpwstr>
  </property>
  <property fmtid="{D5CDD505-2E9C-101B-9397-08002B2CF9AE}" pid="13" name="Rights:ProtectiveMarking">
    <vt:lpwstr>3;#Official|0884c477-2e62-47ea-b19c-5af6e91124c5</vt:lpwstr>
  </property>
  <property fmtid="{D5CDD505-2E9C-101B-9397-08002B2CF9AE}" pid="14" name="OrganisationalUnit">
    <vt:lpwstr>1;#DfE|cc08a6d4-dfde-4d0f-bd85-069ebcef80d5</vt:lpwstr>
  </property>
  <property fmtid="{D5CDD505-2E9C-101B-9397-08002B2CF9AE}" pid="15" name="Owner">
    <vt:lpwstr>2;#DfE|a484111e-5b24-4ad9-9778-c536c8c88985</vt:lpwstr>
  </property>
  <property fmtid="{D5CDD505-2E9C-101B-9397-08002B2CF9AE}" pid="16" name="DfeSubject">
    <vt:lpwstr/>
  </property>
</Properties>
</file>