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21"/>
  </p:notesMasterIdLst>
  <p:sldIdLst>
    <p:sldId id="269" r:id="rId7"/>
    <p:sldId id="276" r:id="rId8"/>
    <p:sldId id="271" r:id="rId9"/>
    <p:sldId id="273" r:id="rId10"/>
    <p:sldId id="263" r:id="rId11"/>
    <p:sldId id="260" r:id="rId12"/>
    <p:sldId id="259" r:id="rId13"/>
    <p:sldId id="262" r:id="rId14"/>
    <p:sldId id="268" r:id="rId15"/>
    <p:sldId id="264" r:id="rId16"/>
    <p:sldId id="265" r:id="rId17"/>
    <p:sldId id="261" r:id="rId18"/>
    <p:sldId id="266"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BONE, Lynne" initials="TL" lastIdx="11" clrIdx="0">
    <p:extLst>
      <p:ext uri="{19B8F6BF-5375-455C-9EA6-DF929625EA0E}">
        <p15:presenceInfo xmlns:p15="http://schemas.microsoft.com/office/powerpoint/2012/main" userId="S::Lynne.TABONE@EDUCATION.GOV.UK::2a84a796-d89c-44ba-b351-430c27406521" providerId="AD"/>
      </p:ext>
    </p:extLst>
  </p:cmAuthor>
  <p:cmAuthor id="2" name="ESHELBY, Cayli" initials="EC" lastIdx="4" clrIdx="1">
    <p:extLst>
      <p:ext uri="{19B8F6BF-5375-455C-9EA6-DF929625EA0E}">
        <p15:presenceInfo xmlns:p15="http://schemas.microsoft.com/office/powerpoint/2012/main" userId="S::cayli.eshelby@education.gov.uk::87810c38-ceea-40a8-9220-764b33ca8e2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4804" autoAdjust="0"/>
  </p:normalViewPr>
  <p:slideViewPr>
    <p:cSldViewPr snapToGrid="0">
      <p:cViewPr varScale="1">
        <p:scale>
          <a:sx n="109" d="100"/>
          <a:sy n="109" d="100"/>
        </p:scale>
        <p:origin x="636" y="108"/>
      </p:cViewPr>
      <p:guideLst/>
    </p:cSldViewPr>
  </p:slideViewPr>
  <p:notesTextViewPr>
    <p:cViewPr>
      <p:scale>
        <a:sx n="1" d="1"/>
        <a:sy n="1" d="1"/>
      </p:scale>
      <p:origin x="0" y="0"/>
    </p:cViewPr>
  </p:notesTextViewPr>
  <p:notesViewPr>
    <p:cSldViewPr snapToGrid="0">
      <p:cViewPr varScale="1">
        <p:scale>
          <a:sx n="83" d="100"/>
          <a:sy n="83" d="100"/>
        </p:scale>
        <p:origin x="393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0D9BDE-A592-4664-BF17-B6D9280FFB3A}"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9CF97C07-3CB3-48E8-A234-31D316BE940D}" type="pres">
      <dgm:prSet presAssocID="{F00D9BDE-A592-4664-BF17-B6D9280FFB3A}" presName="Name0" presStyleCnt="0">
        <dgm:presLayoutVars>
          <dgm:dir/>
          <dgm:animLvl val="lvl"/>
          <dgm:resizeHandles val="exact"/>
        </dgm:presLayoutVars>
      </dgm:prSet>
      <dgm:spPr/>
    </dgm:pt>
  </dgm:ptLst>
  <dgm:cxnLst>
    <dgm:cxn modelId="{EBFB2C65-C689-44E7-9247-AD00A6DBD2AC}" type="presOf" srcId="{F00D9BDE-A592-4664-BF17-B6D9280FFB3A}" destId="{9CF97C07-3CB3-48E8-A234-31D316BE940D}" srcOrd="0"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104230-52FA-42B1-927B-E5DC57584608}" type="doc">
      <dgm:prSet loTypeId="urn:diagrams.loki3.com/BracketList" loCatId="list" qsTypeId="urn:microsoft.com/office/officeart/2005/8/quickstyle/simple1" qsCatId="simple" csTypeId="urn:microsoft.com/office/officeart/2005/8/colors/accent1_2" csCatId="accent1" phldr="1"/>
      <dgm:spPr/>
      <dgm:t>
        <a:bodyPr/>
        <a:lstStyle/>
        <a:p>
          <a:endParaRPr lang="en-GB"/>
        </a:p>
      </dgm:t>
    </dgm:pt>
    <dgm:pt modelId="{0A130242-1CFE-4528-BB06-641A4B09A6B5}">
      <dgm:prSet phldrT="[Text]" custT="1"/>
      <dgm:spPr/>
      <dgm:t>
        <a:bodyPr/>
        <a:lstStyle/>
        <a:p>
          <a:pPr algn="ctr"/>
          <a:r>
            <a:rPr lang="en-GB" sz="2400"/>
            <a:t>18 December 2020</a:t>
          </a:r>
        </a:p>
      </dgm:t>
    </dgm:pt>
    <dgm:pt modelId="{6848C933-3119-427D-B01F-704266E9D1C6}" type="parTrans" cxnId="{9BFE20F9-2492-4682-81DD-F93B38229141}">
      <dgm:prSet/>
      <dgm:spPr/>
      <dgm:t>
        <a:bodyPr/>
        <a:lstStyle/>
        <a:p>
          <a:endParaRPr lang="en-GB"/>
        </a:p>
      </dgm:t>
    </dgm:pt>
    <dgm:pt modelId="{EB002A5C-8F9F-4160-8322-5DA1BF83B5E1}" type="sibTrans" cxnId="{9BFE20F9-2492-4682-81DD-F93B38229141}">
      <dgm:prSet/>
      <dgm:spPr/>
      <dgm:t>
        <a:bodyPr/>
        <a:lstStyle/>
        <a:p>
          <a:endParaRPr lang="en-GB"/>
        </a:p>
      </dgm:t>
    </dgm:pt>
    <dgm:pt modelId="{5461054E-B271-4C87-8CD6-5DC1925D0439}">
      <dgm:prSet phldrT="[Text]" custT="1"/>
      <dgm:spPr>
        <a:solidFill>
          <a:schemeClr val="accent1">
            <a:lumMod val="20000"/>
            <a:lumOff val="80000"/>
          </a:schemeClr>
        </a:solidFill>
      </dgm:spPr>
      <dgm:t>
        <a:bodyPr/>
        <a:lstStyle/>
        <a:p>
          <a:pPr>
            <a:lnSpc>
              <a:spcPct val="150000"/>
            </a:lnSpc>
          </a:pPr>
          <a:r>
            <a:rPr lang="en-GB" sz="1900">
              <a:solidFill>
                <a:schemeClr val="tx1"/>
              </a:solidFill>
            </a:rPr>
            <a:t>The initial return of both the statistical annex and the implementation plan should be sent </a:t>
          </a:r>
          <a:r>
            <a:rPr lang="en-GB" sz="1900">
              <a:solidFill>
                <a:schemeClr val="tx1"/>
              </a:solidFill>
              <a:effectLst/>
              <a:latin typeface="Arial" panose="020B0604020202020204" pitchFamily="34" charset="0"/>
              <a:ea typeface="Times New Roman" panose="02020603050405020304" pitchFamily="18" charset="0"/>
              <a:cs typeface="Arial" panose="020B0604020202020204" pitchFamily="34" charset="0"/>
            </a:rPr>
            <a:t>directly to your local ESFA lead by email copying in Statistical.ANNEXES@education.gov.uk.</a:t>
          </a:r>
          <a:endParaRPr lang="en-GB" sz="1900">
            <a:solidFill>
              <a:schemeClr val="tx1"/>
            </a:solidFill>
          </a:endParaRPr>
        </a:p>
      </dgm:t>
    </dgm:pt>
    <dgm:pt modelId="{777A4F2E-553D-4EFD-AD0E-EAAAD700D184}" type="parTrans" cxnId="{1EB8C5B4-0965-4261-87E1-9A4B9833F743}">
      <dgm:prSet/>
      <dgm:spPr/>
      <dgm:t>
        <a:bodyPr/>
        <a:lstStyle/>
        <a:p>
          <a:endParaRPr lang="en-GB"/>
        </a:p>
      </dgm:t>
    </dgm:pt>
    <dgm:pt modelId="{AF223454-5BA2-445F-B4E3-66A7BC5DF341}" type="sibTrans" cxnId="{1EB8C5B4-0965-4261-87E1-9A4B9833F743}">
      <dgm:prSet/>
      <dgm:spPr/>
      <dgm:t>
        <a:bodyPr/>
        <a:lstStyle/>
        <a:p>
          <a:endParaRPr lang="en-GB"/>
        </a:p>
      </dgm:t>
    </dgm:pt>
    <dgm:pt modelId="{A3636F5A-9712-4299-A2E8-AE403A097279}">
      <dgm:prSet phldrT="[Text]" custT="1"/>
      <dgm:spPr/>
      <dgm:t>
        <a:bodyPr/>
        <a:lstStyle/>
        <a:p>
          <a:pPr algn="ctr"/>
          <a:r>
            <a:rPr lang="en-GB" sz="2400"/>
            <a:t>3 May 2021</a:t>
          </a:r>
        </a:p>
      </dgm:t>
    </dgm:pt>
    <dgm:pt modelId="{C249A887-9019-4818-B20A-3794312614A2}" type="parTrans" cxnId="{CE73677F-085F-409C-B64A-837908E3F158}">
      <dgm:prSet/>
      <dgm:spPr/>
      <dgm:t>
        <a:bodyPr/>
        <a:lstStyle/>
        <a:p>
          <a:endParaRPr lang="en-GB"/>
        </a:p>
      </dgm:t>
    </dgm:pt>
    <dgm:pt modelId="{4701611B-8C12-44B6-8E83-D6BEC3493917}" type="sibTrans" cxnId="{CE73677F-085F-409C-B64A-837908E3F158}">
      <dgm:prSet/>
      <dgm:spPr/>
      <dgm:t>
        <a:bodyPr/>
        <a:lstStyle/>
        <a:p>
          <a:endParaRPr lang="en-GB"/>
        </a:p>
      </dgm:t>
    </dgm:pt>
    <dgm:pt modelId="{DA038486-E065-4590-A7CF-226AC4A04A7D}">
      <dgm:prSet phldrT="[Text]" custT="1"/>
      <dgm:spPr>
        <a:solidFill>
          <a:schemeClr val="accent1">
            <a:lumMod val="20000"/>
            <a:lumOff val="80000"/>
          </a:schemeClr>
        </a:solidFill>
      </dgm:spPr>
      <dgm:t>
        <a:bodyPr/>
        <a:lstStyle/>
        <a:p>
          <a:pPr>
            <a:lnSpc>
              <a:spcPct val="150000"/>
            </a:lnSpc>
          </a:pPr>
          <a:r>
            <a:rPr lang="en-GB" sz="2000">
              <a:solidFill>
                <a:schemeClr val="tx1"/>
              </a:solidFill>
            </a:rPr>
            <a:t>The second return of both the statistical annex and the implementation plan should be sent </a:t>
          </a:r>
          <a:r>
            <a:rPr lang="en-GB" sz="2000">
              <a:solidFill>
                <a:schemeClr val="tx1"/>
              </a:solidFill>
              <a:effectLst/>
              <a:latin typeface="Arial" panose="020B0604020202020204" pitchFamily="34" charset="0"/>
              <a:ea typeface="Times New Roman" panose="02020603050405020304" pitchFamily="18" charset="0"/>
              <a:cs typeface="Arial" panose="020B0604020202020204" pitchFamily="34" charset="0"/>
            </a:rPr>
            <a:t>directly to your local ESFA lead by email copying in Statistical.ANNEXES@education.gov.uk.</a:t>
          </a:r>
          <a:endParaRPr lang="en-GB" sz="2000">
            <a:solidFill>
              <a:schemeClr val="tx1"/>
            </a:solidFill>
          </a:endParaRPr>
        </a:p>
      </dgm:t>
    </dgm:pt>
    <dgm:pt modelId="{4C18352E-4648-48C2-965F-2C306F10A675}" type="parTrans" cxnId="{8519AD06-23E8-4B44-BA03-DFA6A0832F9A}">
      <dgm:prSet/>
      <dgm:spPr/>
      <dgm:t>
        <a:bodyPr/>
        <a:lstStyle/>
        <a:p>
          <a:endParaRPr lang="en-GB"/>
        </a:p>
      </dgm:t>
    </dgm:pt>
    <dgm:pt modelId="{6EA88784-0058-4E22-BEAF-7DE7D806E513}" type="sibTrans" cxnId="{8519AD06-23E8-4B44-BA03-DFA6A0832F9A}">
      <dgm:prSet/>
      <dgm:spPr/>
      <dgm:t>
        <a:bodyPr/>
        <a:lstStyle/>
        <a:p>
          <a:endParaRPr lang="en-GB"/>
        </a:p>
      </dgm:t>
    </dgm:pt>
    <dgm:pt modelId="{4D600535-4C80-4D93-BE36-4515D20DC8A8}" type="pres">
      <dgm:prSet presAssocID="{E7104230-52FA-42B1-927B-E5DC57584608}" presName="Name0" presStyleCnt="0">
        <dgm:presLayoutVars>
          <dgm:dir/>
          <dgm:animLvl val="lvl"/>
          <dgm:resizeHandles val="exact"/>
        </dgm:presLayoutVars>
      </dgm:prSet>
      <dgm:spPr/>
    </dgm:pt>
    <dgm:pt modelId="{ABD8249A-5CCD-4863-9058-F9A523593CB0}" type="pres">
      <dgm:prSet presAssocID="{0A130242-1CFE-4528-BB06-641A4B09A6B5}" presName="linNode" presStyleCnt="0"/>
      <dgm:spPr/>
    </dgm:pt>
    <dgm:pt modelId="{BD180D08-AC2F-4AF4-B36A-F44D566D7161}" type="pres">
      <dgm:prSet presAssocID="{0A130242-1CFE-4528-BB06-641A4B09A6B5}" presName="parTx" presStyleLbl="revTx" presStyleIdx="0" presStyleCnt="2">
        <dgm:presLayoutVars>
          <dgm:chMax val="1"/>
          <dgm:bulletEnabled val="1"/>
        </dgm:presLayoutVars>
      </dgm:prSet>
      <dgm:spPr/>
    </dgm:pt>
    <dgm:pt modelId="{62CB5FA9-E0F5-40C2-BAB1-FF87A882AB59}" type="pres">
      <dgm:prSet presAssocID="{0A130242-1CFE-4528-BB06-641A4B09A6B5}" presName="bracket" presStyleLbl="parChTrans1D1" presStyleIdx="0" presStyleCnt="2"/>
      <dgm:spPr/>
    </dgm:pt>
    <dgm:pt modelId="{E42C66B6-5C39-4BCD-9A57-4C16110CA10F}" type="pres">
      <dgm:prSet presAssocID="{0A130242-1CFE-4528-BB06-641A4B09A6B5}" presName="spH" presStyleCnt="0"/>
      <dgm:spPr/>
    </dgm:pt>
    <dgm:pt modelId="{7D4DDDFC-88A0-4C36-8F74-A35D37C1C74D}" type="pres">
      <dgm:prSet presAssocID="{0A130242-1CFE-4528-BB06-641A4B09A6B5}" presName="desTx" presStyleLbl="node1" presStyleIdx="0" presStyleCnt="2" custScaleX="100533" custLinFactNeighborX="-34375" custLinFactNeighborY="-802">
        <dgm:presLayoutVars>
          <dgm:bulletEnabled val="1"/>
        </dgm:presLayoutVars>
      </dgm:prSet>
      <dgm:spPr/>
    </dgm:pt>
    <dgm:pt modelId="{4DF977B7-4563-4B39-97B3-AC680057B180}" type="pres">
      <dgm:prSet presAssocID="{EB002A5C-8F9F-4160-8322-5DA1BF83B5E1}" presName="spV" presStyleCnt="0"/>
      <dgm:spPr/>
    </dgm:pt>
    <dgm:pt modelId="{F602E341-13B3-46AA-A1C6-3E80DE102B1F}" type="pres">
      <dgm:prSet presAssocID="{A3636F5A-9712-4299-A2E8-AE403A097279}" presName="linNode" presStyleCnt="0"/>
      <dgm:spPr/>
    </dgm:pt>
    <dgm:pt modelId="{E7140E0E-76DF-4E64-AF5E-2C6055613C16}" type="pres">
      <dgm:prSet presAssocID="{A3636F5A-9712-4299-A2E8-AE403A097279}" presName="parTx" presStyleLbl="revTx" presStyleIdx="1" presStyleCnt="2">
        <dgm:presLayoutVars>
          <dgm:chMax val="1"/>
          <dgm:bulletEnabled val="1"/>
        </dgm:presLayoutVars>
      </dgm:prSet>
      <dgm:spPr/>
    </dgm:pt>
    <dgm:pt modelId="{E94F2082-DE35-43E4-8356-066AE8ABC5BD}" type="pres">
      <dgm:prSet presAssocID="{A3636F5A-9712-4299-A2E8-AE403A097279}" presName="bracket" presStyleLbl="parChTrans1D1" presStyleIdx="1" presStyleCnt="2"/>
      <dgm:spPr/>
    </dgm:pt>
    <dgm:pt modelId="{CC7CC95F-4270-4756-B1F6-4E006B0EC86F}" type="pres">
      <dgm:prSet presAssocID="{A3636F5A-9712-4299-A2E8-AE403A097279}" presName="spH" presStyleCnt="0"/>
      <dgm:spPr/>
    </dgm:pt>
    <dgm:pt modelId="{CD9CE413-F769-4267-BAF7-78CE8DA27296}" type="pres">
      <dgm:prSet presAssocID="{A3636F5A-9712-4299-A2E8-AE403A097279}" presName="desTx" presStyleLbl="node1" presStyleIdx="1" presStyleCnt="2" custLinFactNeighborX="0" custLinFactNeighborY="-2800">
        <dgm:presLayoutVars>
          <dgm:bulletEnabled val="1"/>
        </dgm:presLayoutVars>
      </dgm:prSet>
      <dgm:spPr/>
    </dgm:pt>
  </dgm:ptLst>
  <dgm:cxnLst>
    <dgm:cxn modelId="{330A3404-36AE-4483-9FBB-775F9369ECDD}" type="presOf" srcId="{DA038486-E065-4590-A7CF-226AC4A04A7D}" destId="{CD9CE413-F769-4267-BAF7-78CE8DA27296}" srcOrd="0" destOrd="0" presId="urn:diagrams.loki3.com/BracketList"/>
    <dgm:cxn modelId="{8519AD06-23E8-4B44-BA03-DFA6A0832F9A}" srcId="{A3636F5A-9712-4299-A2E8-AE403A097279}" destId="{DA038486-E065-4590-A7CF-226AC4A04A7D}" srcOrd="0" destOrd="0" parTransId="{4C18352E-4648-48C2-965F-2C306F10A675}" sibTransId="{6EA88784-0058-4E22-BEAF-7DE7D806E513}"/>
    <dgm:cxn modelId="{4B985321-3848-49DE-AD71-BF919A51EC79}" type="presOf" srcId="{E7104230-52FA-42B1-927B-E5DC57584608}" destId="{4D600535-4C80-4D93-BE36-4515D20DC8A8}" srcOrd="0" destOrd="0" presId="urn:diagrams.loki3.com/BracketList"/>
    <dgm:cxn modelId="{CE73677F-085F-409C-B64A-837908E3F158}" srcId="{E7104230-52FA-42B1-927B-E5DC57584608}" destId="{A3636F5A-9712-4299-A2E8-AE403A097279}" srcOrd="1" destOrd="0" parTransId="{C249A887-9019-4818-B20A-3794312614A2}" sibTransId="{4701611B-8C12-44B6-8E83-D6BEC3493917}"/>
    <dgm:cxn modelId="{1EB8C5B4-0965-4261-87E1-9A4B9833F743}" srcId="{0A130242-1CFE-4528-BB06-641A4B09A6B5}" destId="{5461054E-B271-4C87-8CD6-5DC1925D0439}" srcOrd="0" destOrd="0" parTransId="{777A4F2E-553D-4EFD-AD0E-EAAAD700D184}" sibTransId="{AF223454-5BA2-445F-B4E3-66A7BC5DF341}"/>
    <dgm:cxn modelId="{A7FCF3BF-3691-433F-9958-5ACD90AFBEB9}" type="presOf" srcId="{0A130242-1CFE-4528-BB06-641A4B09A6B5}" destId="{BD180D08-AC2F-4AF4-B36A-F44D566D7161}" srcOrd="0" destOrd="0" presId="urn:diagrams.loki3.com/BracketList"/>
    <dgm:cxn modelId="{76FABAD3-D9FA-4D59-AB3D-28C4FABCD216}" type="presOf" srcId="{A3636F5A-9712-4299-A2E8-AE403A097279}" destId="{E7140E0E-76DF-4E64-AF5E-2C6055613C16}" srcOrd="0" destOrd="0" presId="urn:diagrams.loki3.com/BracketList"/>
    <dgm:cxn modelId="{DB11B4DB-03F5-447A-90E3-C3B906CED5A2}" type="presOf" srcId="{5461054E-B271-4C87-8CD6-5DC1925D0439}" destId="{7D4DDDFC-88A0-4C36-8F74-A35D37C1C74D}" srcOrd="0" destOrd="0" presId="urn:diagrams.loki3.com/BracketList"/>
    <dgm:cxn modelId="{9BFE20F9-2492-4682-81DD-F93B38229141}" srcId="{E7104230-52FA-42B1-927B-E5DC57584608}" destId="{0A130242-1CFE-4528-BB06-641A4B09A6B5}" srcOrd="0" destOrd="0" parTransId="{6848C933-3119-427D-B01F-704266E9D1C6}" sibTransId="{EB002A5C-8F9F-4160-8322-5DA1BF83B5E1}"/>
    <dgm:cxn modelId="{2762797C-F5FF-4E02-B3F2-0AC246BDC0DC}" type="presParOf" srcId="{4D600535-4C80-4D93-BE36-4515D20DC8A8}" destId="{ABD8249A-5CCD-4863-9058-F9A523593CB0}" srcOrd="0" destOrd="0" presId="urn:diagrams.loki3.com/BracketList"/>
    <dgm:cxn modelId="{839059BA-6407-42DC-ACA3-DE9D09DFC993}" type="presParOf" srcId="{ABD8249A-5CCD-4863-9058-F9A523593CB0}" destId="{BD180D08-AC2F-4AF4-B36A-F44D566D7161}" srcOrd="0" destOrd="0" presId="urn:diagrams.loki3.com/BracketList"/>
    <dgm:cxn modelId="{FE6D53C3-A8EB-4234-8442-15788CA3B25C}" type="presParOf" srcId="{ABD8249A-5CCD-4863-9058-F9A523593CB0}" destId="{62CB5FA9-E0F5-40C2-BAB1-FF87A882AB59}" srcOrd="1" destOrd="0" presId="urn:diagrams.loki3.com/BracketList"/>
    <dgm:cxn modelId="{AEAE22E2-AEEE-4688-8A25-14D286BC353F}" type="presParOf" srcId="{ABD8249A-5CCD-4863-9058-F9A523593CB0}" destId="{E42C66B6-5C39-4BCD-9A57-4C16110CA10F}" srcOrd="2" destOrd="0" presId="urn:diagrams.loki3.com/BracketList"/>
    <dgm:cxn modelId="{864E2C2D-0D50-4A8D-A821-A74435355959}" type="presParOf" srcId="{ABD8249A-5CCD-4863-9058-F9A523593CB0}" destId="{7D4DDDFC-88A0-4C36-8F74-A35D37C1C74D}" srcOrd="3" destOrd="0" presId="urn:diagrams.loki3.com/BracketList"/>
    <dgm:cxn modelId="{DE5D9977-56D7-4B79-9F34-1DF70283700B}" type="presParOf" srcId="{4D600535-4C80-4D93-BE36-4515D20DC8A8}" destId="{4DF977B7-4563-4B39-97B3-AC680057B180}" srcOrd="1" destOrd="0" presId="urn:diagrams.loki3.com/BracketList"/>
    <dgm:cxn modelId="{7BA3B884-D7C4-4E04-8C64-20223312C8D2}" type="presParOf" srcId="{4D600535-4C80-4D93-BE36-4515D20DC8A8}" destId="{F602E341-13B3-46AA-A1C6-3E80DE102B1F}" srcOrd="2" destOrd="0" presId="urn:diagrams.loki3.com/BracketList"/>
    <dgm:cxn modelId="{191D0B14-F774-48B1-96F5-7CF8DC87C528}" type="presParOf" srcId="{F602E341-13B3-46AA-A1C6-3E80DE102B1F}" destId="{E7140E0E-76DF-4E64-AF5E-2C6055613C16}" srcOrd="0" destOrd="0" presId="urn:diagrams.loki3.com/BracketList"/>
    <dgm:cxn modelId="{EE82FE5C-2576-415C-94BD-AED47BD1A0DF}" type="presParOf" srcId="{F602E341-13B3-46AA-A1C6-3E80DE102B1F}" destId="{E94F2082-DE35-43E4-8356-066AE8ABC5BD}" srcOrd="1" destOrd="0" presId="urn:diagrams.loki3.com/BracketList"/>
    <dgm:cxn modelId="{B1268BE0-3922-4E37-BF2B-CD4ECB89A2EA}" type="presParOf" srcId="{F602E341-13B3-46AA-A1C6-3E80DE102B1F}" destId="{CC7CC95F-4270-4756-B1F6-4E006B0EC86F}" srcOrd="2" destOrd="0" presId="urn:diagrams.loki3.com/BracketList"/>
    <dgm:cxn modelId="{3836BD9F-DF8D-4156-8C5C-E269EB7A3C73}" type="presParOf" srcId="{F602E341-13B3-46AA-A1C6-3E80DE102B1F}" destId="{CD9CE413-F769-4267-BAF7-78CE8DA27296}" srcOrd="3" destOrd="0" presId="urn:diagrams.loki3.com/Bracket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180D08-AC2F-4AF4-B36A-F44D566D7161}">
      <dsp:nvSpPr>
        <dsp:cNvPr id="0" name=""/>
        <dsp:cNvSpPr/>
      </dsp:nvSpPr>
      <dsp:spPr>
        <a:xfrm>
          <a:off x="0" y="100349"/>
          <a:ext cx="2804750" cy="1267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60960" rIns="170688" bIns="60960" numCol="1" spcCol="1270" anchor="ctr" anchorCtr="0">
          <a:noAutofit/>
        </a:bodyPr>
        <a:lstStyle/>
        <a:p>
          <a:pPr marL="0" lvl="0" indent="0" algn="ctr" defTabSz="1066800">
            <a:lnSpc>
              <a:spcPct val="90000"/>
            </a:lnSpc>
            <a:spcBef>
              <a:spcPct val="0"/>
            </a:spcBef>
            <a:spcAft>
              <a:spcPct val="35000"/>
            </a:spcAft>
            <a:buNone/>
          </a:pPr>
          <a:r>
            <a:rPr lang="en-GB" sz="2400" kern="1200"/>
            <a:t>18 December 2020</a:t>
          </a:r>
        </a:p>
      </dsp:txBody>
      <dsp:txXfrm>
        <a:off x="0" y="100349"/>
        <a:ext cx="2804750" cy="1267200"/>
      </dsp:txXfrm>
    </dsp:sp>
    <dsp:sp modelId="{62CB5FA9-E0F5-40C2-BAB1-FF87A882AB59}">
      <dsp:nvSpPr>
        <dsp:cNvPr id="0" name=""/>
        <dsp:cNvSpPr/>
      </dsp:nvSpPr>
      <dsp:spPr>
        <a:xfrm>
          <a:off x="2804750" y="21149"/>
          <a:ext cx="560950" cy="142560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DDDFC-88A0-4C36-8F74-A35D37C1C74D}">
      <dsp:nvSpPr>
        <dsp:cNvPr id="0" name=""/>
        <dsp:cNvSpPr/>
      </dsp:nvSpPr>
      <dsp:spPr>
        <a:xfrm>
          <a:off x="3512950" y="9716"/>
          <a:ext cx="7669584" cy="1425600"/>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171450" lvl="1" indent="-171450" algn="l" defTabSz="844550">
            <a:lnSpc>
              <a:spcPct val="150000"/>
            </a:lnSpc>
            <a:spcBef>
              <a:spcPct val="0"/>
            </a:spcBef>
            <a:spcAft>
              <a:spcPct val="15000"/>
            </a:spcAft>
            <a:buChar char="•"/>
          </a:pPr>
          <a:r>
            <a:rPr lang="en-GB" sz="1900" kern="1200">
              <a:solidFill>
                <a:schemeClr val="tx1"/>
              </a:solidFill>
            </a:rPr>
            <a:t>The initial return of both the statistical annex and the implementation plan should be sent </a:t>
          </a:r>
          <a:r>
            <a:rPr lang="en-GB" sz="1900" kern="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directly to your local ESFA lead by email copying in Statistical.ANNEXES@education.gov.uk.</a:t>
          </a:r>
          <a:endParaRPr lang="en-GB" sz="1900" kern="1200">
            <a:solidFill>
              <a:schemeClr val="tx1"/>
            </a:solidFill>
          </a:endParaRPr>
        </a:p>
      </dsp:txBody>
      <dsp:txXfrm>
        <a:off x="3512950" y="9716"/>
        <a:ext cx="7669584" cy="1425600"/>
      </dsp:txXfrm>
    </dsp:sp>
    <dsp:sp modelId="{E7140E0E-76DF-4E64-AF5E-2C6055613C16}">
      <dsp:nvSpPr>
        <dsp:cNvPr id="0" name=""/>
        <dsp:cNvSpPr/>
      </dsp:nvSpPr>
      <dsp:spPr>
        <a:xfrm>
          <a:off x="0" y="2013749"/>
          <a:ext cx="2815749" cy="1267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60960" rIns="170688" bIns="60960" numCol="1" spcCol="1270" anchor="ctr" anchorCtr="0">
          <a:noAutofit/>
        </a:bodyPr>
        <a:lstStyle/>
        <a:p>
          <a:pPr marL="0" lvl="0" indent="0" algn="ctr" defTabSz="1066800">
            <a:lnSpc>
              <a:spcPct val="90000"/>
            </a:lnSpc>
            <a:spcBef>
              <a:spcPct val="0"/>
            </a:spcBef>
            <a:spcAft>
              <a:spcPct val="35000"/>
            </a:spcAft>
            <a:buNone/>
          </a:pPr>
          <a:r>
            <a:rPr lang="en-GB" sz="2400" kern="1200"/>
            <a:t>3 May 2021</a:t>
          </a:r>
        </a:p>
      </dsp:txBody>
      <dsp:txXfrm>
        <a:off x="0" y="2013749"/>
        <a:ext cx="2815749" cy="1267200"/>
      </dsp:txXfrm>
    </dsp:sp>
    <dsp:sp modelId="{E94F2082-DE35-43E4-8356-066AE8ABC5BD}">
      <dsp:nvSpPr>
        <dsp:cNvPr id="0" name=""/>
        <dsp:cNvSpPr/>
      </dsp:nvSpPr>
      <dsp:spPr>
        <a:xfrm>
          <a:off x="2815749" y="1677149"/>
          <a:ext cx="563150" cy="194040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D9CE413-F769-4267-BAF7-78CE8DA27296}">
      <dsp:nvSpPr>
        <dsp:cNvPr id="0" name=""/>
        <dsp:cNvSpPr/>
      </dsp:nvSpPr>
      <dsp:spPr>
        <a:xfrm>
          <a:off x="3604159" y="1622818"/>
          <a:ext cx="7658840" cy="1940400"/>
        </a:xfrm>
        <a:prstGeom prst="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150000"/>
            </a:lnSpc>
            <a:spcBef>
              <a:spcPct val="0"/>
            </a:spcBef>
            <a:spcAft>
              <a:spcPct val="15000"/>
            </a:spcAft>
            <a:buChar char="•"/>
          </a:pPr>
          <a:r>
            <a:rPr lang="en-GB" sz="2000" kern="1200">
              <a:solidFill>
                <a:schemeClr val="tx1"/>
              </a:solidFill>
            </a:rPr>
            <a:t>The second return of both the statistical annex and the implementation plan should be sent </a:t>
          </a:r>
          <a:r>
            <a:rPr lang="en-GB" sz="2000" kern="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directly to your local ESFA lead by email copying in Statistical.ANNEXES@education.gov.uk.</a:t>
          </a:r>
          <a:endParaRPr lang="en-GB" sz="2000" kern="1200">
            <a:solidFill>
              <a:schemeClr val="tx1"/>
            </a:solidFill>
          </a:endParaRPr>
        </a:p>
      </dsp:txBody>
      <dsp:txXfrm>
        <a:off x="3604159" y="1622818"/>
        <a:ext cx="7658840" cy="194040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AB7989-3B97-4F56-B0B4-49743E63F9E2}" type="datetimeFigureOut">
              <a:rPr lang="en-GB" smtClean="0"/>
              <a:t>30/09/2020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73BEF3-4A9C-4E6D-9936-6E963AD0366E}" type="slidenum">
              <a:rPr lang="en-GB" smtClean="0"/>
              <a:t>‹#›</a:t>
            </a:fld>
            <a:endParaRPr lang="en-GB"/>
          </a:p>
        </p:txBody>
      </p:sp>
    </p:spTree>
    <p:extLst>
      <p:ext uri="{BB962C8B-B14F-4D97-AF65-F5344CB8AC3E}">
        <p14:creationId xmlns:p14="http://schemas.microsoft.com/office/powerpoint/2010/main" val="2914432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A73BEF3-4A9C-4E6D-9936-6E963AD0366E}" type="slidenum">
              <a:rPr lang="en-GB" smtClean="0"/>
              <a:t>1</a:t>
            </a:fld>
            <a:endParaRPr lang="en-GB"/>
          </a:p>
        </p:txBody>
      </p:sp>
    </p:spTree>
    <p:extLst>
      <p:ext uri="{BB962C8B-B14F-4D97-AF65-F5344CB8AC3E}">
        <p14:creationId xmlns:p14="http://schemas.microsoft.com/office/powerpoint/2010/main" val="6873393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A73BEF3-4A9C-4E6D-9936-6E963AD0366E}" type="slidenum">
              <a:rPr lang="en-GB" smtClean="0"/>
              <a:t>10</a:t>
            </a:fld>
            <a:endParaRPr lang="en-GB"/>
          </a:p>
        </p:txBody>
      </p:sp>
    </p:spTree>
    <p:extLst>
      <p:ext uri="{BB962C8B-B14F-4D97-AF65-F5344CB8AC3E}">
        <p14:creationId xmlns:p14="http://schemas.microsoft.com/office/powerpoint/2010/main" val="19592865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A73BEF3-4A9C-4E6D-9936-6E963AD0366E}" type="slidenum">
              <a:rPr lang="en-GB" smtClean="0"/>
              <a:t>11</a:t>
            </a:fld>
            <a:endParaRPr lang="en-GB"/>
          </a:p>
        </p:txBody>
      </p:sp>
    </p:spTree>
    <p:extLst>
      <p:ext uri="{BB962C8B-B14F-4D97-AF65-F5344CB8AC3E}">
        <p14:creationId xmlns:p14="http://schemas.microsoft.com/office/powerpoint/2010/main" val="27349826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A73BEF3-4A9C-4E6D-9936-6E963AD0366E}" type="slidenum">
              <a:rPr lang="en-GB" smtClean="0"/>
              <a:t>12</a:t>
            </a:fld>
            <a:endParaRPr lang="en-GB"/>
          </a:p>
        </p:txBody>
      </p:sp>
    </p:spTree>
    <p:extLst>
      <p:ext uri="{BB962C8B-B14F-4D97-AF65-F5344CB8AC3E}">
        <p14:creationId xmlns:p14="http://schemas.microsoft.com/office/powerpoint/2010/main" val="33391392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A73BEF3-4A9C-4E6D-9936-6E963AD0366E}" type="slidenum">
              <a:rPr lang="en-GB" smtClean="0"/>
              <a:t>13</a:t>
            </a:fld>
            <a:endParaRPr lang="en-GB"/>
          </a:p>
        </p:txBody>
      </p:sp>
    </p:spTree>
    <p:extLst>
      <p:ext uri="{BB962C8B-B14F-4D97-AF65-F5344CB8AC3E}">
        <p14:creationId xmlns:p14="http://schemas.microsoft.com/office/powerpoint/2010/main" val="12657067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A73BEF3-4A9C-4E6D-9936-6E963AD0366E}" type="slidenum">
              <a:rPr lang="en-GB" smtClean="0"/>
              <a:t>14</a:t>
            </a:fld>
            <a:endParaRPr lang="en-GB"/>
          </a:p>
        </p:txBody>
      </p:sp>
    </p:spTree>
    <p:extLst>
      <p:ext uri="{BB962C8B-B14F-4D97-AF65-F5344CB8AC3E}">
        <p14:creationId xmlns:p14="http://schemas.microsoft.com/office/powerpoint/2010/main" val="2372475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A73BEF3-4A9C-4E6D-9936-6E963AD0366E}" type="slidenum">
              <a:rPr lang="en-GB" smtClean="0"/>
              <a:t>2</a:t>
            </a:fld>
            <a:endParaRPr lang="en-GB"/>
          </a:p>
        </p:txBody>
      </p:sp>
    </p:spTree>
    <p:extLst>
      <p:ext uri="{BB962C8B-B14F-4D97-AF65-F5344CB8AC3E}">
        <p14:creationId xmlns:p14="http://schemas.microsoft.com/office/powerpoint/2010/main" val="3962648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A73BEF3-4A9C-4E6D-9936-6E963AD0366E}" type="slidenum">
              <a:rPr lang="en-GB" smtClean="0"/>
              <a:t>3</a:t>
            </a:fld>
            <a:endParaRPr lang="en-GB"/>
          </a:p>
        </p:txBody>
      </p:sp>
    </p:spTree>
    <p:extLst>
      <p:ext uri="{BB962C8B-B14F-4D97-AF65-F5344CB8AC3E}">
        <p14:creationId xmlns:p14="http://schemas.microsoft.com/office/powerpoint/2010/main" val="30979414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A73BEF3-4A9C-4E6D-9936-6E963AD0366E}" type="slidenum">
              <a:rPr lang="en-GB" smtClean="0"/>
              <a:t>4</a:t>
            </a:fld>
            <a:endParaRPr lang="en-GB"/>
          </a:p>
        </p:txBody>
      </p:sp>
    </p:spTree>
    <p:extLst>
      <p:ext uri="{BB962C8B-B14F-4D97-AF65-F5344CB8AC3E}">
        <p14:creationId xmlns:p14="http://schemas.microsoft.com/office/powerpoint/2010/main" val="24577975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A73BEF3-4A9C-4E6D-9936-6E963AD0366E}" type="slidenum">
              <a:rPr lang="en-GB" smtClean="0"/>
              <a:t>5</a:t>
            </a:fld>
            <a:endParaRPr lang="en-GB"/>
          </a:p>
        </p:txBody>
      </p:sp>
    </p:spTree>
    <p:extLst>
      <p:ext uri="{BB962C8B-B14F-4D97-AF65-F5344CB8AC3E}">
        <p14:creationId xmlns:p14="http://schemas.microsoft.com/office/powerpoint/2010/main" val="27260097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A73BEF3-4A9C-4E6D-9936-6E963AD0366E}" type="slidenum">
              <a:rPr lang="en-GB" smtClean="0"/>
              <a:t>6</a:t>
            </a:fld>
            <a:endParaRPr lang="en-GB"/>
          </a:p>
        </p:txBody>
      </p:sp>
    </p:spTree>
    <p:extLst>
      <p:ext uri="{BB962C8B-B14F-4D97-AF65-F5344CB8AC3E}">
        <p14:creationId xmlns:p14="http://schemas.microsoft.com/office/powerpoint/2010/main" val="1072891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89973" y="4400550"/>
            <a:ext cx="5486400" cy="3600450"/>
          </a:xfrm>
        </p:spPr>
        <p:txBody>
          <a:bodyPr/>
          <a:lstStyle/>
          <a:p>
            <a:endParaRPr lang="en-GB" dirty="0"/>
          </a:p>
        </p:txBody>
      </p:sp>
      <p:sp>
        <p:nvSpPr>
          <p:cNvPr id="4" name="Slide Number Placeholder 3"/>
          <p:cNvSpPr>
            <a:spLocks noGrp="1"/>
          </p:cNvSpPr>
          <p:nvPr>
            <p:ph type="sldNum" sz="quarter" idx="5"/>
          </p:nvPr>
        </p:nvSpPr>
        <p:spPr/>
        <p:txBody>
          <a:bodyPr/>
          <a:lstStyle/>
          <a:p>
            <a:fld id="{6A73BEF3-4A9C-4E6D-9936-6E963AD0366E}" type="slidenum">
              <a:rPr lang="en-GB" smtClean="0"/>
              <a:t>7</a:t>
            </a:fld>
            <a:endParaRPr lang="en-GB"/>
          </a:p>
        </p:txBody>
      </p:sp>
    </p:spTree>
    <p:extLst>
      <p:ext uri="{BB962C8B-B14F-4D97-AF65-F5344CB8AC3E}">
        <p14:creationId xmlns:p14="http://schemas.microsoft.com/office/powerpoint/2010/main" val="9559042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A73BEF3-4A9C-4E6D-9936-6E963AD0366E}" type="slidenum">
              <a:rPr lang="en-GB" smtClean="0"/>
              <a:t>8</a:t>
            </a:fld>
            <a:endParaRPr lang="en-GB"/>
          </a:p>
        </p:txBody>
      </p:sp>
    </p:spTree>
    <p:extLst>
      <p:ext uri="{BB962C8B-B14F-4D97-AF65-F5344CB8AC3E}">
        <p14:creationId xmlns:p14="http://schemas.microsoft.com/office/powerpoint/2010/main" val="42242563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A73BEF3-4A9C-4E6D-9936-6E963AD0366E}" type="slidenum">
              <a:rPr lang="en-GB" smtClean="0"/>
              <a:t>9</a:t>
            </a:fld>
            <a:endParaRPr lang="en-GB"/>
          </a:p>
        </p:txBody>
      </p:sp>
    </p:spTree>
    <p:extLst>
      <p:ext uri="{BB962C8B-B14F-4D97-AF65-F5344CB8AC3E}">
        <p14:creationId xmlns:p14="http://schemas.microsoft.com/office/powerpoint/2010/main" val="1562967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71DF6-D247-4891-B9FC-B849A751D7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2026249-69D8-4551-95AF-E2A4E974E6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61DB2B9-296A-45F9-A1F2-6DA040AB9424}"/>
              </a:ext>
            </a:extLst>
          </p:cNvPr>
          <p:cNvSpPr>
            <a:spLocks noGrp="1"/>
          </p:cNvSpPr>
          <p:nvPr>
            <p:ph type="dt" sz="half" idx="10"/>
          </p:nvPr>
        </p:nvSpPr>
        <p:spPr/>
        <p:txBody>
          <a:bodyPr/>
          <a:lstStyle/>
          <a:p>
            <a:fld id="{08C8CAE9-E204-42C0-A85C-ED2DD0DEBC07}" type="datetime1">
              <a:rPr lang="en-GB" smtClean="0"/>
              <a:t>30/09/2020</a:t>
            </a:fld>
            <a:endParaRPr lang="en-GB"/>
          </a:p>
        </p:txBody>
      </p:sp>
      <p:sp>
        <p:nvSpPr>
          <p:cNvPr id="5" name="Footer Placeholder 4">
            <a:extLst>
              <a:ext uri="{FF2B5EF4-FFF2-40B4-BE49-F238E27FC236}">
                <a16:creationId xmlns:a16="http://schemas.microsoft.com/office/drawing/2014/main" id="{F8220B2E-830B-4EB6-910C-393CA4F137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7A296F-2A0B-4850-8C70-33E16F476352}"/>
              </a:ext>
            </a:extLst>
          </p:cNvPr>
          <p:cNvSpPr>
            <a:spLocks noGrp="1"/>
          </p:cNvSpPr>
          <p:nvPr>
            <p:ph type="sldNum" sz="quarter" idx="12"/>
          </p:nvPr>
        </p:nvSpPr>
        <p:spPr/>
        <p:txBody>
          <a:bodyPr/>
          <a:lstStyle/>
          <a:p>
            <a:fld id="{721E0B49-2459-4243-9883-011A8AF55D6B}" type="slidenum">
              <a:rPr lang="en-GB" smtClean="0"/>
              <a:t>‹#›</a:t>
            </a:fld>
            <a:endParaRPr lang="en-GB"/>
          </a:p>
        </p:txBody>
      </p:sp>
    </p:spTree>
    <p:extLst>
      <p:ext uri="{BB962C8B-B14F-4D97-AF65-F5344CB8AC3E}">
        <p14:creationId xmlns:p14="http://schemas.microsoft.com/office/powerpoint/2010/main" val="3951582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4B263-B32C-461A-8F17-6D94976DB72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FC7F3A4-B00C-4DE4-B6D8-6F142A0F90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B9A2D1-8AD3-4DB9-A480-B4374FE0C673}"/>
              </a:ext>
            </a:extLst>
          </p:cNvPr>
          <p:cNvSpPr>
            <a:spLocks noGrp="1"/>
          </p:cNvSpPr>
          <p:nvPr>
            <p:ph type="dt" sz="half" idx="10"/>
          </p:nvPr>
        </p:nvSpPr>
        <p:spPr/>
        <p:txBody>
          <a:bodyPr/>
          <a:lstStyle/>
          <a:p>
            <a:fld id="{C00B48C2-E718-48DB-9FF6-B3C6BE0E7B3F}" type="datetime1">
              <a:rPr lang="en-GB" smtClean="0"/>
              <a:t>30/09/2020</a:t>
            </a:fld>
            <a:endParaRPr lang="en-GB"/>
          </a:p>
        </p:txBody>
      </p:sp>
      <p:sp>
        <p:nvSpPr>
          <p:cNvPr id="5" name="Footer Placeholder 4">
            <a:extLst>
              <a:ext uri="{FF2B5EF4-FFF2-40B4-BE49-F238E27FC236}">
                <a16:creationId xmlns:a16="http://schemas.microsoft.com/office/drawing/2014/main" id="{45F18324-1D9C-4D37-9E0A-1383D26BB6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797D9A-D924-4151-9BBB-60C6B15BC1B8}"/>
              </a:ext>
            </a:extLst>
          </p:cNvPr>
          <p:cNvSpPr>
            <a:spLocks noGrp="1"/>
          </p:cNvSpPr>
          <p:nvPr>
            <p:ph type="sldNum" sz="quarter" idx="12"/>
          </p:nvPr>
        </p:nvSpPr>
        <p:spPr/>
        <p:txBody>
          <a:bodyPr/>
          <a:lstStyle/>
          <a:p>
            <a:fld id="{721E0B49-2459-4243-9883-011A8AF55D6B}" type="slidenum">
              <a:rPr lang="en-GB" smtClean="0"/>
              <a:t>‹#›</a:t>
            </a:fld>
            <a:endParaRPr lang="en-GB"/>
          </a:p>
        </p:txBody>
      </p:sp>
    </p:spTree>
    <p:extLst>
      <p:ext uri="{BB962C8B-B14F-4D97-AF65-F5344CB8AC3E}">
        <p14:creationId xmlns:p14="http://schemas.microsoft.com/office/powerpoint/2010/main" val="2309580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4B0CDE-5436-4AE0-8186-503989922A4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139E57D-7F0C-4C51-859F-D79EC92459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F3EEE8-2C57-418F-8DA0-D7240D74179E}"/>
              </a:ext>
            </a:extLst>
          </p:cNvPr>
          <p:cNvSpPr>
            <a:spLocks noGrp="1"/>
          </p:cNvSpPr>
          <p:nvPr>
            <p:ph type="dt" sz="half" idx="10"/>
          </p:nvPr>
        </p:nvSpPr>
        <p:spPr/>
        <p:txBody>
          <a:bodyPr/>
          <a:lstStyle/>
          <a:p>
            <a:fld id="{A07FA7D7-739C-4EA2-828F-E5FFFAE19558}" type="datetime1">
              <a:rPr lang="en-GB" smtClean="0"/>
              <a:t>30/09/2020</a:t>
            </a:fld>
            <a:endParaRPr lang="en-GB"/>
          </a:p>
        </p:txBody>
      </p:sp>
      <p:sp>
        <p:nvSpPr>
          <p:cNvPr id="5" name="Footer Placeholder 4">
            <a:extLst>
              <a:ext uri="{FF2B5EF4-FFF2-40B4-BE49-F238E27FC236}">
                <a16:creationId xmlns:a16="http://schemas.microsoft.com/office/drawing/2014/main" id="{740AD216-8D2E-4256-8727-A2C079D771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887665-D0EC-4897-B7A2-0B90FE219678}"/>
              </a:ext>
            </a:extLst>
          </p:cNvPr>
          <p:cNvSpPr>
            <a:spLocks noGrp="1"/>
          </p:cNvSpPr>
          <p:nvPr>
            <p:ph type="sldNum" sz="quarter" idx="12"/>
          </p:nvPr>
        </p:nvSpPr>
        <p:spPr/>
        <p:txBody>
          <a:bodyPr/>
          <a:lstStyle/>
          <a:p>
            <a:fld id="{721E0B49-2459-4243-9883-011A8AF55D6B}" type="slidenum">
              <a:rPr lang="en-GB" smtClean="0"/>
              <a:t>‹#›</a:t>
            </a:fld>
            <a:endParaRPr lang="en-GB"/>
          </a:p>
        </p:txBody>
      </p:sp>
    </p:spTree>
    <p:extLst>
      <p:ext uri="{BB962C8B-B14F-4D97-AF65-F5344CB8AC3E}">
        <p14:creationId xmlns:p14="http://schemas.microsoft.com/office/powerpoint/2010/main" val="3500345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8B75D-D173-4F66-8A30-8AC6BA72578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99A308-E9E1-4BA9-9652-6C01C9B5DE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988F93-E485-4C4E-9836-51911DD297CB}"/>
              </a:ext>
            </a:extLst>
          </p:cNvPr>
          <p:cNvSpPr>
            <a:spLocks noGrp="1"/>
          </p:cNvSpPr>
          <p:nvPr>
            <p:ph type="dt" sz="half" idx="10"/>
          </p:nvPr>
        </p:nvSpPr>
        <p:spPr/>
        <p:txBody>
          <a:bodyPr/>
          <a:lstStyle/>
          <a:p>
            <a:fld id="{118855DE-DAFF-48CC-9B00-0CA11E4359A3}" type="datetime1">
              <a:rPr lang="en-GB" smtClean="0"/>
              <a:t>30/09/2020</a:t>
            </a:fld>
            <a:endParaRPr lang="en-GB"/>
          </a:p>
        </p:txBody>
      </p:sp>
      <p:sp>
        <p:nvSpPr>
          <p:cNvPr id="5" name="Footer Placeholder 4">
            <a:extLst>
              <a:ext uri="{FF2B5EF4-FFF2-40B4-BE49-F238E27FC236}">
                <a16:creationId xmlns:a16="http://schemas.microsoft.com/office/drawing/2014/main" id="{99C7F2CB-9F57-4940-84C8-0F14FD9D1CB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DD08337-5A76-4A17-B15A-ADBBF9D3FD5D}"/>
              </a:ext>
            </a:extLst>
          </p:cNvPr>
          <p:cNvSpPr>
            <a:spLocks noGrp="1"/>
          </p:cNvSpPr>
          <p:nvPr>
            <p:ph type="sldNum" sz="quarter" idx="12"/>
          </p:nvPr>
        </p:nvSpPr>
        <p:spPr/>
        <p:txBody>
          <a:bodyPr/>
          <a:lstStyle/>
          <a:p>
            <a:fld id="{721E0B49-2459-4243-9883-011A8AF55D6B}" type="slidenum">
              <a:rPr lang="en-GB" smtClean="0"/>
              <a:t>‹#›</a:t>
            </a:fld>
            <a:endParaRPr lang="en-GB"/>
          </a:p>
        </p:txBody>
      </p:sp>
    </p:spTree>
    <p:extLst>
      <p:ext uri="{BB962C8B-B14F-4D97-AF65-F5344CB8AC3E}">
        <p14:creationId xmlns:p14="http://schemas.microsoft.com/office/powerpoint/2010/main" val="1541522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48662-F0E3-49EA-A90C-2ECAB0AEDE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F2893FC-B62F-40DC-85FD-7D552E1F1E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2A1E16-2DBC-4695-AB83-41AC32AE5EE6}"/>
              </a:ext>
            </a:extLst>
          </p:cNvPr>
          <p:cNvSpPr>
            <a:spLocks noGrp="1"/>
          </p:cNvSpPr>
          <p:nvPr>
            <p:ph type="dt" sz="half" idx="10"/>
          </p:nvPr>
        </p:nvSpPr>
        <p:spPr/>
        <p:txBody>
          <a:bodyPr/>
          <a:lstStyle/>
          <a:p>
            <a:fld id="{49F3B2D3-6C90-4729-BF3A-C30EA6ECE1DD}" type="datetime1">
              <a:rPr lang="en-GB" smtClean="0"/>
              <a:t>30/09/2020</a:t>
            </a:fld>
            <a:endParaRPr lang="en-GB"/>
          </a:p>
        </p:txBody>
      </p:sp>
      <p:sp>
        <p:nvSpPr>
          <p:cNvPr id="5" name="Footer Placeholder 4">
            <a:extLst>
              <a:ext uri="{FF2B5EF4-FFF2-40B4-BE49-F238E27FC236}">
                <a16:creationId xmlns:a16="http://schemas.microsoft.com/office/drawing/2014/main" id="{FFD1D6DB-8FD8-4F7A-9E8A-D63D4940B3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D88574-24F9-4D14-9C85-08C82891B91C}"/>
              </a:ext>
            </a:extLst>
          </p:cNvPr>
          <p:cNvSpPr>
            <a:spLocks noGrp="1"/>
          </p:cNvSpPr>
          <p:nvPr>
            <p:ph type="sldNum" sz="quarter" idx="12"/>
          </p:nvPr>
        </p:nvSpPr>
        <p:spPr/>
        <p:txBody>
          <a:bodyPr/>
          <a:lstStyle/>
          <a:p>
            <a:fld id="{721E0B49-2459-4243-9883-011A8AF55D6B}" type="slidenum">
              <a:rPr lang="en-GB" smtClean="0"/>
              <a:t>‹#›</a:t>
            </a:fld>
            <a:endParaRPr lang="en-GB"/>
          </a:p>
        </p:txBody>
      </p:sp>
    </p:spTree>
    <p:extLst>
      <p:ext uri="{BB962C8B-B14F-4D97-AF65-F5344CB8AC3E}">
        <p14:creationId xmlns:p14="http://schemas.microsoft.com/office/powerpoint/2010/main" val="2856400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A16A5-D23D-4668-9AAC-9876A0C315A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A7ACE3C-43EC-4CCE-88D2-2ECAA9E6F2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329E8BD-CB1C-4221-9281-6A01C575D1A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C0EB756-4E6E-4D1C-90CA-DA18C18D8FBD}"/>
              </a:ext>
            </a:extLst>
          </p:cNvPr>
          <p:cNvSpPr>
            <a:spLocks noGrp="1"/>
          </p:cNvSpPr>
          <p:nvPr>
            <p:ph type="dt" sz="half" idx="10"/>
          </p:nvPr>
        </p:nvSpPr>
        <p:spPr/>
        <p:txBody>
          <a:bodyPr/>
          <a:lstStyle/>
          <a:p>
            <a:fld id="{29F0EA0A-5532-4CB7-AE89-4B2EAD765BF7}" type="datetime1">
              <a:rPr lang="en-GB" smtClean="0"/>
              <a:t>30/09/2020</a:t>
            </a:fld>
            <a:endParaRPr lang="en-GB"/>
          </a:p>
        </p:txBody>
      </p:sp>
      <p:sp>
        <p:nvSpPr>
          <p:cNvPr id="6" name="Footer Placeholder 5">
            <a:extLst>
              <a:ext uri="{FF2B5EF4-FFF2-40B4-BE49-F238E27FC236}">
                <a16:creationId xmlns:a16="http://schemas.microsoft.com/office/drawing/2014/main" id="{D7F79B7B-9F2A-484E-8E50-C3A047223A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CD202F7-ADAA-40A0-AC43-4C2C3D0AE4B3}"/>
              </a:ext>
            </a:extLst>
          </p:cNvPr>
          <p:cNvSpPr>
            <a:spLocks noGrp="1"/>
          </p:cNvSpPr>
          <p:nvPr>
            <p:ph type="sldNum" sz="quarter" idx="12"/>
          </p:nvPr>
        </p:nvSpPr>
        <p:spPr/>
        <p:txBody>
          <a:bodyPr/>
          <a:lstStyle/>
          <a:p>
            <a:fld id="{721E0B49-2459-4243-9883-011A8AF55D6B}" type="slidenum">
              <a:rPr lang="en-GB" smtClean="0"/>
              <a:t>‹#›</a:t>
            </a:fld>
            <a:endParaRPr lang="en-GB"/>
          </a:p>
        </p:txBody>
      </p:sp>
    </p:spTree>
    <p:extLst>
      <p:ext uri="{BB962C8B-B14F-4D97-AF65-F5344CB8AC3E}">
        <p14:creationId xmlns:p14="http://schemas.microsoft.com/office/powerpoint/2010/main" val="363030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E0AFB-B3B8-4A30-893C-05CE2F8FFBA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F5FDFCA-CE5B-424E-A16D-57B6DE4575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2D2F2D-20EE-4685-ACB9-488A11E1B97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E6C8973-7381-444F-A376-32D3D07FA8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2EE157-E611-4B46-968E-C27E2381C6D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EEB2BD1-4DB4-43C0-B2BB-C7B68A1B6344}"/>
              </a:ext>
            </a:extLst>
          </p:cNvPr>
          <p:cNvSpPr>
            <a:spLocks noGrp="1"/>
          </p:cNvSpPr>
          <p:nvPr>
            <p:ph type="dt" sz="half" idx="10"/>
          </p:nvPr>
        </p:nvSpPr>
        <p:spPr/>
        <p:txBody>
          <a:bodyPr/>
          <a:lstStyle/>
          <a:p>
            <a:fld id="{37A85678-5FE0-42D6-A724-2EFE918CE965}" type="datetime1">
              <a:rPr lang="en-GB" smtClean="0"/>
              <a:t>30/09/2020</a:t>
            </a:fld>
            <a:endParaRPr lang="en-GB"/>
          </a:p>
        </p:txBody>
      </p:sp>
      <p:sp>
        <p:nvSpPr>
          <p:cNvPr id="8" name="Footer Placeholder 7">
            <a:extLst>
              <a:ext uri="{FF2B5EF4-FFF2-40B4-BE49-F238E27FC236}">
                <a16:creationId xmlns:a16="http://schemas.microsoft.com/office/drawing/2014/main" id="{E4D805C3-8D7E-45D2-B28D-27D9AF758B9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FDEEC8C-7C6A-4476-85E3-4148AC1C8B94}"/>
              </a:ext>
            </a:extLst>
          </p:cNvPr>
          <p:cNvSpPr>
            <a:spLocks noGrp="1"/>
          </p:cNvSpPr>
          <p:nvPr>
            <p:ph type="sldNum" sz="quarter" idx="12"/>
          </p:nvPr>
        </p:nvSpPr>
        <p:spPr/>
        <p:txBody>
          <a:bodyPr/>
          <a:lstStyle/>
          <a:p>
            <a:fld id="{721E0B49-2459-4243-9883-011A8AF55D6B}" type="slidenum">
              <a:rPr lang="en-GB" smtClean="0"/>
              <a:t>‹#›</a:t>
            </a:fld>
            <a:endParaRPr lang="en-GB"/>
          </a:p>
        </p:txBody>
      </p:sp>
    </p:spTree>
    <p:extLst>
      <p:ext uri="{BB962C8B-B14F-4D97-AF65-F5344CB8AC3E}">
        <p14:creationId xmlns:p14="http://schemas.microsoft.com/office/powerpoint/2010/main" val="932494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CE0FC-0FE5-4E17-9037-E468CAC5625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588B648-0FD1-4B10-8164-59ECFED3CF74}"/>
              </a:ext>
            </a:extLst>
          </p:cNvPr>
          <p:cNvSpPr>
            <a:spLocks noGrp="1"/>
          </p:cNvSpPr>
          <p:nvPr>
            <p:ph type="dt" sz="half" idx="10"/>
          </p:nvPr>
        </p:nvSpPr>
        <p:spPr/>
        <p:txBody>
          <a:bodyPr/>
          <a:lstStyle/>
          <a:p>
            <a:fld id="{B644E70A-0970-4B5E-B3E3-0989ABE5538A}" type="datetime1">
              <a:rPr lang="en-GB" smtClean="0"/>
              <a:t>30/09/2020</a:t>
            </a:fld>
            <a:endParaRPr lang="en-GB"/>
          </a:p>
        </p:txBody>
      </p:sp>
      <p:sp>
        <p:nvSpPr>
          <p:cNvPr id="4" name="Footer Placeholder 3">
            <a:extLst>
              <a:ext uri="{FF2B5EF4-FFF2-40B4-BE49-F238E27FC236}">
                <a16:creationId xmlns:a16="http://schemas.microsoft.com/office/drawing/2014/main" id="{7832B233-B56A-4384-8DF8-98BE708E244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BA50F8D-A34C-45C8-BC5E-16677D923063}"/>
              </a:ext>
            </a:extLst>
          </p:cNvPr>
          <p:cNvSpPr>
            <a:spLocks noGrp="1"/>
          </p:cNvSpPr>
          <p:nvPr>
            <p:ph type="sldNum" sz="quarter" idx="12"/>
          </p:nvPr>
        </p:nvSpPr>
        <p:spPr/>
        <p:txBody>
          <a:bodyPr/>
          <a:lstStyle/>
          <a:p>
            <a:fld id="{721E0B49-2459-4243-9883-011A8AF55D6B}" type="slidenum">
              <a:rPr lang="en-GB" smtClean="0"/>
              <a:t>‹#›</a:t>
            </a:fld>
            <a:endParaRPr lang="en-GB"/>
          </a:p>
        </p:txBody>
      </p:sp>
    </p:spTree>
    <p:extLst>
      <p:ext uri="{BB962C8B-B14F-4D97-AF65-F5344CB8AC3E}">
        <p14:creationId xmlns:p14="http://schemas.microsoft.com/office/powerpoint/2010/main" val="734298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A803E7-B801-4317-8C29-E4C9DC56AA81}"/>
              </a:ext>
            </a:extLst>
          </p:cNvPr>
          <p:cNvSpPr>
            <a:spLocks noGrp="1"/>
          </p:cNvSpPr>
          <p:nvPr>
            <p:ph type="dt" sz="half" idx="10"/>
          </p:nvPr>
        </p:nvSpPr>
        <p:spPr/>
        <p:txBody>
          <a:bodyPr/>
          <a:lstStyle/>
          <a:p>
            <a:fld id="{B60E0337-DEE0-4278-9928-EFB7921EC6CE}" type="datetime1">
              <a:rPr lang="en-GB" smtClean="0"/>
              <a:t>30/09/2020</a:t>
            </a:fld>
            <a:endParaRPr lang="en-GB"/>
          </a:p>
        </p:txBody>
      </p:sp>
      <p:sp>
        <p:nvSpPr>
          <p:cNvPr id="3" name="Footer Placeholder 2">
            <a:extLst>
              <a:ext uri="{FF2B5EF4-FFF2-40B4-BE49-F238E27FC236}">
                <a16:creationId xmlns:a16="http://schemas.microsoft.com/office/drawing/2014/main" id="{745C35B5-3843-46B1-929D-6C610BB466B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3F948CB-C8DA-413B-8996-8B8C4CB5EA50}"/>
              </a:ext>
            </a:extLst>
          </p:cNvPr>
          <p:cNvSpPr>
            <a:spLocks noGrp="1"/>
          </p:cNvSpPr>
          <p:nvPr>
            <p:ph type="sldNum" sz="quarter" idx="12"/>
          </p:nvPr>
        </p:nvSpPr>
        <p:spPr/>
        <p:txBody>
          <a:bodyPr/>
          <a:lstStyle/>
          <a:p>
            <a:fld id="{721E0B49-2459-4243-9883-011A8AF55D6B}" type="slidenum">
              <a:rPr lang="en-GB" smtClean="0"/>
              <a:t>‹#›</a:t>
            </a:fld>
            <a:endParaRPr lang="en-GB"/>
          </a:p>
        </p:txBody>
      </p:sp>
    </p:spTree>
    <p:extLst>
      <p:ext uri="{BB962C8B-B14F-4D97-AF65-F5344CB8AC3E}">
        <p14:creationId xmlns:p14="http://schemas.microsoft.com/office/powerpoint/2010/main" val="3993374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FF182-1FCC-4186-BBF2-07BA6F73FA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9CBCC2D-A763-480A-B054-7E13270547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33BAEDF-348B-4B4D-9F47-B8CFE1E1E9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15A7AF-24C7-40AA-8347-787423FB994C}"/>
              </a:ext>
            </a:extLst>
          </p:cNvPr>
          <p:cNvSpPr>
            <a:spLocks noGrp="1"/>
          </p:cNvSpPr>
          <p:nvPr>
            <p:ph type="dt" sz="half" idx="10"/>
          </p:nvPr>
        </p:nvSpPr>
        <p:spPr/>
        <p:txBody>
          <a:bodyPr/>
          <a:lstStyle/>
          <a:p>
            <a:fld id="{CE79867E-AD5E-4F10-9204-AA075DB31DD1}" type="datetime1">
              <a:rPr lang="en-GB" smtClean="0"/>
              <a:t>30/09/2020</a:t>
            </a:fld>
            <a:endParaRPr lang="en-GB"/>
          </a:p>
        </p:txBody>
      </p:sp>
      <p:sp>
        <p:nvSpPr>
          <p:cNvPr id="6" name="Footer Placeholder 5">
            <a:extLst>
              <a:ext uri="{FF2B5EF4-FFF2-40B4-BE49-F238E27FC236}">
                <a16:creationId xmlns:a16="http://schemas.microsoft.com/office/drawing/2014/main" id="{2AB64D34-7626-4846-A724-C7DE6C75FB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E3CF882-FF31-494E-BD66-0E832A2D2C75}"/>
              </a:ext>
            </a:extLst>
          </p:cNvPr>
          <p:cNvSpPr>
            <a:spLocks noGrp="1"/>
          </p:cNvSpPr>
          <p:nvPr>
            <p:ph type="sldNum" sz="quarter" idx="12"/>
          </p:nvPr>
        </p:nvSpPr>
        <p:spPr/>
        <p:txBody>
          <a:bodyPr/>
          <a:lstStyle/>
          <a:p>
            <a:fld id="{721E0B49-2459-4243-9883-011A8AF55D6B}" type="slidenum">
              <a:rPr lang="en-GB" smtClean="0"/>
              <a:t>‹#›</a:t>
            </a:fld>
            <a:endParaRPr lang="en-GB"/>
          </a:p>
        </p:txBody>
      </p:sp>
    </p:spTree>
    <p:extLst>
      <p:ext uri="{BB962C8B-B14F-4D97-AF65-F5344CB8AC3E}">
        <p14:creationId xmlns:p14="http://schemas.microsoft.com/office/powerpoint/2010/main" val="3207474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2D399-4D84-4FD9-9C3E-FA04F458D7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7BB4C50-F06B-4E76-B168-6CF08837D9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EE75CBC-C263-4F75-89AF-248249E37E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4459A0-73BC-4A3C-87A8-E274D83040D1}"/>
              </a:ext>
            </a:extLst>
          </p:cNvPr>
          <p:cNvSpPr>
            <a:spLocks noGrp="1"/>
          </p:cNvSpPr>
          <p:nvPr>
            <p:ph type="dt" sz="half" idx="10"/>
          </p:nvPr>
        </p:nvSpPr>
        <p:spPr/>
        <p:txBody>
          <a:bodyPr/>
          <a:lstStyle/>
          <a:p>
            <a:fld id="{08322B8C-CF73-423A-ABFC-F5D4CB1184FB}" type="datetime1">
              <a:rPr lang="en-GB" smtClean="0"/>
              <a:t>30/09/2020</a:t>
            </a:fld>
            <a:endParaRPr lang="en-GB"/>
          </a:p>
        </p:txBody>
      </p:sp>
      <p:sp>
        <p:nvSpPr>
          <p:cNvPr id="6" name="Footer Placeholder 5">
            <a:extLst>
              <a:ext uri="{FF2B5EF4-FFF2-40B4-BE49-F238E27FC236}">
                <a16:creationId xmlns:a16="http://schemas.microsoft.com/office/drawing/2014/main" id="{CB2A0B32-08C0-48BD-BE2D-AA34C396175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AA69F0-99C5-4687-9F0E-9C06D1A9C0FB}"/>
              </a:ext>
            </a:extLst>
          </p:cNvPr>
          <p:cNvSpPr>
            <a:spLocks noGrp="1"/>
          </p:cNvSpPr>
          <p:nvPr>
            <p:ph type="sldNum" sz="quarter" idx="12"/>
          </p:nvPr>
        </p:nvSpPr>
        <p:spPr/>
        <p:txBody>
          <a:bodyPr/>
          <a:lstStyle/>
          <a:p>
            <a:fld id="{721E0B49-2459-4243-9883-011A8AF55D6B}" type="slidenum">
              <a:rPr lang="en-GB" smtClean="0"/>
              <a:t>‹#›</a:t>
            </a:fld>
            <a:endParaRPr lang="en-GB"/>
          </a:p>
        </p:txBody>
      </p:sp>
    </p:spTree>
    <p:extLst>
      <p:ext uri="{BB962C8B-B14F-4D97-AF65-F5344CB8AC3E}">
        <p14:creationId xmlns:p14="http://schemas.microsoft.com/office/powerpoint/2010/main" val="191752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8D0532-87DD-4FB9-8C3D-3A26BCA554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FEF5242-893C-41B3-B455-2446271DE1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2C9C94-E56F-4955-8751-E344AD2733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D1C736-8DB9-456A-AD3C-01B5A0F183ED}" type="datetime1">
              <a:rPr lang="en-GB" smtClean="0"/>
              <a:t>30/09/2020</a:t>
            </a:fld>
            <a:endParaRPr lang="en-GB"/>
          </a:p>
        </p:txBody>
      </p:sp>
      <p:sp>
        <p:nvSpPr>
          <p:cNvPr id="5" name="Footer Placeholder 4">
            <a:extLst>
              <a:ext uri="{FF2B5EF4-FFF2-40B4-BE49-F238E27FC236}">
                <a16:creationId xmlns:a16="http://schemas.microsoft.com/office/drawing/2014/main" id="{99EDBD4A-137E-474F-9C7B-78AA222D43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EBFD6DE-849F-4095-BC5E-77004260C7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1E0B49-2459-4243-9883-011A8AF55D6B}" type="slidenum">
              <a:rPr lang="en-GB" smtClean="0"/>
              <a:t>‹#›</a:t>
            </a:fld>
            <a:endParaRPr lang="en-GB"/>
          </a:p>
        </p:txBody>
      </p:sp>
    </p:spTree>
    <p:extLst>
      <p:ext uri="{BB962C8B-B14F-4D97-AF65-F5344CB8AC3E}">
        <p14:creationId xmlns:p14="http://schemas.microsoft.com/office/powerpoint/2010/main" val="2677673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mailto:statistical.annexes@education.gov.uk"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extBox 1">
            <a:extLst>
              <a:ext uri="{FF2B5EF4-FFF2-40B4-BE49-F238E27FC236}">
                <a16:creationId xmlns:a16="http://schemas.microsoft.com/office/drawing/2014/main" id="{23A6E415-EF3C-45D3-9657-04469AFD1B70}"/>
              </a:ext>
            </a:extLst>
          </p:cNvPr>
          <p:cNvSpPr txBox="1"/>
          <p:nvPr/>
        </p:nvSpPr>
        <p:spPr>
          <a:xfrm>
            <a:off x="775232" y="1638339"/>
            <a:ext cx="10021446" cy="2944457"/>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5200" kern="1200">
              <a:solidFill>
                <a:schemeClr val="tx2"/>
              </a:solidFill>
              <a:latin typeface="+mj-lt"/>
              <a:ea typeface="+mj-ea"/>
              <a:cs typeface="+mj-cs"/>
            </a:endParaRPr>
          </a:p>
        </p:txBody>
      </p:sp>
      <p:grpSp>
        <p:nvGrpSpPr>
          <p:cNvPr id="11" name="Group 10">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298"/>
            <a:ext cx="2514948" cy="2174333"/>
            <a:chOff x="-305" y="-4155"/>
            <a:chExt cx="2514948" cy="2174333"/>
          </a:xfrm>
        </p:grpSpPr>
        <p:sp>
          <p:nvSpPr>
            <p:cNvPr id="12" name="Freeform: Shape 11">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5" name="Freeform: Shape 14">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8304973" y="939510"/>
            <a:ext cx="4826538" cy="2947516"/>
            <a:chOff x="6867015" y="-1"/>
            <a:chExt cx="5324985" cy="3251912"/>
          </a:xfrm>
          <a:solidFill>
            <a:schemeClr val="accent5">
              <a:alpha val="5000"/>
            </a:schemeClr>
          </a:solidFill>
        </p:grpSpPr>
        <p:sp>
          <p:nvSpPr>
            <p:cNvPr id="18" name="Freeform: Shape 17">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TextBox 15">
            <a:extLst>
              <a:ext uri="{FF2B5EF4-FFF2-40B4-BE49-F238E27FC236}">
                <a16:creationId xmlns:a16="http://schemas.microsoft.com/office/drawing/2014/main" id="{F06B32C5-2326-44D2-BD0F-C211CE63F3A7}"/>
              </a:ext>
            </a:extLst>
          </p:cNvPr>
          <p:cNvSpPr txBox="1"/>
          <p:nvPr/>
        </p:nvSpPr>
        <p:spPr>
          <a:xfrm>
            <a:off x="692257" y="2282902"/>
            <a:ext cx="9218432" cy="2973122"/>
          </a:xfrm>
          <a:prstGeom prst="rect">
            <a:avLst/>
          </a:prstGeom>
          <a:noFill/>
        </p:spPr>
        <p:txBody>
          <a:bodyPr wrap="square">
            <a:spAutoFit/>
          </a:bodyPr>
          <a:lstStyle/>
          <a:p>
            <a:pPr>
              <a:lnSpc>
                <a:spcPct val="90000"/>
              </a:lnSpc>
              <a:spcBef>
                <a:spcPct val="0"/>
              </a:spcBef>
              <a:spcAft>
                <a:spcPts val="600"/>
              </a:spcAft>
            </a:pPr>
            <a:r>
              <a:rPr lang="en-US" sz="5200" b="1" kern="1200" dirty="0">
                <a:solidFill>
                  <a:schemeClr val="tx2"/>
                </a:solidFill>
                <a:latin typeface="+mj-lt"/>
                <a:ea typeface="+mj-ea"/>
                <a:cs typeface="+mj-cs"/>
              </a:rPr>
              <a:t>An introduction to T Level Implementation Plans and Statistical Annexes for providers delivering T Levels in 2022</a:t>
            </a:r>
          </a:p>
        </p:txBody>
      </p:sp>
      <p:sp>
        <p:nvSpPr>
          <p:cNvPr id="4" name="Slide Number Placeholder 3">
            <a:extLst>
              <a:ext uri="{FF2B5EF4-FFF2-40B4-BE49-F238E27FC236}">
                <a16:creationId xmlns:a16="http://schemas.microsoft.com/office/drawing/2014/main" id="{F0138BBE-D34D-44E3-86FF-37D09A8CFFEB}"/>
              </a:ext>
            </a:extLst>
          </p:cNvPr>
          <p:cNvSpPr>
            <a:spLocks noGrp="1"/>
          </p:cNvSpPr>
          <p:nvPr>
            <p:ph type="sldNum" sz="quarter" idx="12"/>
          </p:nvPr>
        </p:nvSpPr>
        <p:spPr/>
        <p:txBody>
          <a:bodyPr/>
          <a:lstStyle/>
          <a:p>
            <a:fld id="{721E0B49-2459-4243-9883-011A8AF55D6B}" type="slidenum">
              <a:rPr lang="en-GB" smtClean="0"/>
              <a:t>1</a:t>
            </a:fld>
            <a:endParaRPr lang="en-GB"/>
          </a:p>
        </p:txBody>
      </p:sp>
      <p:pic>
        <p:nvPicPr>
          <p:cNvPr id="22" name="Picture 21">
            <a:extLst>
              <a:ext uri="{FF2B5EF4-FFF2-40B4-BE49-F238E27FC236}">
                <a16:creationId xmlns:a16="http://schemas.microsoft.com/office/drawing/2014/main" id="{0B3D03C3-AC48-412F-B37A-CF5948EE82F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610295" y="5510431"/>
            <a:ext cx="2457450" cy="1089660"/>
          </a:xfrm>
          <a:prstGeom prst="rect">
            <a:avLst/>
          </a:prstGeom>
          <a:noFill/>
          <a:ln>
            <a:noFill/>
          </a:ln>
        </p:spPr>
      </p:pic>
      <p:sp>
        <p:nvSpPr>
          <p:cNvPr id="3" name="TextBox 2">
            <a:extLst>
              <a:ext uri="{FF2B5EF4-FFF2-40B4-BE49-F238E27FC236}">
                <a16:creationId xmlns:a16="http://schemas.microsoft.com/office/drawing/2014/main" id="{40E3BD57-A352-45BB-828A-22786021B380}"/>
              </a:ext>
            </a:extLst>
          </p:cNvPr>
          <p:cNvSpPr txBox="1"/>
          <p:nvPr/>
        </p:nvSpPr>
        <p:spPr>
          <a:xfrm>
            <a:off x="1266092" y="5641145"/>
            <a:ext cx="3812345" cy="400110"/>
          </a:xfrm>
          <a:prstGeom prst="rect">
            <a:avLst/>
          </a:prstGeom>
          <a:noFill/>
        </p:spPr>
        <p:txBody>
          <a:bodyPr wrap="square" rtlCol="0">
            <a:spAutoFit/>
          </a:bodyPr>
          <a:lstStyle/>
          <a:p>
            <a:r>
              <a:rPr lang="en-GB" sz="2000">
                <a:solidFill>
                  <a:schemeClr val="tx2"/>
                </a:solidFill>
              </a:rPr>
              <a:t>October 2020</a:t>
            </a:r>
          </a:p>
        </p:txBody>
      </p:sp>
    </p:spTree>
    <p:extLst>
      <p:ext uri="{BB962C8B-B14F-4D97-AF65-F5344CB8AC3E}">
        <p14:creationId xmlns:p14="http://schemas.microsoft.com/office/powerpoint/2010/main" val="3430529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5EA8812-2AD5-47DB-84D5-5E3CB0D49FC8}"/>
              </a:ext>
            </a:extLst>
          </p:cNvPr>
          <p:cNvSpPr txBox="1"/>
          <p:nvPr/>
        </p:nvSpPr>
        <p:spPr>
          <a:xfrm>
            <a:off x="3590445" y="198374"/>
            <a:ext cx="4636873" cy="646331"/>
          </a:xfrm>
          <a:prstGeom prst="rect">
            <a:avLst/>
          </a:prstGeom>
          <a:noFill/>
        </p:spPr>
        <p:txBody>
          <a:bodyPr wrap="square" rtlCol="0">
            <a:spAutoFit/>
          </a:bodyPr>
          <a:lstStyle/>
          <a:p>
            <a:pPr algn="ctr"/>
            <a:r>
              <a:rPr lang="en-GB" sz="3600"/>
              <a:t>Statistical Annex</a:t>
            </a:r>
          </a:p>
        </p:txBody>
      </p:sp>
      <p:sp>
        <p:nvSpPr>
          <p:cNvPr id="4" name="TextBox 3">
            <a:extLst>
              <a:ext uri="{FF2B5EF4-FFF2-40B4-BE49-F238E27FC236}">
                <a16:creationId xmlns:a16="http://schemas.microsoft.com/office/drawing/2014/main" id="{DCED0A57-DDB8-40EA-9283-6DC172DE3798}"/>
              </a:ext>
            </a:extLst>
          </p:cNvPr>
          <p:cNvSpPr txBox="1"/>
          <p:nvPr/>
        </p:nvSpPr>
        <p:spPr>
          <a:xfrm>
            <a:off x="389356" y="1030506"/>
            <a:ext cx="6948329" cy="400110"/>
          </a:xfrm>
          <a:prstGeom prst="rect">
            <a:avLst/>
          </a:prstGeom>
          <a:noFill/>
        </p:spPr>
        <p:txBody>
          <a:bodyPr wrap="square" rtlCol="0">
            <a:spAutoFit/>
          </a:bodyPr>
          <a:lstStyle/>
          <a:p>
            <a:r>
              <a:rPr lang="en-GB" sz="2000" b="1" dirty="0"/>
              <a:t>What is a statistical annex and why do I need to return it?</a:t>
            </a:r>
          </a:p>
        </p:txBody>
      </p:sp>
      <p:sp>
        <p:nvSpPr>
          <p:cNvPr id="5" name="TextBox 4">
            <a:extLst>
              <a:ext uri="{FF2B5EF4-FFF2-40B4-BE49-F238E27FC236}">
                <a16:creationId xmlns:a16="http://schemas.microsoft.com/office/drawing/2014/main" id="{59E25111-035D-448D-8333-E530CC21C265}"/>
              </a:ext>
            </a:extLst>
          </p:cNvPr>
          <p:cNvSpPr txBox="1"/>
          <p:nvPr/>
        </p:nvSpPr>
        <p:spPr>
          <a:xfrm>
            <a:off x="856116" y="1469534"/>
            <a:ext cx="10554007" cy="400110"/>
          </a:xfrm>
          <a:prstGeom prst="rect">
            <a:avLst/>
          </a:prstGeom>
          <a:noFill/>
        </p:spPr>
        <p:txBody>
          <a:bodyPr wrap="square" rtlCol="0">
            <a:spAutoFit/>
          </a:bodyPr>
          <a:lstStyle/>
          <a:p>
            <a:pPr marL="285750" indent="-285750">
              <a:buFont typeface="Arial" panose="020B0604020202020204" pitchFamily="34" charset="0"/>
              <a:buChar char="•"/>
            </a:pPr>
            <a:r>
              <a:rPr lang="en-GB" sz="2000" dirty="0"/>
              <a:t>The statistical annex is an excel spreadsheet issued to all providers approved to deliver T Levels. </a:t>
            </a:r>
          </a:p>
        </p:txBody>
      </p:sp>
      <p:sp>
        <p:nvSpPr>
          <p:cNvPr id="6" name="TextBox 5">
            <a:extLst>
              <a:ext uri="{FF2B5EF4-FFF2-40B4-BE49-F238E27FC236}">
                <a16:creationId xmlns:a16="http://schemas.microsoft.com/office/drawing/2014/main" id="{F747DA05-4C3F-4FBE-BE2D-A6309D0397F8}"/>
              </a:ext>
            </a:extLst>
          </p:cNvPr>
          <p:cNvSpPr txBox="1"/>
          <p:nvPr/>
        </p:nvSpPr>
        <p:spPr>
          <a:xfrm>
            <a:off x="810927" y="3386733"/>
            <a:ext cx="9775433" cy="707886"/>
          </a:xfrm>
          <a:prstGeom prst="rect">
            <a:avLst/>
          </a:prstGeom>
          <a:noFill/>
        </p:spPr>
        <p:txBody>
          <a:bodyPr wrap="square" rtlCol="0">
            <a:spAutoFit/>
          </a:bodyPr>
          <a:lstStyle/>
          <a:p>
            <a:pPr marL="285750" indent="-285750">
              <a:buFont typeface="Arial" panose="020B0604020202020204" pitchFamily="34" charset="0"/>
              <a:buChar char="•"/>
            </a:pPr>
            <a:r>
              <a:rPr lang="en-GB" sz="2000" dirty="0"/>
              <a:t>The provider then uses this to enter projected learner numbers for T Levels, Transition Programmes and Specialisms that they have been approved to deliver.</a:t>
            </a:r>
          </a:p>
        </p:txBody>
      </p:sp>
      <p:sp>
        <p:nvSpPr>
          <p:cNvPr id="10" name="TextBox 9">
            <a:extLst>
              <a:ext uri="{FF2B5EF4-FFF2-40B4-BE49-F238E27FC236}">
                <a16:creationId xmlns:a16="http://schemas.microsoft.com/office/drawing/2014/main" id="{76790AE2-11A4-4BDB-A9A2-CD6F297A1FBE}"/>
              </a:ext>
            </a:extLst>
          </p:cNvPr>
          <p:cNvSpPr txBox="1"/>
          <p:nvPr/>
        </p:nvSpPr>
        <p:spPr>
          <a:xfrm>
            <a:off x="856116" y="1921623"/>
            <a:ext cx="10105533" cy="1015663"/>
          </a:xfrm>
          <a:prstGeom prst="rect">
            <a:avLst/>
          </a:prstGeom>
          <a:noFill/>
        </p:spPr>
        <p:txBody>
          <a:bodyPr wrap="square" rtlCol="0">
            <a:spAutoFit/>
          </a:bodyPr>
          <a:lstStyle/>
          <a:p>
            <a:pPr marL="285750" indent="-285750">
              <a:buFont typeface="Arial" panose="020B0604020202020204" pitchFamily="34" charset="0"/>
              <a:buChar char="•"/>
            </a:pPr>
            <a:r>
              <a:rPr lang="en-GB" sz="2000" dirty="0"/>
              <a:t>The statistical annex spreadsheet is individual to each provider and is pre-populated with the student numbers that each provider entered in their 2022 T Level Expression of Interest earlier this year.</a:t>
            </a:r>
          </a:p>
        </p:txBody>
      </p:sp>
      <p:sp>
        <p:nvSpPr>
          <p:cNvPr id="11" name="TextBox 10">
            <a:extLst>
              <a:ext uri="{FF2B5EF4-FFF2-40B4-BE49-F238E27FC236}">
                <a16:creationId xmlns:a16="http://schemas.microsoft.com/office/drawing/2014/main" id="{FD8E9C84-AFF4-471A-B52F-008C9CE7B72D}"/>
              </a:ext>
            </a:extLst>
          </p:cNvPr>
          <p:cNvSpPr txBox="1"/>
          <p:nvPr/>
        </p:nvSpPr>
        <p:spPr>
          <a:xfrm>
            <a:off x="824942" y="2935964"/>
            <a:ext cx="9775434" cy="400110"/>
          </a:xfrm>
          <a:prstGeom prst="rect">
            <a:avLst/>
          </a:prstGeom>
          <a:noFill/>
        </p:spPr>
        <p:txBody>
          <a:bodyPr wrap="square" rtlCol="0">
            <a:spAutoFit/>
          </a:bodyPr>
          <a:lstStyle/>
          <a:p>
            <a:pPr marL="285750" indent="-285750">
              <a:buFont typeface="Arial" panose="020B0604020202020204" pitchFamily="34" charset="0"/>
              <a:buChar char="•"/>
            </a:pPr>
            <a:r>
              <a:rPr lang="en-GB" sz="2000" dirty="0"/>
              <a:t>The spreadsheet is locked to the T Levels each provider has been approved to deliver.</a:t>
            </a:r>
          </a:p>
        </p:txBody>
      </p:sp>
      <p:sp>
        <p:nvSpPr>
          <p:cNvPr id="8" name="TextBox 7">
            <a:extLst>
              <a:ext uri="{FF2B5EF4-FFF2-40B4-BE49-F238E27FC236}">
                <a16:creationId xmlns:a16="http://schemas.microsoft.com/office/drawing/2014/main" id="{88641747-5D60-475A-AF3F-10A3FBDAB862}"/>
              </a:ext>
            </a:extLst>
          </p:cNvPr>
          <p:cNvSpPr txBox="1"/>
          <p:nvPr/>
        </p:nvSpPr>
        <p:spPr>
          <a:xfrm>
            <a:off x="389356" y="4232813"/>
            <a:ext cx="4820729" cy="400110"/>
          </a:xfrm>
          <a:prstGeom prst="rect">
            <a:avLst/>
          </a:prstGeom>
          <a:noFill/>
        </p:spPr>
        <p:txBody>
          <a:bodyPr wrap="square" rtlCol="0">
            <a:spAutoFit/>
          </a:bodyPr>
          <a:lstStyle/>
          <a:p>
            <a:r>
              <a:rPr lang="en-GB" sz="2000" b="1" dirty="0"/>
              <a:t>What is the statistical annex used for?</a:t>
            </a:r>
          </a:p>
        </p:txBody>
      </p:sp>
      <p:sp>
        <p:nvSpPr>
          <p:cNvPr id="9" name="TextBox 8">
            <a:extLst>
              <a:ext uri="{FF2B5EF4-FFF2-40B4-BE49-F238E27FC236}">
                <a16:creationId xmlns:a16="http://schemas.microsoft.com/office/drawing/2014/main" id="{DA1254B5-0DF2-4227-9EF2-94E56110D4CC}"/>
              </a:ext>
            </a:extLst>
          </p:cNvPr>
          <p:cNvSpPr txBox="1"/>
          <p:nvPr/>
        </p:nvSpPr>
        <p:spPr>
          <a:xfrm>
            <a:off x="810927" y="5048426"/>
            <a:ext cx="9834636" cy="707886"/>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GB" sz="2000" dirty="0"/>
              <a:t>The statistical annex return is used to inform providers’ indicative/final T Level funding allocations and enable providers to be funded upfront.  </a:t>
            </a:r>
            <a:endParaRPr lang="en-GB" sz="2000" strike="sngStrike" dirty="0"/>
          </a:p>
        </p:txBody>
      </p:sp>
      <p:sp>
        <p:nvSpPr>
          <p:cNvPr id="2" name="TextBox 1">
            <a:extLst>
              <a:ext uri="{FF2B5EF4-FFF2-40B4-BE49-F238E27FC236}">
                <a16:creationId xmlns:a16="http://schemas.microsoft.com/office/drawing/2014/main" id="{8F3E1FEB-7EFC-452C-84B9-38EB352CA80C}"/>
              </a:ext>
            </a:extLst>
          </p:cNvPr>
          <p:cNvSpPr txBox="1"/>
          <p:nvPr/>
        </p:nvSpPr>
        <p:spPr>
          <a:xfrm>
            <a:off x="779755" y="5790256"/>
            <a:ext cx="9865808" cy="707886"/>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GB" sz="2000" dirty="0"/>
              <a:t>It is also used to report on T Level progress to Ministers, to identify good practice for sharing and to inform the content of T Level tools.</a:t>
            </a:r>
          </a:p>
        </p:txBody>
      </p:sp>
      <p:sp>
        <p:nvSpPr>
          <p:cNvPr id="7" name="Slide Number Placeholder 6">
            <a:extLst>
              <a:ext uri="{FF2B5EF4-FFF2-40B4-BE49-F238E27FC236}">
                <a16:creationId xmlns:a16="http://schemas.microsoft.com/office/drawing/2014/main" id="{AF7419A3-B53E-46F9-A87D-F97489D03E12}"/>
              </a:ext>
            </a:extLst>
          </p:cNvPr>
          <p:cNvSpPr>
            <a:spLocks noGrp="1"/>
          </p:cNvSpPr>
          <p:nvPr>
            <p:ph type="sldNum" sz="quarter" idx="12"/>
          </p:nvPr>
        </p:nvSpPr>
        <p:spPr/>
        <p:txBody>
          <a:bodyPr/>
          <a:lstStyle/>
          <a:p>
            <a:fld id="{721E0B49-2459-4243-9883-011A8AF55D6B}" type="slidenum">
              <a:rPr lang="en-GB" smtClean="0"/>
              <a:t>10</a:t>
            </a:fld>
            <a:endParaRPr lang="en-GB"/>
          </a:p>
        </p:txBody>
      </p:sp>
      <p:sp>
        <p:nvSpPr>
          <p:cNvPr id="12" name="TextBox 11">
            <a:extLst>
              <a:ext uri="{FF2B5EF4-FFF2-40B4-BE49-F238E27FC236}">
                <a16:creationId xmlns:a16="http://schemas.microsoft.com/office/drawing/2014/main" id="{81397996-583F-4C6D-AE3E-68432907D913}"/>
              </a:ext>
            </a:extLst>
          </p:cNvPr>
          <p:cNvSpPr txBox="1"/>
          <p:nvPr/>
        </p:nvSpPr>
        <p:spPr>
          <a:xfrm>
            <a:off x="810927" y="4656851"/>
            <a:ext cx="9390855" cy="400110"/>
          </a:xfrm>
          <a:prstGeom prst="rect">
            <a:avLst/>
          </a:prstGeom>
          <a:noFill/>
        </p:spPr>
        <p:txBody>
          <a:bodyPr wrap="square" rtlCol="0">
            <a:spAutoFit/>
          </a:bodyPr>
          <a:lstStyle/>
          <a:p>
            <a:pPr marL="285750" indent="-285750">
              <a:buFont typeface="Arial" panose="020B0604020202020204" pitchFamily="34" charset="0"/>
              <a:buChar char="•"/>
            </a:pPr>
            <a:r>
              <a:rPr lang="en-GB" sz="2000" dirty="0"/>
              <a:t>It tells us who is delivering what – for planning, publication, support</a:t>
            </a:r>
          </a:p>
        </p:txBody>
      </p:sp>
    </p:spTree>
    <p:extLst>
      <p:ext uri="{BB962C8B-B14F-4D97-AF65-F5344CB8AC3E}">
        <p14:creationId xmlns:p14="http://schemas.microsoft.com/office/powerpoint/2010/main" val="3315041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543321B-88EB-4408-BAD5-813D9AF6D2DC}"/>
              </a:ext>
            </a:extLst>
          </p:cNvPr>
          <p:cNvSpPr txBox="1"/>
          <p:nvPr/>
        </p:nvSpPr>
        <p:spPr>
          <a:xfrm>
            <a:off x="479566" y="495015"/>
            <a:ext cx="4820729" cy="461665"/>
          </a:xfrm>
          <a:prstGeom prst="rect">
            <a:avLst/>
          </a:prstGeom>
          <a:noFill/>
        </p:spPr>
        <p:txBody>
          <a:bodyPr wrap="square" rtlCol="0">
            <a:spAutoFit/>
          </a:bodyPr>
          <a:lstStyle/>
          <a:p>
            <a:r>
              <a:rPr lang="en-GB" sz="2400" b="1" dirty="0"/>
              <a:t>What information is required?</a:t>
            </a:r>
          </a:p>
        </p:txBody>
      </p:sp>
      <p:sp>
        <p:nvSpPr>
          <p:cNvPr id="4" name="TextBox 3">
            <a:extLst>
              <a:ext uri="{FF2B5EF4-FFF2-40B4-BE49-F238E27FC236}">
                <a16:creationId xmlns:a16="http://schemas.microsoft.com/office/drawing/2014/main" id="{139FD3A9-7B39-401C-9997-CF9C1A89E58B}"/>
              </a:ext>
            </a:extLst>
          </p:cNvPr>
          <p:cNvSpPr txBox="1"/>
          <p:nvPr/>
        </p:nvSpPr>
        <p:spPr>
          <a:xfrm>
            <a:off x="626492" y="1146347"/>
            <a:ext cx="9347605" cy="400110"/>
          </a:xfrm>
          <a:prstGeom prst="rect">
            <a:avLst/>
          </a:prstGeom>
          <a:noFill/>
        </p:spPr>
        <p:txBody>
          <a:bodyPr wrap="square" rtlCol="0">
            <a:spAutoFit/>
          </a:bodyPr>
          <a:lstStyle/>
          <a:p>
            <a:pPr marL="285750" indent="-285750">
              <a:buFont typeface="Arial" panose="020B0604020202020204" pitchFamily="34" charset="0"/>
              <a:buChar char="•"/>
            </a:pPr>
            <a:r>
              <a:rPr lang="en-GB" sz="2000"/>
              <a:t>In December, providers will be asked to submit the following information;</a:t>
            </a:r>
          </a:p>
        </p:txBody>
      </p:sp>
      <p:sp>
        <p:nvSpPr>
          <p:cNvPr id="6" name="TextBox 5">
            <a:extLst>
              <a:ext uri="{FF2B5EF4-FFF2-40B4-BE49-F238E27FC236}">
                <a16:creationId xmlns:a16="http://schemas.microsoft.com/office/drawing/2014/main" id="{1445A4CC-3449-4EC5-993A-47E5144313B3}"/>
              </a:ext>
            </a:extLst>
          </p:cNvPr>
          <p:cNvSpPr txBox="1"/>
          <p:nvPr/>
        </p:nvSpPr>
        <p:spPr>
          <a:xfrm>
            <a:off x="1003961" y="2243935"/>
            <a:ext cx="9801570" cy="707886"/>
          </a:xfrm>
          <a:prstGeom prst="rect">
            <a:avLst/>
          </a:prstGeom>
          <a:noFill/>
        </p:spPr>
        <p:txBody>
          <a:bodyPr wrap="square" rtlCol="0">
            <a:spAutoFit/>
          </a:bodyPr>
          <a:lstStyle/>
          <a:p>
            <a:pPr marL="342900" indent="-342900">
              <a:buFont typeface="Wingdings" panose="05000000000000000000" pitchFamily="2" charset="2"/>
              <a:buChar char="ü"/>
            </a:pPr>
            <a:r>
              <a:rPr lang="en-GB" sz="2000"/>
              <a:t>T Level indicative student numbers on programme in the 2023/24 academic year (year 1 + year 2)</a:t>
            </a:r>
          </a:p>
        </p:txBody>
      </p:sp>
      <p:sp>
        <p:nvSpPr>
          <p:cNvPr id="8" name="TextBox 7">
            <a:extLst>
              <a:ext uri="{FF2B5EF4-FFF2-40B4-BE49-F238E27FC236}">
                <a16:creationId xmlns:a16="http://schemas.microsoft.com/office/drawing/2014/main" id="{300112F1-EF1B-4746-BE3E-CFC8904DC7A9}"/>
              </a:ext>
            </a:extLst>
          </p:cNvPr>
          <p:cNvSpPr txBox="1"/>
          <p:nvPr/>
        </p:nvSpPr>
        <p:spPr>
          <a:xfrm>
            <a:off x="1003962" y="1674250"/>
            <a:ext cx="9961052" cy="400110"/>
          </a:xfrm>
          <a:prstGeom prst="rect">
            <a:avLst/>
          </a:prstGeom>
          <a:noFill/>
        </p:spPr>
        <p:txBody>
          <a:bodyPr wrap="square" rtlCol="0">
            <a:spAutoFit/>
          </a:bodyPr>
          <a:lstStyle/>
          <a:p>
            <a:pPr marL="285750" indent="-285750">
              <a:buFont typeface="Wingdings" panose="05000000000000000000" pitchFamily="2" charset="2"/>
              <a:buChar char="ü"/>
            </a:pPr>
            <a:r>
              <a:rPr lang="en-GB" sz="2000"/>
              <a:t>T Level planned student numbers for the 2022/23 academic year (year 1 cohort)</a:t>
            </a:r>
          </a:p>
        </p:txBody>
      </p:sp>
      <p:sp>
        <p:nvSpPr>
          <p:cNvPr id="12" name="TextBox 11">
            <a:extLst>
              <a:ext uri="{FF2B5EF4-FFF2-40B4-BE49-F238E27FC236}">
                <a16:creationId xmlns:a16="http://schemas.microsoft.com/office/drawing/2014/main" id="{E2F5CD86-A1F5-4880-BCD5-536DEE6A1809}"/>
              </a:ext>
            </a:extLst>
          </p:cNvPr>
          <p:cNvSpPr txBox="1"/>
          <p:nvPr/>
        </p:nvSpPr>
        <p:spPr>
          <a:xfrm>
            <a:off x="1003962" y="3627493"/>
            <a:ext cx="9492334" cy="707886"/>
          </a:xfrm>
          <a:prstGeom prst="rect">
            <a:avLst/>
          </a:prstGeom>
          <a:noFill/>
        </p:spPr>
        <p:txBody>
          <a:bodyPr wrap="square" rtlCol="0">
            <a:spAutoFit/>
          </a:bodyPr>
          <a:lstStyle/>
          <a:p>
            <a:pPr marL="285750" indent="-285750">
              <a:buFont typeface="Wingdings" panose="05000000000000000000" pitchFamily="2" charset="2"/>
              <a:buChar char="ü"/>
            </a:pPr>
            <a:r>
              <a:rPr lang="en-GB" sz="2000"/>
              <a:t>Transition Programme planned learner numbers for the 2022/23 academic year (year 1 cohort) </a:t>
            </a:r>
          </a:p>
        </p:txBody>
      </p:sp>
      <p:sp>
        <p:nvSpPr>
          <p:cNvPr id="14" name="TextBox 13">
            <a:extLst>
              <a:ext uri="{FF2B5EF4-FFF2-40B4-BE49-F238E27FC236}">
                <a16:creationId xmlns:a16="http://schemas.microsoft.com/office/drawing/2014/main" id="{1FDB0FC7-08B5-4A05-92D1-F1A394292164}"/>
              </a:ext>
            </a:extLst>
          </p:cNvPr>
          <p:cNvSpPr txBox="1"/>
          <p:nvPr/>
        </p:nvSpPr>
        <p:spPr>
          <a:xfrm>
            <a:off x="947691" y="4322192"/>
            <a:ext cx="9492334" cy="707886"/>
          </a:xfrm>
          <a:prstGeom prst="rect">
            <a:avLst/>
          </a:prstGeom>
          <a:noFill/>
        </p:spPr>
        <p:txBody>
          <a:bodyPr wrap="square" rtlCol="0">
            <a:spAutoFit/>
          </a:bodyPr>
          <a:lstStyle/>
          <a:p>
            <a:pPr marL="285750" indent="-285750">
              <a:buFont typeface="Wingdings" panose="05000000000000000000" pitchFamily="2" charset="2"/>
              <a:buChar char="ü"/>
            </a:pPr>
            <a:r>
              <a:rPr lang="en-GB" sz="2000"/>
              <a:t>Transition Programme indicative learner numbers on programme for the 2023/24 academic year (year 1 + 2) </a:t>
            </a:r>
          </a:p>
        </p:txBody>
      </p:sp>
      <p:sp>
        <p:nvSpPr>
          <p:cNvPr id="19" name="TextBox 18">
            <a:extLst>
              <a:ext uri="{FF2B5EF4-FFF2-40B4-BE49-F238E27FC236}">
                <a16:creationId xmlns:a16="http://schemas.microsoft.com/office/drawing/2014/main" id="{B54C621C-BB83-497E-8186-B2F71774BE3A}"/>
              </a:ext>
            </a:extLst>
          </p:cNvPr>
          <p:cNvSpPr txBox="1"/>
          <p:nvPr/>
        </p:nvSpPr>
        <p:spPr>
          <a:xfrm>
            <a:off x="947691" y="5077986"/>
            <a:ext cx="7562335" cy="707886"/>
          </a:xfrm>
          <a:prstGeom prst="rect">
            <a:avLst/>
          </a:prstGeom>
          <a:noFill/>
        </p:spPr>
        <p:txBody>
          <a:bodyPr wrap="square" rtlCol="0">
            <a:spAutoFit/>
          </a:bodyPr>
          <a:lstStyle/>
          <a:p>
            <a:pPr marL="285750" indent="-285750">
              <a:buFont typeface="Wingdings" panose="05000000000000000000" pitchFamily="2" charset="2"/>
              <a:buChar char="ü"/>
            </a:pPr>
            <a:r>
              <a:rPr lang="en-GB" sz="2000"/>
              <a:t>Specialisms interest and projected figures for the 2022/23 academic year</a:t>
            </a:r>
          </a:p>
        </p:txBody>
      </p:sp>
      <p:sp>
        <p:nvSpPr>
          <p:cNvPr id="21" name="TextBox 20">
            <a:extLst>
              <a:ext uri="{FF2B5EF4-FFF2-40B4-BE49-F238E27FC236}">
                <a16:creationId xmlns:a16="http://schemas.microsoft.com/office/drawing/2014/main" id="{8071B2FE-C748-4095-A972-48A0FC992151}"/>
              </a:ext>
            </a:extLst>
          </p:cNvPr>
          <p:cNvSpPr txBox="1"/>
          <p:nvPr/>
        </p:nvSpPr>
        <p:spPr>
          <a:xfrm>
            <a:off x="1003962" y="2932794"/>
            <a:ext cx="9801569" cy="707886"/>
          </a:xfrm>
          <a:prstGeom prst="rect">
            <a:avLst/>
          </a:prstGeom>
          <a:noFill/>
        </p:spPr>
        <p:txBody>
          <a:bodyPr wrap="square" rtlCol="0">
            <a:spAutoFit/>
          </a:bodyPr>
          <a:lstStyle/>
          <a:p>
            <a:pPr marL="285750" indent="-285750">
              <a:buFont typeface="Wingdings" panose="05000000000000000000" pitchFamily="2" charset="2"/>
              <a:buChar char="ü"/>
            </a:pPr>
            <a:r>
              <a:rPr lang="en-GB" sz="2000"/>
              <a:t>T Level indicative student numbers on programme in the 2024/25 academic year (year 1 + year 2)</a:t>
            </a:r>
          </a:p>
        </p:txBody>
      </p:sp>
      <p:sp>
        <p:nvSpPr>
          <p:cNvPr id="22" name="TextBox 21">
            <a:extLst>
              <a:ext uri="{FF2B5EF4-FFF2-40B4-BE49-F238E27FC236}">
                <a16:creationId xmlns:a16="http://schemas.microsoft.com/office/drawing/2014/main" id="{6C67C0C5-4A02-4C55-8B97-735441A512F2}"/>
              </a:ext>
            </a:extLst>
          </p:cNvPr>
          <p:cNvSpPr txBox="1"/>
          <p:nvPr/>
        </p:nvSpPr>
        <p:spPr>
          <a:xfrm>
            <a:off x="563187" y="5892581"/>
            <a:ext cx="10049746" cy="707886"/>
          </a:xfrm>
          <a:prstGeom prst="rect">
            <a:avLst/>
          </a:prstGeom>
          <a:noFill/>
        </p:spPr>
        <p:txBody>
          <a:bodyPr wrap="square" rtlCol="0">
            <a:spAutoFit/>
          </a:bodyPr>
          <a:lstStyle/>
          <a:p>
            <a:pPr marL="285750" indent="-285750">
              <a:buFont typeface="Arial" panose="020B0604020202020204" pitchFamily="34" charset="0"/>
              <a:buChar char="•"/>
            </a:pPr>
            <a:r>
              <a:rPr lang="en-GB" sz="2000"/>
              <a:t>As providers move closer to the year of delivery, the statistical annex requirement will be adjusted to reflect the essential data needed for allocations.</a:t>
            </a:r>
          </a:p>
        </p:txBody>
      </p:sp>
      <p:sp>
        <p:nvSpPr>
          <p:cNvPr id="3" name="Slide Number Placeholder 2">
            <a:extLst>
              <a:ext uri="{FF2B5EF4-FFF2-40B4-BE49-F238E27FC236}">
                <a16:creationId xmlns:a16="http://schemas.microsoft.com/office/drawing/2014/main" id="{F8FC6D26-148E-49F8-A751-4A332DFFB6C7}"/>
              </a:ext>
            </a:extLst>
          </p:cNvPr>
          <p:cNvSpPr>
            <a:spLocks noGrp="1"/>
          </p:cNvSpPr>
          <p:nvPr>
            <p:ph type="sldNum" sz="quarter" idx="12"/>
          </p:nvPr>
        </p:nvSpPr>
        <p:spPr/>
        <p:txBody>
          <a:bodyPr/>
          <a:lstStyle/>
          <a:p>
            <a:fld id="{721E0B49-2459-4243-9883-011A8AF55D6B}" type="slidenum">
              <a:rPr lang="en-GB" smtClean="0"/>
              <a:t>11</a:t>
            </a:fld>
            <a:endParaRPr lang="en-GB"/>
          </a:p>
        </p:txBody>
      </p:sp>
      <p:sp>
        <p:nvSpPr>
          <p:cNvPr id="5" name="Star: 6 Points 4">
            <a:extLst>
              <a:ext uri="{FF2B5EF4-FFF2-40B4-BE49-F238E27FC236}">
                <a16:creationId xmlns:a16="http://schemas.microsoft.com/office/drawing/2014/main" id="{BC026856-0F3E-4A74-8CDD-C0290C9F8242}"/>
              </a:ext>
            </a:extLst>
          </p:cNvPr>
          <p:cNvSpPr/>
          <p:nvPr/>
        </p:nvSpPr>
        <p:spPr>
          <a:xfrm>
            <a:off x="9453400" y="56220"/>
            <a:ext cx="2235200" cy="2014071"/>
          </a:xfrm>
          <a:prstGeom prst="star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7" name="TextBox 6">
            <a:extLst>
              <a:ext uri="{FF2B5EF4-FFF2-40B4-BE49-F238E27FC236}">
                <a16:creationId xmlns:a16="http://schemas.microsoft.com/office/drawing/2014/main" id="{17CD0E02-2A88-4420-A6B8-7A012FA53CA3}"/>
              </a:ext>
            </a:extLst>
          </p:cNvPr>
          <p:cNvSpPr txBox="1"/>
          <p:nvPr/>
        </p:nvSpPr>
        <p:spPr>
          <a:xfrm>
            <a:off x="9704442" y="651399"/>
            <a:ext cx="1733116" cy="923330"/>
          </a:xfrm>
          <a:prstGeom prst="rect">
            <a:avLst/>
          </a:prstGeom>
          <a:noFill/>
        </p:spPr>
        <p:txBody>
          <a:bodyPr wrap="square" rtlCol="0">
            <a:spAutoFit/>
          </a:bodyPr>
          <a:lstStyle/>
          <a:p>
            <a:pPr algn="ctr"/>
            <a:r>
              <a:rPr lang="en-GB" dirty="0">
                <a:solidFill>
                  <a:schemeClr val="bg1"/>
                </a:solidFill>
              </a:rPr>
              <a:t>Look out for your copy </a:t>
            </a:r>
          </a:p>
          <a:p>
            <a:r>
              <a:rPr lang="en-GB" dirty="0">
                <a:solidFill>
                  <a:schemeClr val="bg1"/>
                </a:solidFill>
              </a:rPr>
              <a:t>w/c 19 October</a:t>
            </a:r>
          </a:p>
        </p:txBody>
      </p:sp>
    </p:spTree>
    <p:extLst>
      <p:ext uri="{BB962C8B-B14F-4D97-AF65-F5344CB8AC3E}">
        <p14:creationId xmlns:p14="http://schemas.microsoft.com/office/powerpoint/2010/main" val="3939273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FD92E78-F0CD-4031-975E-1FB60F8A476B}"/>
              </a:ext>
            </a:extLst>
          </p:cNvPr>
          <p:cNvPicPr>
            <a:picLocks noChangeAspect="1"/>
          </p:cNvPicPr>
          <p:nvPr/>
        </p:nvPicPr>
        <p:blipFill>
          <a:blip r:embed="rId3"/>
          <a:stretch>
            <a:fillRect/>
          </a:stretch>
        </p:blipFill>
        <p:spPr>
          <a:xfrm>
            <a:off x="1212258" y="420130"/>
            <a:ext cx="9004943" cy="6182498"/>
          </a:xfrm>
          <a:prstGeom prst="rect">
            <a:avLst/>
          </a:prstGeom>
        </p:spPr>
      </p:pic>
      <p:sp>
        <p:nvSpPr>
          <p:cNvPr id="3" name="TextBox 2">
            <a:extLst>
              <a:ext uri="{FF2B5EF4-FFF2-40B4-BE49-F238E27FC236}">
                <a16:creationId xmlns:a16="http://schemas.microsoft.com/office/drawing/2014/main" id="{A8B9634B-D621-48F2-A318-224CB6BFFAF5}"/>
              </a:ext>
            </a:extLst>
          </p:cNvPr>
          <p:cNvSpPr txBox="1"/>
          <p:nvPr/>
        </p:nvSpPr>
        <p:spPr>
          <a:xfrm>
            <a:off x="414930" y="255372"/>
            <a:ext cx="4704212" cy="954107"/>
          </a:xfrm>
          <a:prstGeom prst="rect">
            <a:avLst/>
          </a:prstGeom>
          <a:noFill/>
        </p:spPr>
        <p:txBody>
          <a:bodyPr wrap="square" rtlCol="0">
            <a:spAutoFit/>
          </a:bodyPr>
          <a:lstStyle/>
          <a:p>
            <a:r>
              <a:rPr lang="en-GB" sz="2800" dirty="0"/>
              <a:t>What does the statistical annex look like?</a:t>
            </a:r>
          </a:p>
        </p:txBody>
      </p:sp>
      <p:sp>
        <p:nvSpPr>
          <p:cNvPr id="8" name="Arrow: Right 7">
            <a:extLst>
              <a:ext uri="{FF2B5EF4-FFF2-40B4-BE49-F238E27FC236}">
                <a16:creationId xmlns:a16="http://schemas.microsoft.com/office/drawing/2014/main" id="{F323C22F-D2EF-4C13-8B30-A6A3340E24E7}"/>
              </a:ext>
            </a:extLst>
          </p:cNvPr>
          <p:cNvSpPr/>
          <p:nvPr/>
        </p:nvSpPr>
        <p:spPr>
          <a:xfrm rot="20769187">
            <a:off x="1415159" y="3912713"/>
            <a:ext cx="5418785" cy="1154261"/>
          </a:xfrm>
          <a:prstGeom prst="rightArrow">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tx1"/>
                </a:solidFill>
              </a:rPr>
              <a:t>Greyed out cells show where this provider is not approved to deliver the T </a:t>
            </a:r>
            <a:r>
              <a:rPr lang="en-GB" err="1">
                <a:solidFill>
                  <a:schemeClr val="tx1"/>
                </a:solidFill>
              </a:rPr>
              <a:t>Level</a:t>
            </a:r>
            <a:r>
              <a:rPr lang="en-GB" err="1"/>
              <a:t>y</a:t>
            </a:r>
            <a:endParaRPr lang="en-GB"/>
          </a:p>
        </p:txBody>
      </p:sp>
      <p:sp>
        <p:nvSpPr>
          <p:cNvPr id="10" name="Arrow: Right 9">
            <a:extLst>
              <a:ext uri="{FF2B5EF4-FFF2-40B4-BE49-F238E27FC236}">
                <a16:creationId xmlns:a16="http://schemas.microsoft.com/office/drawing/2014/main" id="{FCF7A7CC-1AFE-4F4D-89CA-914D6BC7789D}"/>
              </a:ext>
            </a:extLst>
          </p:cNvPr>
          <p:cNvSpPr/>
          <p:nvPr/>
        </p:nvSpPr>
        <p:spPr>
          <a:xfrm rot="20769187">
            <a:off x="730828" y="3136298"/>
            <a:ext cx="5418785" cy="1154261"/>
          </a:xfrm>
          <a:prstGeom prst="rightArrow">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tx1"/>
                </a:solidFill>
              </a:rPr>
              <a:t>Pre-populated data from the provider Expression of Interest</a:t>
            </a:r>
            <a:endParaRPr lang="en-GB"/>
          </a:p>
        </p:txBody>
      </p:sp>
      <p:sp>
        <p:nvSpPr>
          <p:cNvPr id="12" name="Arrow: Right 11">
            <a:extLst>
              <a:ext uri="{FF2B5EF4-FFF2-40B4-BE49-F238E27FC236}">
                <a16:creationId xmlns:a16="http://schemas.microsoft.com/office/drawing/2014/main" id="{1C0E0F2C-2F27-4005-A137-855D98D49A82}"/>
              </a:ext>
            </a:extLst>
          </p:cNvPr>
          <p:cNvSpPr/>
          <p:nvPr/>
        </p:nvSpPr>
        <p:spPr>
          <a:xfrm rot="20769187">
            <a:off x="2613176" y="4907322"/>
            <a:ext cx="5418785" cy="1154261"/>
          </a:xfrm>
          <a:prstGeom prst="rightArrow">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tx1"/>
                </a:solidFill>
              </a:rPr>
              <a:t>Yellow cells should be completed and returned to the </a:t>
            </a:r>
            <a:r>
              <a:rPr lang="en-GB" err="1">
                <a:solidFill>
                  <a:schemeClr val="tx1"/>
                </a:solidFill>
              </a:rPr>
              <a:t>ESFA</a:t>
            </a:r>
            <a:r>
              <a:rPr lang="en-GB" err="1"/>
              <a:t>y</a:t>
            </a:r>
            <a:endParaRPr lang="en-GB"/>
          </a:p>
        </p:txBody>
      </p:sp>
      <p:sp>
        <p:nvSpPr>
          <p:cNvPr id="2" name="Slide Number Placeholder 1">
            <a:extLst>
              <a:ext uri="{FF2B5EF4-FFF2-40B4-BE49-F238E27FC236}">
                <a16:creationId xmlns:a16="http://schemas.microsoft.com/office/drawing/2014/main" id="{423A746F-7CAC-40D1-BAB7-250755371997}"/>
              </a:ext>
            </a:extLst>
          </p:cNvPr>
          <p:cNvSpPr>
            <a:spLocks noGrp="1"/>
          </p:cNvSpPr>
          <p:nvPr>
            <p:ph type="sldNum" sz="quarter" idx="12"/>
          </p:nvPr>
        </p:nvSpPr>
        <p:spPr/>
        <p:txBody>
          <a:bodyPr/>
          <a:lstStyle/>
          <a:p>
            <a:fld id="{721E0B49-2459-4243-9883-011A8AF55D6B}" type="slidenum">
              <a:rPr lang="en-GB" smtClean="0"/>
              <a:t>12</a:t>
            </a:fld>
            <a:endParaRPr lang="en-GB"/>
          </a:p>
        </p:txBody>
      </p:sp>
    </p:spTree>
    <p:extLst>
      <p:ext uri="{BB962C8B-B14F-4D97-AF65-F5344CB8AC3E}">
        <p14:creationId xmlns:p14="http://schemas.microsoft.com/office/powerpoint/2010/main" val="302047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280D1E-4681-4A98-9D62-4C5FF33670E1}"/>
              </a:ext>
            </a:extLst>
          </p:cNvPr>
          <p:cNvSpPr txBox="1"/>
          <p:nvPr/>
        </p:nvSpPr>
        <p:spPr>
          <a:xfrm>
            <a:off x="336481" y="2363542"/>
            <a:ext cx="4439500" cy="461665"/>
          </a:xfrm>
          <a:prstGeom prst="rect">
            <a:avLst/>
          </a:prstGeom>
          <a:noFill/>
        </p:spPr>
        <p:txBody>
          <a:bodyPr wrap="square" rtlCol="0">
            <a:spAutoFit/>
          </a:bodyPr>
          <a:lstStyle/>
          <a:p>
            <a:r>
              <a:rPr lang="en-GB" sz="2400" b="1" dirty="0"/>
              <a:t>What if I want to make a change?</a:t>
            </a:r>
          </a:p>
        </p:txBody>
      </p:sp>
      <p:sp>
        <p:nvSpPr>
          <p:cNvPr id="5" name="TextBox 4">
            <a:extLst>
              <a:ext uri="{FF2B5EF4-FFF2-40B4-BE49-F238E27FC236}">
                <a16:creationId xmlns:a16="http://schemas.microsoft.com/office/drawing/2014/main" id="{7F741177-7E55-4CFA-AF3D-980EDE51EC29}"/>
              </a:ext>
            </a:extLst>
          </p:cNvPr>
          <p:cNvSpPr txBox="1"/>
          <p:nvPr/>
        </p:nvSpPr>
        <p:spPr>
          <a:xfrm>
            <a:off x="655765" y="2858207"/>
            <a:ext cx="10294729" cy="707886"/>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GB" sz="2000"/>
              <a:t>If a </a:t>
            </a:r>
            <a:r>
              <a:rPr lang="en-GB" sz="2000" dirty="0"/>
              <a:t>provider wishes to make a change to T Level delivery plans, they have the facility to request this as part of each statistical annex return using the ‘T Level Change Request’ tab.</a:t>
            </a:r>
          </a:p>
        </p:txBody>
      </p:sp>
      <p:sp>
        <p:nvSpPr>
          <p:cNvPr id="6" name="TextBox 5">
            <a:extLst>
              <a:ext uri="{FF2B5EF4-FFF2-40B4-BE49-F238E27FC236}">
                <a16:creationId xmlns:a16="http://schemas.microsoft.com/office/drawing/2014/main" id="{65C7900D-EBB0-4997-9BFE-6D5C78F9E089}"/>
              </a:ext>
            </a:extLst>
          </p:cNvPr>
          <p:cNvSpPr txBox="1"/>
          <p:nvPr/>
        </p:nvSpPr>
        <p:spPr>
          <a:xfrm>
            <a:off x="655767" y="3549314"/>
            <a:ext cx="10294728" cy="707886"/>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GB" sz="2000" dirty="0"/>
              <a:t>Change requests are reviewed against the published T Level student number eligibility criteria for delivering the additional T Level(s)</a:t>
            </a:r>
          </a:p>
        </p:txBody>
      </p:sp>
      <p:sp>
        <p:nvSpPr>
          <p:cNvPr id="11" name="TextBox 10">
            <a:extLst>
              <a:ext uri="{FF2B5EF4-FFF2-40B4-BE49-F238E27FC236}">
                <a16:creationId xmlns:a16="http://schemas.microsoft.com/office/drawing/2014/main" id="{70D1FDB3-3F2A-4FCC-A0C3-DEC32217C07E}"/>
              </a:ext>
            </a:extLst>
          </p:cNvPr>
          <p:cNvSpPr txBox="1"/>
          <p:nvPr/>
        </p:nvSpPr>
        <p:spPr>
          <a:xfrm>
            <a:off x="613524" y="1498350"/>
            <a:ext cx="10294729" cy="707886"/>
          </a:xfrm>
          <a:prstGeom prst="rect">
            <a:avLst/>
          </a:prstGeom>
          <a:noFill/>
        </p:spPr>
        <p:txBody>
          <a:bodyPr wrap="square" rtlCol="0">
            <a:spAutoFit/>
          </a:bodyPr>
          <a:lstStyle/>
          <a:p>
            <a:pPr marL="285750" indent="-285750">
              <a:buFont typeface="Arial" panose="020B0604020202020204" pitchFamily="34" charset="0"/>
              <a:buChar char="•"/>
            </a:pPr>
            <a:r>
              <a:rPr lang="en-GB" sz="2000" dirty="0"/>
              <a:t>The ESFA use a dedicated mailbox </a:t>
            </a:r>
            <a:r>
              <a:rPr lang="en-GB" sz="2000" dirty="0">
                <a:hlinkClick r:id="rId3"/>
              </a:rPr>
              <a:t>statistical.annexes@education.gov.uk</a:t>
            </a:r>
            <a:r>
              <a:rPr lang="en-GB" sz="2000" dirty="0"/>
              <a:t> to issue the annexes to providers and to collect completed annexes.</a:t>
            </a:r>
          </a:p>
        </p:txBody>
      </p:sp>
      <p:sp>
        <p:nvSpPr>
          <p:cNvPr id="13" name="TextBox 12">
            <a:extLst>
              <a:ext uri="{FF2B5EF4-FFF2-40B4-BE49-F238E27FC236}">
                <a16:creationId xmlns:a16="http://schemas.microsoft.com/office/drawing/2014/main" id="{B8353D3D-1810-4578-AF35-C781745C72D8}"/>
              </a:ext>
            </a:extLst>
          </p:cNvPr>
          <p:cNvSpPr txBox="1"/>
          <p:nvPr/>
        </p:nvSpPr>
        <p:spPr>
          <a:xfrm>
            <a:off x="655765" y="709997"/>
            <a:ext cx="10294729" cy="707886"/>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GB" sz="2000" dirty="0"/>
              <a:t>The statistical annex is returned to the ESFA by 18th December 2020 (1</a:t>
            </a:r>
            <a:r>
              <a:rPr lang="en-GB" sz="2000" baseline="30000" dirty="0"/>
              <a:t>st</a:t>
            </a:r>
            <a:r>
              <a:rPr lang="en-GB" sz="2000" dirty="0"/>
              <a:t> return only), then in May 2021, then in October 2021.</a:t>
            </a:r>
          </a:p>
        </p:txBody>
      </p:sp>
      <p:sp>
        <p:nvSpPr>
          <p:cNvPr id="15" name="TextBox 14">
            <a:extLst>
              <a:ext uri="{FF2B5EF4-FFF2-40B4-BE49-F238E27FC236}">
                <a16:creationId xmlns:a16="http://schemas.microsoft.com/office/drawing/2014/main" id="{072553F3-6237-403C-A973-6B96019400C4}"/>
              </a:ext>
            </a:extLst>
          </p:cNvPr>
          <p:cNvSpPr txBox="1"/>
          <p:nvPr/>
        </p:nvSpPr>
        <p:spPr>
          <a:xfrm>
            <a:off x="336481" y="235027"/>
            <a:ext cx="7083650" cy="461665"/>
          </a:xfrm>
          <a:prstGeom prst="rect">
            <a:avLst/>
          </a:prstGeom>
          <a:noFill/>
        </p:spPr>
        <p:txBody>
          <a:bodyPr wrap="square" rtlCol="0">
            <a:spAutoFit/>
          </a:bodyPr>
          <a:lstStyle/>
          <a:p>
            <a:r>
              <a:rPr lang="en-GB" sz="2400" b="1" dirty="0"/>
              <a:t>When and how is a statistical annex submitted?</a:t>
            </a:r>
          </a:p>
        </p:txBody>
      </p:sp>
      <p:sp>
        <p:nvSpPr>
          <p:cNvPr id="8" name="TextBox 7">
            <a:extLst>
              <a:ext uri="{FF2B5EF4-FFF2-40B4-BE49-F238E27FC236}">
                <a16:creationId xmlns:a16="http://schemas.microsoft.com/office/drawing/2014/main" id="{D5419A51-6FA7-4549-8EFA-E678CB275348}"/>
              </a:ext>
            </a:extLst>
          </p:cNvPr>
          <p:cNvSpPr txBox="1"/>
          <p:nvPr/>
        </p:nvSpPr>
        <p:spPr>
          <a:xfrm>
            <a:off x="336481" y="5394267"/>
            <a:ext cx="5134929" cy="461665"/>
          </a:xfrm>
          <a:prstGeom prst="rect">
            <a:avLst/>
          </a:prstGeom>
          <a:noFill/>
        </p:spPr>
        <p:txBody>
          <a:bodyPr wrap="square" rtlCol="0">
            <a:spAutoFit/>
          </a:bodyPr>
          <a:lstStyle/>
          <a:p>
            <a:r>
              <a:rPr lang="en-GB" sz="2400" b="1" dirty="0"/>
              <a:t>How do I raise a question?</a:t>
            </a:r>
          </a:p>
        </p:txBody>
      </p:sp>
      <p:sp>
        <p:nvSpPr>
          <p:cNvPr id="9" name="TextBox 8">
            <a:extLst>
              <a:ext uri="{FF2B5EF4-FFF2-40B4-BE49-F238E27FC236}">
                <a16:creationId xmlns:a16="http://schemas.microsoft.com/office/drawing/2014/main" id="{C8B873F8-DE79-485C-ACF2-3116ED3083F7}"/>
              </a:ext>
            </a:extLst>
          </p:cNvPr>
          <p:cNvSpPr txBox="1"/>
          <p:nvPr/>
        </p:nvSpPr>
        <p:spPr>
          <a:xfrm>
            <a:off x="613524" y="5794547"/>
            <a:ext cx="10210246" cy="707886"/>
          </a:xfrm>
          <a:prstGeom prst="rect">
            <a:avLst/>
          </a:prstGeom>
          <a:noFill/>
        </p:spPr>
        <p:txBody>
          <a:bodyPr wrap="square" rtlCol="0">
            <a:spAutoFit/>
          </a:bodyPr>
          <a:lstStyle/>
          <a:p>
            <a:pPr marL="285750" indent="-285750">
              <a:buFont typeface="Arial" panose="020B0604020202020204" pitchFamily="34" charset="0"/>
              <a:buChar char="•"/>
            </a:pPr>
            <a:r>
              <a:rPr lang="en-GB" sz="2000" dirty="0"/>
              <a:t>The ESFA use a dedicated mailbox statistical.annexes@education.gov.uk to issue the annexes to providers and to collect completed annexes.</a:t>
            </a:r>
          </a:p>
        </p:txBody>
      </p:sp>
      <p:sp>
        <p:nvSpPr>
          <p:cNvPr id="2" name="TextBox 1">
            <a:extLst>
              <a:ext uri="{FF2B5EF4-FFF2-40B4-BE49-F238E27FC236}">
                <a16:creationId xmlns:a16="http://schemas.microsoft.com/office/drawing/2014/main" id="{BF751C44-8C15-42C1-8EB6-708037473015}"/>
              </a:ext>
            </a:extLst>
          </p:cNvPr>
          <p:cNvSpPr txBox="1"/>
          <p:nvPr/>
        </p:nvSpPr>
        <p:spPr>
          <a:xfrm>
            <a:off x="655766" y="4306980"/>
            <a:ext cx="10514855" cy="1015663"/>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GB" sz="2000" dirty="0"/>
              <a:t>The May 2021 return is the last formal opportunity to add to the T Levels that you plan to deliver from the 2022/23 AY, although changes will be considered by exception until the end of September 2021, through the statistical annex mailbox.</a:t>
            </a:r>
          </a:p>
        </p:txBody>
      </p:sp>
      <p:sp>
        <p:nvSpPr>
          <p:cNvPr id="4" name="Slide Number Placeholder 3">
            <a:extLst>
              <a:ext uri="{FF2B5EF4-FFF2-40B4-BE49-F238E27FC236}">
                <a16:creationId xmlns:a16="http://schemas.microsoft.com/office/drawing/2014/main" id="{0D974F26-A2F0-430F-9FA1-128064ED2F90}"/>
              </a:ext>
            </a:extLst>
          </p:cNvPr>
          <p:cNvSpPr>
            <a:spLocks noGrp="1"/>
          </p:cNvSpPr>
          <p:nvPr>
            <p:ph type="sldNum" sz="quarter" idx="12"/>
          </p:nvPr>
        </p:nvSpPr>
        <p:spPr/>
        <p:txBody>
          <a:bodyPr/>
          <a:lstStyle/>
          <a:p>
            <a:fld id="{721E0B49-2459-4243-9883-011A8AF55D6B}" type="slidenum">
              <a:rPr lang="en-GB" smtClean="0"/>
              <a:t>13</a:t>
            </a:fld>
            <a:endParaRPr lang="en-GB"/>
          </a:p>
        </p:txBody>
      </p:sp>
    </p:spTree>
    <p:extLst>
      <p:ext uri="{BB962C8B-B14F-4D97-AF65-F5344CB8AC3E}">
        <p14:creationId xmlns:p14="http://schemas.microsoft.com/office/powerpoint/2010/main" val="1999290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extBox 1">
            <a:extLst>
              <a:ext uri="{FF2B5EF4-FFF2-40B4-BE49-F238E27FC236}">
                <a16:creationId xmlns:a16="http://schemas.microsoft.com/office/drawing/2014/main" id="{23A6E415-EF3C-45D3-9657-04469AFD1B70}"/>
              </a:ext>
            </a:extLst>
          </p:cNvPr>
          <p:cNvSpPr txBox="1"/>
          <p:nvPr/>
        </p:nvSpPr>
        <p:spPr>
          <a:xfrm>
            <a:off x="1457320" y="845278"/>
            <a:ext cx="10021446" cy="2944457"/>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6000" b="1" kern="1200">
                <a:solidFill>
                  <a:schemeClr val="tx2"/>
                </a:solidFill>
                <a:latin typeface="+mj-lt"/>
                <a:ea typeface="+mj-ea"/>
                <a:cs typeface="+mj-cs"/>
              </a:rPr>
              <a:t>Any Questions? </a:t>
            </a:r>
          </a:p>
        </p:txBody>
      </p:sp>
      <p:grpSp>
        <p:nvGrpSpPr>
          <p:cNvPr id="11" name="Group 10">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298"/>
            <a:ext cx="2514948" cy="2174333"/>
            <a:chOff x="-305" y="-4155"/>
            <a:chExt cx="2514948" cy="2174333"/>
          </a:xfrm>
        </p:grpSpPr>
        <p:sp>
          <p:nvSpPr>
            <p:cNvPr id="12" name="Freeform: Shape 11">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5" name="Freeform: Shape 14">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8304973" y="939510"/>
            <a:ext cx="4826538" cy="2947516"/>
            <a:chOff x="6867015" y="-1"/>
            <a:chExt cx="5324985" cy="3251912"/>
          </a:xfrm>
          <a:solidFill>
            <a:schemeClr val="accent5">
              <a:alpha val="5000"/>
            </a:schemeClr>
          </a:solidFill>
        </p:grpSpPr>
        <p:sp>
          <p:nvSpPr>
            <p:cNvPr id="18" name="Freeform: Shape 17">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lide Number Placeholder 2">
            <a:extLst>
              <a:ext uri="{FF2B5EF4-FFF2-40B4-BE49-F238E27FC236}">
                <a16:creationId xmlns:a16="http://schemas.microsoft.com/office/drawing/2014/main" id="{1719FCD1-266C-4F12-A9BE-2E5042C87017}"/>
              </a:ext>
            </a:extLst>
          </p:cNvPr>
          <p:cNvSpPr>
            <a:spLocks noGrp="1"/>
          </p:cNvSpPr>
          <p:nvPr>
            <p:ph type="sldNum" sz="quarter" idx="12"/>
          </p:nvPr>
        </p:nvSpPr>
        <p:spPr/>
        <p:txBody>
          <a:bodyPr/>
          <a:lstStyle/>
          <a:p>
            <a:fld id="{721E0B49-2459-4243-9883-011A8AF55D6B}" type="slidenum">
              <a:rPr lang="en-GB" smtClean="0"/>
              <a:t>14</a:t>
            </a:fld>
            <a:endParaRPr lang="en-GB"/>
          </a:p>
        </p:txBody>
      </p:sp>
      <p:pic>
        <p:nvPicPr>
          <p:cNvPr id="4" name="Picture 3">
            <a:extLst>
              <a:ext uri="{FF2B5EF4-FFF2-40B4-BE49-F238E27FC236}">
                <a16:creationId xmlns:a16="http://schemas.microsoft.com/office/drawing/2014/main" id="{DE652F18-8FB7-4114-AF9E-41E703092F3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610295" y="5510431"/>
            <a:ext cx="2457450" cy="1089660"/>
          </a:xfrm>
          <a:prstGeom prst="rect">
            <a:avLst/>
          </a:prstGeom>
          <a:noFill/>
          <a:ln>
            <a:noFill/>
          </a:ln>
        </p:spPr>
      </p:pic>
    </p:spTree>
    <p:extLst>
      <p:ext uri="{BB962C8B-B14F-4D97-AF65-F5344CB8AC3E}">
        <p14:creationId xmlns:p14="http://schemas.microsoft.com/office/powerpoint/2010/main" val="2684660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23A6E415-EF3C-45D3-9657-04469AFD1B70}"/>
              </a:ext>
            </a:extLst>
          </p:cNvPr>
          <p:cNvSpPr txBox="1"/>
          <p:nvPr/>
        </p:nvSpPr>
        <p:spPr>
          <a:xfrm>
            <a:off x="775232" y="1638339"/>
            <a:ext cx="10021446" cy="2944457"/>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endParaRPr kumimoji="0" lang="en-US" sz="5200" b="0" i="0" u="none" strike="noStrike" kern="1200" cap="none" spc="0" normalizeH="0" baseline="0" noProof="0">
              <a:ln>
                <a:noFill/>
              </a:ln>
              <a:solidFill>
                <a:srgbClr val="44546A"/>
              </a:solidFill>
              <a:effectLst/>
              <a:uLnTx/>
              <a:uFillTx/>
              <a:latin typeface="Calibri Light" panose="020F0302020204030204"/>
              <a:ea typeface="+mn-ea"/>
              <a:cs typeface="+mn-cs"/>
            </a:endParaRPr>
          </a:p>
        </p:txBody>
      </p:sp>
      <p:grpSp>
        <p:nvGrpSpPr>
          <p:cNvPr id="11" name="Group 10">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298"/>
            <a:ext cx="2514948" cy="2174333"/>
            <a:chOff x="-305" y="-4155"/>
            <a:chExt cx="2514948" cy="2174333"/>
          </a:xfrm>
        </p:grpSpPr>
        <p:sp>
          <p:nvSpPr>
            <p:cNvPr id="12" name="Freeform: Shape 11">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Freeform: Shape 14">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17" name="Group 16">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8304973" y="939510"/>
            <a:ext cx="4826538" cy="2947516"/>
            <a:chOff x="6867015" y="-1"/>
            <a:chExt cx="5324985" cy="3251912"/>
          </a:xfrm>
          <a:solidFill>
            <a:schemeClr val="accent5">
              <a:alpha val="5000"/>
            </a:schemeClr>
          </a:solidFill>
        </p:grpSpPr>
        <p:sp>
          <p:nvSpPr>
            <p:cNvPr id="18" name="Freeform: Shape 17">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Shape 20">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4" name="Slide Number Placeholder 3">
            <a:extLst>
              <a:ext uri="{FF2B5EF4-FFF2-40B4-BE49-F238E27FC236}">
                <a16:creationId xmlns:a16="http://schemas.microsoft.com/office/drawing/2014/main" id="{F0138BBE-D34D-44E3-86FF-37D09A8CFFE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1E0B49-2459-4243-9883-011A8AF55D6B}"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22" name="Picture 21">
            <a:extLst>
              <a:ext uri="{FF2B5EF4-FFF2-40B4-BE49-F238E27FC236}">
                <a16:creationId xmlns:a16="http://schemas.microsoft.com/office/drawing/2014/main" id="{0B3D03C3-AC48-412F-B37A-CF5948EE82F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610295" y="5510431"/>
            <a:ext cx="2457450" cy="1089660"/>
          </a:xfrm>
          <a:prstGeom prst="rect">
            <a:avLst/>
          </a:prstGeom>
          <a:noFill/>
          <a:ln>
            <a:noFill/>
          </a:ln>
        </p:spPr>
      </p:pic>
      <p:sp>
        <p:nvSpPr>
          <p:cNvPr id="3" name="TextBox 2">
            <a:extLst>
              <a:ext uri="{FF2B5EF4-FFF2-40B4-BE49-F238E27FC236}">
                <a16:creationId xmlns:a16="http://schemas.microsoft.com/office/drawing/2014/main" id="{40E3BD57-A352-45BB-828A-22786021B380}"/>
              </a:ext>
            </a:extLst>
          </p:cNvPr>
          <p:cNvSpPr txBox="1"/>
          <p:nvPr/>
        </p:nvSpPr>
        <p:spPr>
          <a:xfrm>
            <a:off x="1266092" y="5641145"/>
            <a:ext cx="3812345"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a:ln>
                  <a:noFill/>
                </a:ln>
                <a:solidFill>
                  <a:srgbClr val="44546A"/>
                </a:solidFill>
                <a:effectLst/>
                <a:uLnTx/>
                <a:uFillTx/>
                <a:latin typeface="Calibri" panose="020F0502020204030204"/>
                <a:ea typeface="+mn-ea"/>
                <a:cs typeface="+mn-cs"/>
              </a:rPr>
              <a:t>October 2020</a:t>
            </a:r>
          </a:p>
        </p:txBody>
      </p:sp>
      <p:pic>
        <p:nvPicPr>
          <p:cNvPr id="6" name="Picture 5">
            <a:extLst>
              <a:ext uri="{FF2B5EF4-FFF2-40B4-BE49-F238E27FC236}">
                <a16:creationId xmlns:a16="http://schemas.microsoft.com/office/drawing/2014/main" id="{E10769B2-0585-46B5-9096-F079917F0B4D}"/>
              </a:ext>
            </a:extLst>
          </p:cNvPr>
          <p:cNvPicPr>
            <a:picLocks noChangeAspect="1"/>
          </p:cNvPicPr>
          <p:nvPr/>
        </p:nvPicPr>
        <p:blipFill>
          <a:blip r:embed="rId4"/>
          <a:stretch>
            <a:fillRect/>
          </a:stretch>
        </p:blipFill>
        <p:spPr>
          <a:xfrm>
            <a:off x="9058357" y="1549696"/>
            <a:ext cx="518440" cy="639570"/>
          </a:xfrm>
          <a:prstGeom prst="rect">
            <a:avLst/>
          </a:prstGeom>
        </p:spPr>
      </p:pic>
      <p:pic>
        <p:nvPicPr>
          <p:cNvPr id="8" name="Picture 7">
            <a:extLst>
              <a:ext uri="{FF2B5EF4-FFF2-40B4-BE49-F238E27FC236}">
                <a16:creationId xmlns:a16="http://schemas.microsoft.com/office/drawing/2014/main" id="{C6C0227F-DE7A-40A5-AF1B-1384967C8E35}"/>
              </a:ext>
            </a:extLst>
          </p:cNvPr>
          <p:cNvPicPr>
            <a:picLocks noChangeAspect="1"/>
          </p:cNvPicPr>
          <p:nvPr/>
        </p:nvPicPr>
        <p:blipFill>
          <a:blip r:embed="rId5"/>
          <a:stretch>
            <a:fillRect/>
          </a:stretch>
        </p:blipFill>
        <p:spPr>
          <a:xfrm>
            <a:off x="9250292" y="2919498"/>
            <a:ext cx="570984" cy="587977"/>
          </a:xfrm>
          <a:prstGeom prst="rect">
            <a:avLst/>
          </a:prstGeom>
        </p:spPr>
      </p:pic>
      <p:sp>
        <p:nvSpPr>
          <p:cNvPr id="25" name="TextBox 24">
            <a:extLst>
              <a:ext uri="{FF2B5EF4-FFF2-40B4-BE49-F238E27FC236}">
                <a16:creationId xmlns:a16="http://schemas.microsoft.com/office/drawing/2014/main" id="{E1DC26A9-6A48-41CB-B1D9-389DA19EABCB}"/>
              </a:ext>
            </a:extLst>
          </p:cNvPr>
          <p:cNvSpPr txBox="1"/>
          <p:nvPr/>
        </p:nvSpPr>
        <p:spPr>
          <a:xfrm>
            <a:off x="996593" y="1486737"/>
            <a:ext cx="8370778" cy="3416320"/>
          </a:xfrm>
          <a:prstGeom prst="rect">
            <a:avLst/>
          </a:prstGeom>
          <a:noFill/>
        </p:spPr>
        <p:txBody>
          <a:bodyPr wrap="square">
            <a:spAutoFit/>
          </a:bodyPr>
          <a:lstStyle/>
          <a:p>
            <a:pPr marL="342900" lvl="0" indent="-342900" algn="l">
              <a:buAutoNum type="arabicPeriod"/>
            </a:pPr>
            <a:r>
              <a:rPr lang="en-GB" sz="2400" dirty="0">
                <a:solidFill>
                  <a:srgbClr val="000000"/>
                </a:solidFill>
                <a:cs typeface="Arial" panose="020B0604020202020204" pitchFamily="34" charset="0"/>
              </a:rPr>
              <a:t>Please put yourself on mute by clicking this button. This will help us to cut down on background noise (but don’t forget to take yourself off mute if you want to speak!). </a:t>
            </a:r>
          </a:p>
          <a:p>
            <a:pPr marL="342900" lvl="0" indent="-342900" algn="l">
              <a:buAutoNum type="arabicPeriod"/>
            </a:pPr>
            <a:endParaRPr lang="en-GB" sz="2400" dirty="0">
              <a:solidFill>
                <a:srgbClr val="000000"/>
              </a:solidFill>
              <a:cs typeface="Arial" panose="020B0604020202020204" pitchFamily="34" charset="0"/>
            </a:endParaRPr>
          </a:p>
          <a:p>
            <a:pPr marL="342900" indent="-342900">
              <a:buAutoNum type="arabicPeriod"/>
            </a:pPr>
            <a:r>
              <a:rPr lang="en-GB" sz="2400" dirty="0">
                <a:solidFill>
                  <a:srgbClr val="000000"/>
                </a:solidFill>
                <a:cs typeface="Arial" panose="020B0604020202020204" pitchFamily="34" charset="0"/>
              </a:rPr>
              <a:t>If you’d like to raise a point during the meeting,  please use the chat function to write your question.</a:t>
            </a:r>
          </a:p>
          <a:p>
            <a:pPr marL="342900" indent="-342900">
              <a:buAutoNum type="arabicPeriod"/>
            </a:pPr>
            <a:endParaRPr lang="en-GB" sz="2400" dirty="0">
              <a:solidFill>
                <a:srgbClr val="000000"/>
              </a:solidFill>
              <a:cs typeface="Arial" panose="020B0604020202020204" pitchFamily="34" charset="0"/>
            </a:endParaRPr>
          </a:p>
          <a:p>
            <a:pPr marL="342900" indent="-342900">
              <a:buAutoNum type="arabicPeriod"/>
            </a:pPr>
            <a:r>
              <a:rPr lang="en-GB" sz="2400" dirty="0">
                <a:solidFill>
                  <a:srgbClr val="000000"/>
                </a:solidFill>
                <a:cs typeface="Arial" panose="020B0604020202020204" pitchFamily="34" charset="0"/>
              </a:rPr>
              <a:t>Please remember this session is being recorded so it can he shared with other providers. </a:t>
            </a:r>
          </a:p>
        </p:txBody>
      </p:sp>
      <p:sp>
        <p:nvSpPr>
          <p:cNvPr id="27" name="TextBox 26">
            <a:extLst>
              <a:ext uri="{FF2B5EF4-FFF2-40B4-BE49-F238E27FC236}">
                <a16:creationId xmlns:a16="http://schemas.microsoft.com/office/drawing/2014/main" id="{7879A64E-E528-4909-B895-4A34592AF817}"/>
              </a:ext>
            </a:extLst>
          </p:cNvPr>
          <p:cNvSpPr txBox="1"/>
          <p:nvPr/>
        </p:nvSpPr>
        <p:spPr>
          <a:xfrm>
            <a:off x="3741884" y="281970"/>
            <a:ext cx="6097136" cy="892552"/>
          </a:xfrm>
          <a:prstGeom prst="rect">
            <a:avLst/>
          </a:prstGeom>
          <a:noFill/>
        </p:spPr>
        <p:txBody>
          <a:bodyPr wrap="square">
            <a:spAutoFit/>
          </a:bodyPr>
          <a:lstStyle/>
          <a:p>
            <a:r>
              <a:rPr lang="en-GB" sz="5200" b="1" dirty="0">
                <a:solidFill>
                  <a:schemeClr val="tx2"/>
                </a:solidFill>
                <a:latin typeface="+mj-lt"/>
                <a:ea typeface="+mj-ea"/>
                <a:cs typeface="+mj-cs"/>
              </a:rPr>
              <a:t>USING TEAMS </a:t>
            </a:r>
          </a:p>
        </p:txBody>
      </p:sp>
    </p:spTree>
    <p:extLst>
      <p:ext uri="{BB962C8B-B14F-4D97-AF65-F5344CB8AC3E}">
        <p14:creationId xmlns:p14="http://schemas.microsoft.com/office/powerpoint/2010/main" val="1404091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79608-52E0-4437-B4BC-1B60CCD77784}"/>
              </a:ext>
            </a:extLst>
          </p:cNvPr>
          <p:cNvSpPr>
            <a:spLocks noGrp="1"/>
          </p:cNvSpPr>
          <p:nvPr>
            <p:ph type="title"/>
          </p:nvPr>
        </p:nvSpPr>
        <p:spPr>
          <a:xfrm>
            <a:off x="838200" y="365125"/>
            <a:ext cx="10515600" cy="944691"/>
          </a:xfrm>
        </p:spPr>
        <p:txBody>
          <a:bodyPr>
            <a:normAutofit/>
          </a:bodyPr>
          <a:lstStyle/>
          <a:p>
            <a:pPr algn="ctr"/>
            <a:r>
              <a:rPr lang="en-GB" sz="3600" b="1" dirty="0"/>
              <a:t>Supporting you to plan for T Level delivery</a:t>
            </a:r>
          </a:p>
        </p:txBody>
      </p:sp>
      <p:sp>
        <p:nvSpPr>
          <p:cNvPr id="3" name="Content Placeholder 2">
            <a:extLst>
              <a:ext uri="{FF2B5EF4-FFF2-40B4-BE49-F238E27FC236}">
                <a16:creationId xmlns:a16="http://schemas.microsoft.com/office/drawing/2014/main" id="{B0F79CCE-8CA2-42D2-8DB4-C95D33F0FDC2}"/>
              </a:ext>
            </a:extLst>
          </p:cNvPr>
          <p:cNvSpPr>
            <a:spLocks noGrp="1"/>
          </p:cNvSpPr>
          <p:nvPr>
            <p:ph idx="1"/>
          </p:nvPr>
        </p:nvSpPr>
        <p:spPr>
          <a:xfrm>
            <a:off x="633046" y="1413803"/>
            <a:ext cx="10720754" cy="4763160"/>
          </a:xfrm>
        </p:spPr>
        <p:txBody>
          <a:bodyPr/>
          <a:lstStyle/>
          <a:p>
            <a:r>
              <a:rPr lang="en-GB" dirty="0"/>
              <a:t>Minimum termly conversations with your allocated ESFA contact who will provider support and challenge and answer questions</a:t>
            </a:r>
          </a:p>
          <a:p>
            <a:r>
              <a:rPr lang="en-GB" dirty="0"/>
              <a:t>Opportunities for sharing practice and networking</a:t>
            </a:r>
          </a:p>
          <a:p>
            <a:r>
              <a:rPr lang="en-GB" dirty="0"/>
              <a:t>Implementation plans to be completed twice a year in the run-up to delivery</a:t>
            </a:r>
          </a:p>
          <a:p>
            <a:r>
              <a:rPr lang="en-GB" dirty="0"/>
              <a:t>Collecting information on planned delivery to ensure accurate T Level funding</a:t>
            </a:r>
          </a:p>
          <a:p>
            <a:r>
              <a:rPr lang="en-GB" dirty="0"/>
              <a:t>T Level Professional Development Programme</a:t>
            </a:r>
          </a:p>
          <a:p>
            <a:r>
              <a:rPr lang="en-GB" dirty="0"/>
              <a:t>Engagement with awarding organisations as qualifications are developed</a:t>
            </a:r>
          </a:p>
          <a:p>
            <a:endParaRPr lang="en-GB" dirty="0"/>
          </a:p>
        </p:txBody>
      </p:sp>
      <p:sp>
        <p:nvSpPr>
          <p:cNvPr id="4" name="Slide Number Placeholder 3">
            <a:extLst>
              <a:ext uri="{FF2B5EF4-FFF2-40B4-BE49-F238E27FC236}">
                <a16:creationId xmlns:a16="http://schemas.microsoft.com/office/drawing/2014/main" id="{4DD79A1E-5032-42D8-A960-936D6956F0CE}"/>
              </a:ext>
            </a:extLst>
          </p:cNvPr>
          <p:cNvSpPr>
            <a:spLocks noGrp="1"/>
          </p:cNvSpPr>
          <p:nvPr>
            <p:ph type="sldNum" sz="quarter" idx="12"/>
          </p:nvPr>
        </p:nvSpPr>
        <p:spPr/>
        <p:txBody>
          <a:bodyPr/>
          <a:lstStyle/>
          <a:p>
            <a:fld id="{721E0B49-2459-4243-9883-011A8AF55D6B}" type="slidenum">
              <a:rPr lang="en-GB" smtClean="0"/>
              <a:t>3</a:t>
            </a:fld>
            <a:endParaRPr lang="en-GB"/>
          </a:p>
        </p:txBody>
      </p:sp>
    </p:spTree>
    <p:extLst>
      <p:ext uri="{BB962C8B-B14F-4D97-AF65-F5344CB8AC3E}">
        <p14:creationId xmlns:p14="http://schemas.microsoft.com/office/powerpoint/2010/main" val="2678652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151042C-1D6B-4F6D-9B7B-88FCEF078183}"/>
              </a:ext>
            </a:extLst>
          </p:cNvPr>
          <p:cNvSpPr txBox="1"/>
          <p:nvPr/>
        </p:nvSpPr>
        <p:spPr>
          <a:xfrm>
            <a:off x="0" y="104998"/>
            <a:ext cx="11551920" cy="584775"/>
          </a:xfrm>
          <a:prstGeom prst="rect">
            <a:avLst/>
          </a:prstGeom>
          <a:noFill/>
        </p:spPr>
        <p:txBody>
          <a:bodyPr wrap="square" rtlCol="0">
            <a:spAutoFit/>
          </a:bodyPr>
          <a:lstStyle/>
          <a:p>
            <a:pPr algn="ctr"/>
            <a:r>
              <a:rPr lang="en-GB" sz="3200"/>
              <a:t>Required Returns and Schedule for the Academic Year 2020 to 2021</a:t>
            </a:r>
          </a:p>
        </p:txBody>
      </p:sp>
      <p:sp>
        <p:nvSpPr>
          <p:cNvPr id="8" name="TextBox 7">
            <a:extLst>
              <a:ext uri="{FF2B5EF4-FFF2-40B4-BE49-F238E27FC236}">
                <a16:creationId xmlns:a16="http://schemas.microsoft.com/office/drawing/2014/main" id="{FA42FF57-4751-4439-85CC-A25ACED81378}"/>
              </a:ext>
            </a:extLst>
          </p:cNvPr>
          <p:cNvSpPr txBox="1"/>
          <p:nvPr/>
        </p:nvSpPr>
        <p:spPr>
          <a:xfrm>
            <a:off x="726440" y="689773"/>
            <a:ext cx="10825480" cy="369332"/>
          </a:xfrm>
          <a:prstGeom prst="rect">
            <a:avLst/>
          </a:prstGeom>
          <a:noFill/>
        </p:spPr>
        <p:txBody>
          <a:bodyPr wrap="square" rtlCol="0">
            <a:spAutoFit/>
          </a:bodyPr>
          <a:lstStyle/>
          <a:p>
            <a:endParaRPr lang="en-GB"/>
          </a:p>
        </p:txBody>
      </p:sp>
      <p:sp>
        <p:nvSpPr>
          <p:cNvPr id="9" name="TextBox 8">
            <a:extLst>
              <a:ext uri="{FF2B5EF4-FFF2-40B4-BE49-F238E27FC236}">
                <a16:creationId xmlns:a16="http://schemas.microsoft.com/office/drawing/2014/main" id="{ACD960A9-210B-4A91-83F1-937BE258233B}"/>
              </a:ext>
            </a:extLst>
          </p:cNvPr>
          <p:cNvSpPr txBox="1"/>
          <p:nvPr/>
        </p:nvSpPr>
        <p:spPr>
          <a:xfrm>
            <a:off x="812800" y="1891422"/>
            <a:ext cx="9768840" cy="369332"/>
          </a:xfrm>
          <a:prstGeom prst="rect">
            <a:avLst/>
          </a:prstGeom>
          <a:noFill/>
        </p:spPr>
        <p:txBody>
          <a:bodyPr wrap="square" rtlCol="0">
            <a:spAutoFit/>
          </a:bodyPr>
          <a:lstStyle/>
          <a:p>
            <a:r>
              <a:rPr lang="en-GB" sz="1800" b="0" i="0" u="none" strike="noStrike" baseline="0">
                <a:solidFill>
                  <a:srgbClr val="000000"/>
                </a:solidFill>
                <a:latin typeface="Calibri" panose="020F0502020204030204" pitchFamily="34" charset="0"/>
                <a:cs typeface="Calibri" panose="020F0502020204030204" pitchFamily="34" charset="0"/>
              </a:rPr>
              <a:t>. </a:t>
            </a:r>
            <a:endParaRPr lang="en-GB">
              <a:latin typeface="Calibri" panose="020F0502020204030204" pitchFamily="34" charset="0"/>
              <a:cs typeface="Calibri" panose="020F0502020204030204" pitchFamily="34" charset="0"/>
            </a:endParaRPr>
          </a:p>
        </p:txBody>
      </p:sp>
      <p:graphicFrame>
        <p:nvGraphicFramePr>
          <p:cNvPr id="16" name="Diagram 15">
            <a:extLst>
              <a:ext uri="{FF2B5EF4-FFF2-40B4-BE49-F238E27FC236}">
                <a16:creationId xmlns:a16="http://schemas.microsoft.com/office/drawing/2014/main" id="{585C5804-91DB-446C-8362-9589A4D3521C}"/>
              </a:ext>
            </a:extLst>
          </p:cNvPr>
          <p:cNvGraphicFramePr/>
          <p:nvPr>
            <p:extLst>
              <p:ext uri="{D42A27DB-BD31-4B8C-83A1-F6EECF244321}">
                <p14:modId xmlns:p14="http://schemas.microsoft.com/office/powerpoint/2010/main" val="3347478617"/>
              </p:ext>
            </p:extLst>
          </p:nvPr>
        </p:nvGraphicFramePr>
        <p:xfrm>
          <a:off x="726440" y="846022"/>
          <a:ext cx="10215880" cy="3567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8" name="Diagram 17">
            <a:extLst>
              <a:ext uri="{FF2B5EF4-FFF2-40B4-BE49-F238E27FC236}">
                <a16:creationId xmlns:a16="http://schemas.microsoft.com/office/drawing/2014/main" id="{5299114F-B743-4B75-9E74-B02E6ED1A0E7}"/>
              </a:ext>
            </a:extLst>
          </p:cNvPr>
          <p:cNvGraphicFramePr/>
          <p:nvPr>
            <p:extLst>
              <p:ext uri="{D42A27DB-BD31-4B8C-83A1-F6EECF244321}">
                <p14:modId xmlns:p14="http://schemas.microsoft.com/office/powerpoint/2010/main" val="2056540174"/>
              </p:ext>
            </p:extLst>
          </p:nvPr>
        </p:nvGraphicFramePr>
        <p:xfrm>
          <a:off x="494600" y="3179025"/>
          <a:ext cx="11263000" cy="363869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3" name="Slide Number Placeholder 2">
            <a:extLst>
              <a:ext uri="{FF2B5EF4-FFF2-40B4-BE49-F238E27FC236}">
                <a16:creationId xmlns:a16="http://schemas.microsoft.com/office/drawing/2014/main" id="{D66BE993-1973-4A56-B802-5AF8E39B8AB0}"/>
              </a:ext>
            </a:extLst>
          </p:cNvPr>
          <p:cNvSpPr>
            <a:spLocks noGrp="1"/>
          </p:cNvSpPr>
          <p:nvPr>
            <p:ph type="sldNum" sz="quarter" idx="12"/>
          </p:nvPr>
        </p:nvSpPr>
        <p:spPr/>
        <p:txBody>
          <a:bodyPr/>
          <a:lstStyle/>
          <a:p>
            <a:fld id="{721E0B49-2459-4243-9883-011A8AF55D6B}" type="slidenum">
              <a:rPr lang="en-GB" smtClean="0"/>
              <a:t>4</a:t>
            </a:fld>
            <a:endParaRPr lang="en-GB"/>
          </a:p>
        </p:txBody>
      </p:sp>
      <p:sp>
        <p:nvSpPr>
          <p:cNvPr id="5" name="Rectangle 4">
            <a:extLst>
              <a:ext uri="{FF2B5EF4-FFF2-40B4-BE49-F238E27FC236}">
                <a16:creationId xmlns:a16="http://schemas.microsoft.com/office/drawing/2014/main" id="{91866E38-DCE1-4BB3-AB4B-C84E65CD3C91}"/>
              </a:ext>
            </a:extLst>
          </p:cNvPr>
          <p:cNvSpPr/>
          <p:nvPr/>
        </p:nvSpPr>
        <p:spPr>
          <a:xfrm>
            <a:off x="452119" y="689773"/>
            <a:ext cx="5312419" cy="586778"/>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a:solidFill>
                  <a:schemeClr val="tx1"/>
                </a:solidFill>
              </a:rPr>
              <a:t>Statistical Annex</a:t>
            </a:r>
          </a:p>
        </p:txBody>
      </p:sp>
      <p:sp>
        <p:nvSpPr>
          <p:cNvPr id="6" name="Rectangle 5">
            <a:extLst>
              <a:ext uri="{FF2B5EF4-FFF2-40B4-BE49-F238E27FC236}">
                <a16:creationId xmlns:a16="http://schemas.microsoft.com/office/drawing/2014/main" id="{956012F1-B3DA-4386-A9EA-C22F78A4E670}"/>
              </a:ext>
            </a:extLst>
          </p:cNvPr>
          <p:cNvSpPr/>
          <p:nvPr/>
        </p:nvSpPr>
        <p:spPr>
          <a:xfrm>
            <a:off x="6285118" y="694436"/>
            <a:ext cx="5397821" cy="586778"/>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a:solidFill>
                  <a:schemeClr val="tx1"/>
                </a:solidFill>
              </a:rPr>
              <a:t>T Level Implementation Plan</a:t>
            </a:r>
          </a:p>
        </p:txBody>
      </p:sp>
      <p:sp>
        <p:nvSpPr>
          <p:cNvPr id="7" name="Rectangle 6">
            <a:extLst>
              <a:ext uri="{FF2B5EF4-FFF2-40B4-BE49-F238E27FC236}">
                <a16:creationId xmlns:a16="http://schemas.microsoft.com/office/drawing/2014/main" id="{03E05DB9-3853-4A0E-88E2-02CA4FE18980}"/>
              </a:ext>
            </a:extLst>
          </p:cNvPr>
          <p:cNvSpPr/>
          <p:nvPr/>
        </p:nvSpPr>
        <p:spPr>
          <a:xfrm>
            <a:off x="452120" y="1274548"/>
            <a:ext cx="5315079" cy="17566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50000"/>
              </a:lnSpc>
            </a:pPr>
            <a:r>
              <a:rPr lang="en-GB" sz="2000">
                <a:solidFill>
                  <a:schemeClr val="tx1"/>
                </a:solidFill>
              </a:rPr>
              <a:t>The information from the annex is used to inform funding allocations. It is also used to inform future T Level planning. </a:t>
            </a:r>
          </a:p>
        </p:txBody>
      </p:sp>
      <p:sp>
        <p:nvSpPr>
          <p:cNvPr id="11" name="Rectangle 10">
            <a:extLst>
              <a:ext uri="{FF2B5EF4-FFF2-40B4-BE49-F238E27FC236}">
                <a16:creationId xmlns:a16="http://schemas.microsoft.com/office/drawing/2014/main" id="{128B6F38-783B-461B-9414-5165971E8108}"/>
              </a:ext>
            </a:extLst>
          </p:cNvPr>
          <p:cNvSpPr/>
          <p:nvPr/>
        </p:nvSpPr>
        <p:spPr>
          <a:xfrm>
            <a:off x="6287779" y="1274548"/>
            <a:ext cx="5397821" cy="172264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50000"/>
              </a:lnSpc>
            </a:pPr>
            <a:r>
              <a:rPr lang="en-GB" sz="2000" b="0" i="0" u="none" strike="noStrike" baseline="0">
                <a:solidFill>
                  <a:srgbClr val="000000"/>
                </a:solidFill>
                <a:latin typeface="Calibri" panose="020F0502020204030204" pitchFamily="34" charset="0"/>
                <a:cs typeface="Calibri" panose="020F0502020204030204" pitchFamily="34" charset="0"/>
              </a:rPr>
              <a:t>The plan provides prompts and support with your T Level implementation planning. It is also a means of the ESFA being able to gauge overall readiness to deliver T Levels</a:t>
            </a:r>
            <a:endParaRPr lang="en-GB" sz="2000"/>
          </a:p>
        </p:txBody>
      </p:sp>
    </p:spTree>
    <p:extLst>
      <p:ext uri="{BB962C8B-B14F-4D97-AF65-F5344CB8AC3E}">
        <p14:creationId xmlns:p14="http://schemas.microsoft.com/office/powerpoint/2010/main" val="1081568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extBox 1">
            <a:extLst>
              <a:ext uri="{FF2B5EF4-FFF2-40B4-BE49-F238E27FC236}">
                <a16:creationId xmlns:a16="http://schemas.microsoft.com/office/drawing/2014/main" id="{23A6E415-EF3C-45D3-9657-04469AFD1B70}"/>
              </a:ext>
            </a:extLst>
          </p:cNvPr>
          <p:cNvSpPr txBox="1"/>
          <p:nvPr/>
        </p:nvSpPr>
        <p:spPr>
          <a:xfrm>
            <a:off x="775232" y="1638339"/>
            <a:ext cx="10021446" cy="2944457"/>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5400" b="1" kern="1200">
                <a:solidFill>
                  <a:schemeClr val="tx2"/>
                </a:solidFill>
                <a:latin typeface="+mj-lt"/>
                <a:ea typeface="+mj-ea"/>
                <a:cs typeface="+mj-cs"/>
              </a:rPr>
              <a:t>T Level Implementation Plans</a:t>
            </a:r>
          </a:p>
          <a:p>
            <a:pPr>
              <a:lnSpc>
                <a:spcPct val="90000"/>
              </a:lnSpc>
              <a:spcBef>
                <a:spcPct val="0"/>
              </a:spcBef>
              <a:spcAft>
                <a:spcPts val="600"/>
              </a:spcAft>
            </a:pPr>
            <a:r>
              <a:rPr lang="en-US" sz="5400" b="1" kern="1200">
                <a:solidFill>
                  <a:schemeClr val="tx2"/>
                </a:solidFill>
                <a:latin typeface="+mj-lt"/>
                <a:ea typeface="+mj-ea"/>
                <a:cs typeface="+mj-cs"/>
              </a:rPr>
              <a:t>Overview</a:t>
            </a:r>
          </a:p>
        </p:txBody>
      </p:sp>
      <p:grpSp>
        <p:nvGrpSpPr>
          <p:cNvPr id="11" name="Group 10">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298"/>
            <a:ext cx="2514948" cy="2174333"/>
            <a:chOff x="-305" y="-4155"/>
            <a:chExt cx="2514948" cy="2174333"/>
          </a:xfrm>
        </p:grpSpPr>
        <p:sp>
          <p:nvSpPr>
            <p:cNvPr id="12" name="Freeform: Shape 11">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5" name="Freeform: Shape 14">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8304973" y="939510"/>
            <a:ext cx="4826538" cy="2947516"/>
            <a:chOff x="6867015" y="-1"/>
            <a:chExt cx="5324985" cy="3251912"/>
          </a:xfrm>
          <a:solidFill>
            <a:schemeClr val="accent5">
              <a:alpha val="5000"/>
            </a:schemeClr>
          </a:solidFill>
        </p:grpSpPr>
        <p:sp>
          <p:nvSpPr>
            <p:cNvPr id="18" name="Freeform: Shape 17">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lide Number Placeholder 2">
            <a:extLst>
              <a:ext uri="{FF2B5EF4-FFF2-40B4-BE49-F238E27FC236}">
                <a16:creationId xmlns:a16="http://schemas.microsoft.com/office/drawing/2014/main" id="{5A1F35F3-092B-417F-97A0-B57758D61505}"/>
              </a:ext>
            </a:extLst>
          </p:cNvPr>
          <p:cNvSpPr>
            <a:spLocks noGrp="1"/>
          </p:cNvSpPr>
          <p:nvPr>
            <p:ph type="sldNum" sz="quarter" idx="12"/>
          </p:nvPr>
        </p:nvSpPr>
        <p:spPr/>
        <p:txBody>
          <a:bodyPr/>
          <a:lstStyle/>
          <a:p>
            <a:fld id="{721E0B49-2459-4243-9883-011A8AF55D6B}" type="slidenum">
              <a:rPr lang="en-GB" smtClean="0"/>
              <a:t>5</a:t>
            </a:fld>
            <a:endParaRPr lang="en-GB"/>
          </a:p>
        </p:txBody>
      </p:sp>
      <p:pic>
        <p:nvPicPr>
          <p:cNvPr id="4" name="Picture 3">
            <a:extLst>
              <a:ext uri="{FF2B5EF4-FFF2-40B4-BE49-F238E27FC236}">
                <a16:creationId xmlns:a16="http://schemas.microsoft.com/office/drawing/2014/main" id="{79655701-A7A3-44BD-952B-567BB8ED554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610295" y="5510431"/>
            <a:ext cx="2457450" cy="1089660"/>
          </a:xfrm>
          <a:prstGeom prst="rect">
            <a:avLst/>
          </a:prstGeom>
          <a:noFill/>
          <a:ln>
            <a:noFill/>
          </a:ln>
        </p:spPr>
      </p:pic>
    </p:spTree>
    <p:extLst>
      <p:ext uri="{BB962C8B-B14F-4D97-AF65-F5344CB8AC3E}">
        <p14:creationId xmlns:p14="http://schemas.microsoft.com/office/powerpoint/2010/main" val="1701771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BBC32F8-733F-4BE1-BAD8-CCB558EAA02A}"/>
              </a:ext>
            </a:extLst>
          </p:cNvPr>
          <p:cNvGraphicFramePr>
            <a:graphicFrameLocks noGrp="1"/>
          </p:cNvGraphicFramePr>
          <p:nvPr>
            <p:extLst>
              <p:ext uri="{D42A27DB-BD31-4B8C-83A1-F6EECF244321}">
                <p14:modId xmlns:p14="http://schemas.microsoft.com/office/powerpoint/2010/main" val="1585840988"/>
              </p:ext>
            </p:extLst>
          </p:nvPr>
        </p:nvGraphicFramePr>
        <p:xfrm>
          <a:off x="112064" y="446226"/>
          <a:ext cx="11967871" cy="2274888"/>
        </p:xfrm>
        <a:graphic>
          <a:graphicData uri="http://schemas.openxmlformats.org/drawingml/2006/table">
            <a:tbl>
              <a:tblPr firstRow="1" firstCol="1" bandRow="1"/>
              <a:tblGrid>
                <a:gridCol w="11967871">
                  <a:extLst>
                    <a:ext uri="{9D8B030D-6E8A-4147-A177-3AD203B41FA5}">
                      <a16:colId xmlns:a16="http://schemas.microsoft.com/office/drawing/2014/main" val="3193993060"/>
                    </a:ext>
                  </a:extLst>
                </a:gridCol>
              </a:tblGrid>
              <a:tr h="273452">
                <a:tc>
                  <a:txBody>
                    <a:bodyPr/>
                    <a:lstStyle/>
                    <a:p>
                      <a:pPr algn="l" fontAlgn="ctr">
                        <a:lnSpc>
                          <a:spcPct val="107000"/>
                        </a:lnSpc>
                        <a:spcBef>
                          <a:spcPts val="0"/>
                        </a:spcBef>
                        <a:spcAft>
                          <a:spcPts val="800"/>
                        </a:spcAft>
                      </a:pPr>
                      <a:r>
                        <a:rPr lang="en-GB" sz="1600" b="1"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Description of your initial position</a:t>
                      </a:r>
                      <a:r>
                        <a:rPr lang="en-GB" sz="16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GB" sz="1600" b="0" i="0" u="none" strike="noStrike">
                        <a:effectLst/>
                        <a:latin typeface="Arial" panose="020B0604020202020204" pitchFamily="34" charset="0"/>
                      </a:endParaRPr>
                    </a:p>
                  </a:txBody>
                  <a:tcPr marL="205740" marR="205740" marT="285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409540718"/>
                  </a:ext>
                </a:extLst>
              </a:tr>
              <a:tr h="1843329">
                <a:tc>
                  <a:txBody>
                    <a:bodyPr/>
                    <a:lstStyle/>
                    <a:p>
                      <a:pPr algn="l" fontAlgn="ctr">
                        <a:lnSpc>
                          <a:spcPct val="107000"/>
                        </a:lnSpc>
                        <a:spcBef>
                          <a:spcPts val="0"/>
                        </a:spcBef>
                        <a:spcAft>
                          <a:spcPts val="800"/>
                        </a:spcAft>
                      </a:pPr>
                      <a:r>
                        <a:rPr lang="en-GB" sz="1500" b="0" i="0" u="none" strike="noStrike">
                          <a:effectLst/>
                          <a:latin typeface="Arial" panose="020B0604020202020204" pitchFamily="34" charset="0"/>
                        </a:rPr>
                        <a:t>Students - We are planning a class size of 14 minimum in the first instance. The maximum will be determined by the physical resources required and space allocation. This will be monitored as recruitment and conversion continue. Students are likely to be a mix of new and progressing level 2 learners who are indicating capability to progress to level three and meet the entry criteria. New learners will be recruited mainly from the local school which does not have 16-19 provision. This will be subject to a normal college interview, to ensure "right student right course“. Students will be supported to remain on the course as normal, this will include allocating a personal tutor, target setting, access to college enrichment. A failure to recruit to minimum numbers will be reviewed in conjunction with ESFA advisor. A contingency for this could be to offer existing qualifications. The entry requirements are fit for the current level 3 offer but, they will need to be reviewed for the T Level.</a:t>
                      </a:r>
                    </a:p>
                  </a:txBody>
                  <a:tcPr marL="205740" marR="205740" marT="285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469499944"/>
                  </a:ext>
                </a:extLst>
              </a:tr>
            </a:tbl>
          </a:graphicData>
        </a:graphic>
      </p:graphicFrame>
      <p:sp>
        <p:nvSpPr>
          <p:cNvPr id="4" name="TextBox 3">
            <a:extLst>
              <a:ext uri="{FF2B5EF4-FFF2-40B4-BE49-F238E27FC236}">
                <a16:creationId xmlns:a16="http://schemas.microsoft.com/office/drawing/2014/main" id="{F55EAF88-B06A-4FFB-AE15-51FC1051C59E}"/>
              </a:ext>
            </a:extLst>
          </p:cNvPr>
          <p:cNvSpPr txBox="1"/>
          <p:nvPr/>
        </p:nvSpPr>
        <p:spPr>
          <a:xfrm>
            <a:off x="850185" y="-60808"/>
            <a:ext cx="10340788" cy="523220"/>
          </a:xfrm>
          <a:prstGeom prst="rect">
            <a:avLst/>
          </a:prstGeom>
          <a:noFill/>
        </p:spPr>
        <p:txBody>
          <a:bodyPr wrap="square" rtlCol="0">
            <a:spAutoFit/>
          </a:bodyPr>
          <a:lstStyle/>
          <a:p>
            <a:pPr algn="ctr"/>
            <a:r>
              <a:rPr lang="en-GB" sz="2800"/>
              <a:t>Completing the Position Fields</a:t>
            </a:r>
          </a:p>
        </p:txBody>
      </p:sp>
      <p:sp>
        <p:nvSpPr>
          <p:cNvPr id="13" name="TextBox 12">
            <a:extLst>
              <a:ext uri="{FF2B5EF4-FFF2-40B4-BE49-F238E27FC236}">
                <a16:creationId xmlns:a16="http://schemas.microsoft.com/office/drawing/2014/main" id="{4A95837E-3568-4448-8E8D-F81BF07D8129}"/>
              </a:ext>
            </a:extLst>
          </p:cNvPr>
          <p:cNvSpPr txBox="1"/>
          <p:nvPr/>
        </p:nvSpPr>
        <p:spPr>
          <a:xfrm>
            <a:off x="320040" y="3181861"/>
            <a:ext cx="6096000" cy="369332"/>
          </a:xfrm>
          <a:prstGeom prst="rect">
            <a:avLst/>
          </a:prstGeom>
          <a:noFill/>
        </p:spPr>
        <p:txBody>
          <a:bodyPr wrap="square">
            <a:spAutoFit/>
          </a:bodyPr>
          <a:lstStyle/>
          <a:p>
            <a:r>
              <a:rPr lang="en-GB" sz="1800" b="0" i="0" u="none" strike="noStrike">
                <a:effectLst/>
                <a:latin typeface="Arial" panose="020B0604020202020204" pitchFamily="34" charset="0"/>
              </a:rPr>
              <a:t>, </a:t>
            </a:r>
            <a:endParaRPr lang="en-GB"/>
          </a:p>
        </p:txBody>
      </p:sp>
      <p:sp>
        <p:nvSpPr>
          <p:cNvPr id="9" name="TextBox 8">
            <a:extLst>
              <a:ext uri="{FF2B5EF4-FFF2-40B4-BE49-F238E27FC236}">
                <a16:creationId xmlns:a16="http://schemas.microsoft.com/office/drawing/2014/main" id="{2BCBF79E-DD05-451B-9FC9-4B23B2B7553E}"/>
              </a:ext>
            </a:extLst>
          </p:cNvPr>
          <p:cNvSpPr txBox="1"/>
          <p:nvPr/>
        </p:nvSpPr>
        <p:spPr>
          <a:xfrm>
            <a:off x="128129" y="2721114"/>
            <a:ext cx="11275056" cy="707886"/>
          </a:xfrm>
          <a:prstGeom prst="rect">
            <a:avLst/>
          </a:prstGeom>
          <a:noFill/>
        </p:spPr>
        <p:txBody>
          <a:bodyPr wrap="square">
            <a:spAutoFit/>
          </a:bodyPr>
          <a:lstStyle/>
          <a:p>
            <a:pPr marL="342900" lvl="0" indent="-342900" hangingPunct="0">
              <a:spcAft>
                <a:spcPts val="1200"/>
              </a:spcAft>
              <a:buFont typeface="Symbol" panose="05050102010706020507" pitchFamily="18" charset="2"/>
              <a:buChar char=""/>
              <a:tabLst>
                <a:tab pos="457200" algn="l"/>
                <a:tab pos="457200" algn="l"/>
              </a:tabLst>
            </a:pPr>
            <a:r>
              <a:rPr lang="en-GB" sz="1500">
                <a:effectLst/>
                <a:latin typeface="Arial" panose="020B0604020202020204" pitchFamily="34" charset="0"/>
                <a:ea typeface="Times New Roman" panose="02020603050405020304" pitchFamily="18" charset="0"/>
                <a:cs typeface="Times New Roman" panose="02020603050405020304" pitchFamily="18" charset="0"/>
              </a:rPr>
              <a:t>In the position field, you should describe your current position and the reasons for the selected readiness rating. </a:t>
            </a:r>
          </a:p>
          <a:p>
            <a:pPr marL="342900" lvl="0" indent="-342900" hangingPunct="0">
              <a:spcAft>
                <a:spcPts val="1200"/>
              </a:spcAft>
              <a:buFont typeface="Symbol" panose="05050102010706020507" pitchFamily="18" charset="2"/>
              <a:buChar char=""/>
              <a:tabLst>
                <a:tab pos="457200" algn="l"/>
                <a:tab pos="457200" algn="l"/>
              </a:tabLst>
            </a:pPr>
            <a:r>
              <a:rPr lang="en-GB" sz="1500">
                <a:effectLst/>
                <a:latin typeface="Arial" panose="020B0604020202020204" pitchFamily="34" charset="0"/>
                <a:ea typeface="Times New Roman" panose="02020603050405020304" pitchFamily="18" charset="0"/>
                <a:cs typeface="Times New Roman" panose="02020603050405020304" pitchFamily="18" charset="0"/>
              </a:rPr>
              <a:t>Be as specific as you can and include any assumptions you may have had to make. </a:t>
            </a:r>
          </a:p>
        </p:txBody>
      </p:sp>
      <p:sp>
        <p:nvSpPr>
          <p:cNvPr id="17" name="TextBox 16">
            <a:extLst>
              <a:ext uri="{FF2B5EF4-FFF2-40B4-BE49-F238E27FC236}">
                <a16:creationId xmlns:a16="http://schemas.microsoft.com/office/drawing/2014/main" id="{40BF8CA4-0712-4FDA-88C8-B427CEB750C2}"/>
              </a:ext>
            </a:extLst>
          </p:cNvPr>
          <p:cNvSpPr txBox="1"/>
          <p:nvPr/>
        </p:nvSpPr>
        <p:spPr>
          <a:xfrm>
            <a:off x="128129" y="3456084"/>
            <a:ext cx="11898556" cy="3664401"/>
          </a:xfrm>
          <a:prstGeom prst="rect">
            <a:avLst/>
          </a:prstGeom>
          <a:noFill/>
        </p:spPr>
        <p:txBody>
          <a:bodyPr wrap="square" rtlCol="0">
            <a:spAutoFit/>
          </a:bodyPr>
          <a:lstStyle/>
          <a:p>
            <a:pPr>
              <a:lnSpc>
                <a:spcPct val="107000"/>
              </a:lnSpc>
              <a:spcAft>
                <a:spcPts val="800"/>
              </a:spcAft>
            </a:pPr>
            <a:r>
              <a:rPr lang="en-GB" sz="1500">
                <a:effectLst/>
                <a:latin typeface="Arial" panose="020B0604020202020204" pitchFamily="34" charset="0"/>
                <a:ea typeface="Times New Roman" panose="02020603050405020304" pitchFamily="18" charset="0"/>
                <a:cs typeface="Arial" panose="020B0604020202020204" pitchFamily="34" charset="0"/>
              </a:rPr>
              <a:t>As a minimum you must cover your current position against the considerations listed in the considerations guide in the Completion </a:t>
            </a:r>
            <a:r>
              <a:rPr lang="en-GB" sz="1500">
                <a:latin typeface="Arial" panose="020B0604020202020204" pitchFamily="34" charset="0"/>
                <a:ea typeface="Times New Roman" panose="02020603050405020304" pitchFamily="18" charset="0"/>
                <a:cs typeface="Arial" panose="020B0604020202020204" pitchFamily="34" charset="0"/>
              </a:rPr>
              <a:t>G</a:t>
            </a:r>
            <a:r>
              <a:rPr lang="en-GB" sz="1500">
                <a:effectLst/>
                <a:latin typeface="Arial" panose="020B0604020202020204" pitchFamily="34" charset="0"/>
                <a:ea typeface="Times New Roman" panose="02020603050405020304" pitchFamily="18" charset="0"/>
                <a:cs typeface="Arial" panose="020B0604020202020204" pitchFamily="34" charset="0"/>
              </a:rPr>
              <a:t>uidance and Support </a:t>
            </a:r>
            <a:r>
              <a:rPr lang="en-GB" sz="1500">
                <a:latin typeface="Arial" panose="020B0604020202020204" pitchFamily="34" charset="0"/>
                <a:ea typeface="Times New Roman" panose="02020603050405020304" pitchFamily="18" charset="0"/>
                <a:cs typeface="Arial" panose="020B0604020202020204" pitchFamily="34" charset="0"/>
              </a:rPr>
              <a:t>Document. </a:t>
            </a:r>
            <a:r>
              <a:rPr lang="en-GB" sz="1500">
                <a:effectLst/>
                <a:latin typeface="Arial" panose="020B0604020202020204" pitchFamily="34" charset="0"/>
                <a:ea typeface="Times New Roman" panose="02020603050405020304" pitchFamily="18" charset="0"/>
                <a:cs typeface="Arial" panose="020B0604020202020204" pitchFamily="34" charset="0"/>
              </a:rPr>
              <a:t>You can also include other considerations that may apply to your institution.</a:t>
            </a:r>
            <a:r>
              <a:rPr lang="en-GB" sz="1500">
                <a:effectLst/>
                <a:latin typeface="Arial" panose="020B0604020202020204" pitchFamily="34" charset="0"/>
                <a:cs typeface="Arial" panose="020B0604020202020204" pitchFamily="34" charset="0"/>
              </a:rPr>
              <a:t> </a:t>
            </a:r>
            <a:r>
              <a:rPr lang="en-GB" sz="1500">
                <a:latin typeface="Arial" panose="020B0604020202020204" pitchFamily="34" charset="0"/>
                <a:cs typeface="Arial" panose="020B0604020202020204" pitchFamily="34" charset="0"/>
              </a:rPr>
              <a:t>This is the consideration guide for the example above:</a:t>
            </a:r>
            <a:endParaRPr lang="en-GB" sz="1500">
              <a:latin typeface="Arial" panose="020B0604020202020204" pitchFamily="34" charset="0"/>
              <a:ea typeface="Times New Roman" panose="02020603050405020304" pitchFamily="18" charset="0"/>
              <a:cs typeface="Arial" panose="020B0604020202020204" pitchFamily="34" charset="0"/>
            </a:endParaRPr>
          </a:p>
          <a:p>
            <a:pPr>
              <a:lnSpc>
                <a:spcPct val="107000"/>
              </a:lnSpc>
              <a:spcAft>
                <a:spcPts val="800"/>
              </a:spcAft>
            </a:pPr>
            <a:r>
              <a:rPr lang="en-GB" sz="15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Students</a:t>
            </a:r>
            <a:endParaRPr lang="en-GB"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5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How many students do you need to successfully deliver this T Level route?</a:t>
            </a:r>
            <a:endParaRPr lang="en-GB"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5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What type of students will you be targeting?</a:t>
            </a:r>
            <a:endParaRPr lang="en-GB"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5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Will they be existing level 2 students or new students?</a:t>
            </a:r>
            <a:endParaRPr lang="en-GB"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5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Where will new students be recruited from</a:t>
            </a:r>
            <a:endParaRPr lang="en-GB"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5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What is in place to retain the students?</a:t>
            </a:r>
            <a:endParaRPr lang="en-GB"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5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What is the contingency if you do not recruit the needed number of students?</a:t>
            </a:r>
            <a:endParaRPr lang="en-GB" sz="15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9BF28804-5C49-429D-AAEF-DB0E960B1816}"/>
              </a:ext>
            </a:extLst>
          </p:cNvPr>
          <p:cNvSpPr>
            <a:spLocks noGrp="1"/>
          </p:cNvSpPr>
          <p:nvPr>
            <p:ph type="sldNum" sz="quarter" idx="12"/>
          </p:nvPr>
        </p:nvSpPr>
        <p:spPr/>
        <p:txBody>
          <a:bodyPr/>
          <a:lstStyle/>
          <a:p>
            <a:fld id="{721E0B49-2459-4243-9883-011A8AF55D6B}" type="slidenum">
              <a:rPr lang="en-GB" smtClean="0"/>
              <a:t>6</a:t>
            </a:fld>
            <a:endParaRPr lang="en-GB"/>
          </a:p>
        </p:txBody>
      </p:sp>
    </p:spTree>
    <p:extLst>
      <p:ext uri="{BB962C8B-B14F-4D97-AF65-F5344CB8AC3E}">
        <p14:creationId xmlns:p14="http://schemas.microsoft.com/office/powerpoint/2010/main" val="2186664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6A2C74FC-A43F-4324-A834-C1B31A419715}"/>
              </a:ext>
            </a:extLst>
          </p:cNvPr>
          <p:cNvSpPr txBox="1"/>
          <p:nvPr/>
        </p:nvSpPr>
        <p:spPr>
          <a:xfrm>
            <a:off x="325120" y="-281277"/>
            <a:ext cx="10363200" cy="1141075"/>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2800" kern="1200">
                <a:solidFill>
                  <a:schemeClr val="tx1"/>
                </a:solidFill>
                <a:latin typeface="Calibri" panose="020F0502020204030204" pitchFamily="34" charset="0"/>
                <a:ea typeface="+mj-ea"/>
                <a:cs typeface="Calibri" panose="020F0502020204030204" pitchFamily="34" charset="0"/>
              </a:rPr>
              <a:t>Rating</a:t>
            </a:r>
            <a:r>
              <a:rPr lang="en-US" sz="2800" kern="1200">
                <a:solidFill>
                  <a:schemeClr val="tx1"/>
                </a:solidFill>
                <a:latin typeface="+mj-lt"/>
                <a:ea typeface="+mj-ea"/>
                <a:cs typeface="+mj-cs"/>
              </a:rPr>
              <a:t> </a:t>
            </a:r>
            <a:r>
              <a:rPr lang="en-US" sz="2800" kern="1200">
                <a:solidFill>
                  <a:schemeClr val="tx1"/>
                </a:solidFill>
                <a:latin typeface="Calibri" panose="020F0502020204030204" pitchFamily="34" charset="0"/>
                <a:ea typeface="+mj-ea"/>
                <a:cs typeface="Calibri" panose="020F0502020204030204" pitchFamily="34" charset="0"/>
              </a:rPr>
              <a:t>Your </a:t>
            </a:r>
            <a:r>
              <a:rPr lang="en-US" sz="2800">
                <a:latin typeface="Calibri" panose="020F0502020204030204" pitchFamily="34" charset="0"/>
                <a:ea typeface="+mj-ea"/>
                <a:cs typeface="Calibri" panose="020F0502020204030204" pitchFamily="34" charset="0"/>
              </a:rPr>
              <a:t>P</a:t>
            </a:r>
            <a:r>
              <a:rPr lang="en-US" sz="2800" kern="1200">
                <a:solidFill>
                  <a:schemeClr val="tx1"/>
                </a:solidFill>
                <a:latin typeface="Calibri" panose="020F0502020204030204" pitchFamily="34" charset="0"/>
                <a:ea typeface="+mj-ea"/>
                <a:cs typeface="Calibri" panose="020F0502020204030204" pitchFamily="34" charset="0"/>
              </a:rPr>
              <a:t>lan</a:t>
            </a:r>
          </a:p>
        </p:txBody>
      </p:sp>
      <p:graphicFrame>
        <p:nvGraphicFramePr>
          <p:cNvPr id="4" name="Table 3">
            <a:extLst>
              <a:ext uri="{FF2B5EF4-FFF2-40B4-BE49-F238E27FC236}">
                <a16:creationId xmlns:a16="http://schemas.microsoft.com/office/drawing/2014/main" id="{86D06B63-A9DC-4985-ACFD-1913E6119359}"/>
              </a:ext>
            </a:extLst>
          </p:cNvPr>
          <p:cNvGraphicFramePr>
            <a:graphicFrameLocks noGrp="1"/>
          </p:cNvGraphicFramePr>
          <p:nvPr>
            <p:extLst>
              <p:ext uri="{D42A27DB-BD31-4B8C-83A1-F6EECF244321}">
                <p14:modId xmlns:p14="http://schemas.microsoft.com/office/powerpoint/2010/main" val="187573116"/>
              </p:ext>
            </p:extLst>
          </p:nvPr>
        </p:nvGraphicFramePr>
        <p:xfrm>
          <a:off x="149815" y="497152"/>
          <a:ext cx="11814876" cy="905315"/>
        </p:xfrm>
        <a:graphic>
          <a:graphicData uri="http://schemas.openxmlformats.org/drawingml/2006/table">
            <a:tbl>
              <a:tblPr firstRow="1" firstCol="1" bandRow="1"/>
              <a:tblGrid>
                <a:gridCol w="3503703">
                  <a:extLst>
                    <a:ext uri="{9D8B030D-6E8A-4147-A177-3AD203B41FA5}">
                      <a16:colId xmlns:a16="http://schemas.microsoft.com/office/drawing/2014/main" val="1006450897"/>
                    </a:ext>
                  </a:extLst>
                </a:gridCol>
                <a:gridCol w="4064738">
                  <a:extLst>
                    <a:ext uri="{9D8B030D-6E8A-4147-A177-3AD203B41FA5}">
                      <a16:colId xmlns:a16="http://schemas.microsoft.com/office/drawing/2014/main" val="709967091"/>
                    </a:ext>
                  </a:extLst>
                </a:gridCol>
                <a:gridCol w="4246435">
                  <a:extLst>
                    <a:ext uri="{9D8B030D-6E8A-4147-A177-3AD203B41FA5}">
                      <a16:colId xmlns:a16="http://schemas.microsoft.com/office/drawing/2014/main" val="1012078234"/>
                    </a:ext>
                  </a:extLst>
                </a:gridCol>
              </a:tblGrid>
              <a:tr h="322201">
                <a:tc>
                  <a:txBody>
                    <a:bodyPr/>
                    <a:lstStyle/>
                    <a:p>
                      <a:pPr algn="l" fontAlgn="ctr">
                        <a:lnSpc>
                          <a:spcPct val="107000"/>
                        </a:lnSpc>
                        <a:spcBef>
                          <a:spcPts val="0"/>
                        </a:spcBef>
                        <a:spcAft>
                          <a:spcPts val="800"/>
                        </a:spcAft>
                      </a:pPr>
                      <a:r>
                        <a:rPr lang="en-GB" sz="1400" b="1"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Considerations: </a:t>
                      </a:r>
                      <a:endParaRPr lang="en-GB" sz="1400" b="0" i="0" u="none" strike="noStrike">
                        <a:effectLst/>
                        <a:latin typeface="Arial" panose="020B0604020202020204" pitchFamily="34" charset="0"/>
                      </a:endParaRPr>
                    </a:p>
                  </a:txBody>
                  <a:tcPr marL="109272" marR="109272" marT="151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l" fontAlgn="ctr">
                        <a:lnSpc>
                          <a:spcPct val="107000"/>
                        </a:lnSpc>
                        <a:spcBef>
                          <a:spcPts val="0"/>
                        </a:spcBef>
                        <a:spcAft>
                          <a:spcPts val="800"/>
                        </a:spcAft>
                      </a:pPr>
                      <a:r>
                        <a:rPr lang="en-GB" sz="1400" b="1"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Selected readiness rating:  Initial return</a:t>
                      </a:r>
                      <a:endParaRPr lang="en-GB" sz="1400" b="0" i="0" u="none" strike="noStrike">
                        <a:effectLst/>
                        <a:latin typeface="Arial" panose="020B0604020202020204" pitchFamily="34" charset="0"/>
                      </a:endParaRPr>
                    </a:p>
                  </a:txBody>
                  <a:tcPr marL="109272" marR="109272" marT="151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l" fontAlgn="ctr">
                        <a:lnSpc>
                          <a:spcPct val="107000"/>
                        </a:lnSpc>
                        <a:spcBef>
                          <a:spcPts val="0"/>
                        </a:spcBef>
                        <a:spcAft>
                          <a:spcPts val="800"/>
                        </a:spcAft>
                      </a:pPr>
                      <a:r>
                        <a:rPr lang="en-GB" sz="1400" b="1"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Selected readiness rating: Final return</a:t>
                      </a:r>
                      <a:endParaRPr lang="en-GB" sz="1400" b="0" i="0" u="none" strike="noStrike">
                        <a:effectLst/>
                        <a:latin typeface="Arial" panose="020B0604020202020204" pitchFamily="34" charset="0"/>
                      </a:endParaRPr>
                    </a:p>
                  </a:txBody>
                  <a:tcPr marL="109272" marR="109272" marT="151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886534687"/>
                  </a:ext>
                </a:extLst>
              </a:tr>
              <a:tr h="337854">
                <a:tc>
                  <a:txBody>
                    <a:bodyPr/>
                    <a:lstStyle/>
                    <a:p>
                      <a:pPr algn="l" fontAlgn="ctr">
                        <a:lnSpc>
                          <a:spcPct val="107000"/>
                        </a:lnSpc>
                        <a:spcBef>
                          <a:spcPts val="0"/>
                        </a:spcBef>
                        <a:spcAft>
                          <a:spcPts val="800"/>
                        </a:spcAft>
                      </a:pPr>
                      <a:r>
                        <a:rPr lang="en-GB" sz="14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Management and Internal Communications </a:t>
                      </a:r>
                      <a:endParaRPr lang="en-GB" sz="1400" b="0" i="0" u="none" strike="noStrike">
                        <a:effectLst/>
                        <a:latin typeface="Arial" panose="020B0604020202020204" pitchFamily="34" charset="0"/>
                      </a:endParaRPr>
                    </a:p>
                  </a:txBody>
                  <a:tcPr marL="109272" marR="109272" marT="151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indent="384048" algn="l" fontAlgn="ctr">
                        <a:lnSpc>
                          <a:spcPct val="107000"/>
                        </a:lnSpc>
                        <a:spcBef>
                          <a:spcPts val="0"/>
                        </a:spcBef>
                        <a:spcAft>
                          <a:spcPts val="800"/>
                        </a:spcAft>
                      </a:pPr>
                      <a:r>
                        <a:rPr lang="en-GB" sz="14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Actions identified</a:t>
                      </a:r>
                      <a:r>
                        <a:rPr lang="en-GB" sz="14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400" b="0" i="0" u="none" strike="noStrike">
                        <a:effectLst/>
                        <a:latin typeface="Arial" panose="020B0604020202020204" pitchFamily="34" charset="0"/>
                      </a:endParaRPr>
                    </a:p>
                  </a:txBody>
                  <a:tcPr marL="109272" marR="109272" marT="151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indent="292608" algn="l" fontAlgn="ctr">
                        <a:lnSpc>
                          <a:spcPct val="107000"/>
                        </a:lnSpc>
                        <a:spcBef>
                          <a:spcPts val="0"/>
                        </a:spcBef>
                        <a:spcAft>
                          <a:spcPts val="800"/>
                        </a:spcAft>
                        <a:tabLst>
                          <a:tab pos="199390" algn="l"/>
                        </a:tabLst>
                      </a:pPr>
                      <a:r>
                        <a:rPr lang="en-GB" sz="14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Plan progressed</a:t>
                      </a:r>
                      <a:r>
                        <a:rPr lang="en-GB" sz="1400" b="0" i="0" u="none" strike="noStrik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400" b="0" i="0" u="none" strike="noStrike">
                        <a:effectLst/>
                        <a:latin typeface="Arial" panose="020B0604020202020204" pitchFamily="34" charset="0"/>
                      </a:endParaRPr>
                    </a:p>
                  </a:txBody>
                  <a:tcPr marL="109272" marR="109272" marT="151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669775244"/>
                  </a:ext>
                </a:extLst>
              </a:tr>
              <a:tr h="245260">
                <a:tc>
                  <a:txBody>
                    <a:bodyPr/>
                    <a:lstStyle/>
                    <a:p>
                      <a:pPr algn="l" fontAlgn="ctr">
                        <a:lnSpc>
                          <a:spcPct val="107000"/>
                        </a:lnSpc>
                        <a:spcBef>
                          <a:spcPts val="0"/>
                        </a:spcBef>
                        <a:spcAft>
                          <a:spcPts val="800"/>
                        </a:spcAft>
                      </a:pPr>
                      <a:r>
                        <a:rPr lang="en-GB" sz="14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Systems and Structure </a:t>
                      </a:r>
                      <a:endParaRPr lang="en-GB" sz="1400" b="0" i="0" u="none" strike="noStrike">
                        <a:effectLst/>
                        <a:latin typeface="Arial" panose="020B0604020202020204" pitchFamily="34" charset="0"/>
                      </a:endParaRPr>
                    </a:p>
                  </a:txBody>
                  <a:tcPr marL="109272" marR="109272" marT="151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l" fontAlgn="ctr">
                        <a:lnSpc>
                          <a:spcPct val="107000"/>
                        </a:lnSpc>
                        <a:spcBef>
                          <a:spcPts val="0"/>
                        </a:spcBef>
                        <a:spcAft>
                          <a:spcPts val="800"/>
                        </a:spcAft>
                      </a:pPr>
                      <a:r>
                        <a:rPr lang="en-GB" sz="12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14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Actions identified</a:t>
                      </a:r>
                      <a:endParaRPr lang="en-GB" sz="1400" b="0" i="0" u="none" strike="noStrike">
                        <a:effectLst/>
                        <a:latin typeface="Arial" panose="020B0604020202020204" pitchFamily="34" charset="0"/>
                      </a:endParaRPr>
                    </a:p>
                  </a:txBody>
                  <a:tcPr marL="109272" marR="109272" marT="151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indent="292608" algn="l" fontAlgn="ctr">
                        <a:lnSpc>
                          <a:spcPct val="107000"/>
                        </a:lnSpc>
                        <a:spcBef>
                          <a:spcPts val="0"/>
                        </a:spcBef>
                        <a:spcAft>
                          <a:spcPts val="800"/>
                        </a:spcAft>
                        <a:tabLst>
                          <a:tab pos="199390" algn="l"/>
                        </a:tabLst>
                      </a:pPr>
                      <a:r>
                        <a:rPr lang="en-GB" sz="1400" b="0" i="0" u="none" strike="noStrik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Ready</a:t>
                      </a:r>
                      <a:endParaRPr lang="en-GB" sz="1400" b="0" i="0" u="none" strike="noStrike">
                        <a:effectLst/>
                        <a:latin typeface="Arial" panose="020B0604020202020204" pitchFamily="34" charset="0"/>
                      </a:endParaRPr>
                    </a:p>
                  </a:txBody>
                  <a:tcPr marL="109272" marR="109272" marT="151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413740545"/>
                  </a:ext>
                </a:extLst>
              </a:tr>
            </a:tbl>
          </a:graphicData>
        </a:graphic>
      </p:graphicFrame>
      <p:graphicFrame>
        <p:nvGraphicFramePr>
          <p:cNvPr id="14" name="Table 5">
            <a:extLst>
              <a:ext uri="{FF2B5EF4-FFF2-40B4-BE49-F238E27FC236}">
                <a16:creationId xmlns:a16="http://schemas.microsoft.com/office/drawing/2014/main" id="{12083DD8-866F-48BE-B074-C3A52ED4CCEB}"/>
              </a:ext>
            </a:extLst>
          </p:cNvPr>
          <p:cNvGraphicFramePr>
            <a:graphicFrameLocks noGrp="1"/>
          </p:cNvGraphicFramePr>
          <p:nvPr>
            <p:extLst>
              <p:ext uri="{D42A27DB-BD31-4B8C-83A1-F6EECF244321}">
                <p14:modId xmlns:p14="http://schemas.microsoft.com/office/powerpoint/2010/main" val="288931387"/>
              </p:ext>
            </p:extLst>
          </p:nvPr>
        </p:nvGraphicFramePr>
        <p:xfrm>
          <a:off x="149815" y="1489065"/>
          <a:ext cx="11814876" cy="5282336"/>
        </p:xfrm>
        <a:graphic>
          <a:graphicData uri="http://schemas.openxmlformats.org/drawingml/2006/table">
            <a:tbl>
              <a:tblPr firstRow="1" bandRow="1">
                <a:tableStyleId>{5C22544A-7EE6-4342-B048-85BDC9FD1C3A}</a:tableStyleId>
              </a:tblPr>
              <a:tblGrid>
                <a:gridCol w="1090048">
                  <a:extLst>
                    <a:ext uri="{9D8B030D-6E8A-4147-A177-3AD203B41FA5}">
                      <a16:colId xmlns:a16="http://schemas.microsoft.com/office/drawing/2014/main" val="1066953046"/>
                    </a:ext>
                  </a:extLst>
                </a:gridCol>
                <a:gridCol w="4182513">
                  <a:extLst>
                    <a:ext uri="{9D8B030D-6E8A-4147-A177-3AD203B41FA5}">
                      <a16:colId xmlns:a16="http://schemas.microsoft.com/office/drawing/2014/main" val="2253655773"/>
                    </a:ext>
                  </a:extLst>
                </a:gridCol>
                <a:gridCol w="6542315">
                  <a:extLst>
                    <a:ext uri="{9D8B030D-6E8A-4147-A177-3AD203B41FA5}">
                      <a16:colId xmlns:a16="http://schemas.microsoft.com/office/drawing/2014/main" val="1951741893"/>
                    </a:ext>
                  </a:extLst>
                </a:gridCol>
              </a:tblGrid>
              <a:tr h="383660">
                <a:tc>
                  <a:txBody>
                    <a:bodyPr/>
                    <a:lstStyle/>
                    <a:p>
                      <a:r>
                        <a:rPr lang="en-GB" sz="1400"/>
                        <a:t>Rating</a:t>
                      </a:r>
                    </a:p>
                  </a:txBody>
                  <a:tcPr/>
                </a:tc>
                <a:tc>
                  <a:txBody>
                    <a:bodyPr/>
                    <a:lstStyle/>
                    <a:p>
                      <a:r>
                        <a:rPr lang="en-GB" sz="1400"/>
                        <a:t>Description</a:t>
                      </a:r>
                    </a:p>
                  </a:txBody>
                  <a:tcPr/>
                </a:tc>
                <a:tc>
                  <a:txBody>
                    <a:bodyPr/>
                    <a:lstStyle/>
                    <a:p>
                      <a:r>
                        <a:rPr lang="en-GB" sz="1400"/>
                        <a:t>Example</a:t>
                      </a:r>
                    </a:p>
                  </a:txBody>
                  <a:tcPr/>
                </a:tc>
                <a:extLst>
                  <a:ext uri="{0D108BD9-81ED-4DB2-BD59-A6C34878D82A}">
                    <a16:rowId xmlns:a16="http://schemas.microsoft.com/office/drawing/2014/main" val="681736759"/>
                  </a:ext>
                </a:extLst>
              </a:tr>
              <a:tr h="821976">
                <a:tc>
                  <a:txBody>
                    <a:bodyPr/>
                    <a:lstStyle/>
                    <a:p>
                      <a:r>
                        <a:rPr lang="en-GB" sz="1250"/>
                        <a:t>Engaged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50" kern="1200">
                          <a:solidFill>
                            <a:schemeClr val="dk1"/>
                          </a:solidFill>
                          <a:effectLst/>
                          <a:latin typeface="+mn-lt"/>
                          <a:ea typeface="+mn-ea"/>
                          <a:cs typeface="+mn-cs"/>
                        </a:rPr>
                        <a:t>Our senior management team, governors and staff have received a briefing on the rollout. We have started to work to assess the impact on our provision.</a:t>
                      </a:r>
                      <a:endParaRPr lang="en-GB" sz="1250" kern="1200">
                        <a:solidFill>
                          <a:schemeClr val="dk1"/>
                        </a:solidFill>
                        <a:effectLst/>
                        <a:latin typeface="+mn-lt"/>
                        <a:ea typeface="+mn-ea"/>
                        <a:cs typeface="+mn-cs"/>
                      </a:endParaRPr>
                    </a:p>
                    <a:p>
                      <a:endParaRPr lang="en-GB" sz="1250"/>
                    </a:p>
                  </a:txBody>
                  <a:tcPr/>
                </a:tc>
                <a:tc>
                  <a:txBody>
                    <a:bodyPr/>
                    <a:lstStyle/>
                    <a:p>
                      <a:r>
                        <a:rPr lang="en-US" sz="1250" kern="1200">
                          <a:solidFill>
                            <a:schemeClr val="dk1"/>
                          </a:solidFill>
                          <a:effectLst/>
                          <a:latin typeface="+mn-lt"/>
                          <a:ea typeface="+mn-ea"/>
                          <a:cs typeface="+mn-cs"/>
                        </a:rPr>
                        <a:t>Senior management, governors and staff have been briefed on T Level rollout. We have began a skills training analysis to identify support needed. We will begin to look at potential class sizes and models</a:t>
                      </a:r>
                      <a:endParaRPr lang="en-GB" sz="1250"/>
                    </a:p>
                  </a:txBody>
                  <a:tcPr/>
                </a:tc>
                <a:extLst>
                  <a:ext uri="{0D108BD9-81ED-4DB2-BD59-A6C34878D82A}">
                    <a16:rowId xmlns:a16="http://schemas.microsoft.com/office/drawing/2014/main" val="638594453"/>
                  </a:ext>
                </a:extLst>
              </a:tr>
              <a:tr h="821976">
                <a:tc>
                  <a:txBody>
                    <a:bodyPr/>
                    <a:lstStyle/>
                    <a:p>
                      <a:r>
                        <a:rPr lang="en-GB" sz="1250"/>
                        <a:t>Actions identified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50" kern="1200">
                          <a:solidFill>
                            <a:schemeClr val="dk1"/>
                          </a:solidFill>
                          <a:effectLst/>
                          <a:latin typeface="+mn-lt"/>
                          <a:ea typeface="+mn-ea"/>
                          <a:cs typeface="+mn-cs"/>
                        </a:rPr>
                        <a:t>We have conducted a thorough self-assessment of this category. We have identified the actions we need to take with the information currently available  </a:t>
                      </a:r>
                      <a:endParaRPr lang="en-GB" sz="1250" kern="1200">
                        <a:solidFill>
                          <a:schemeClr val="dk1"/>
                        </a:solidFill>
                        <a:effectLst/>
                        <a:latin typeface="+mn-lt"/>
                        <a:ea typeface="+mn-ea"/>
                        <a:cs typeface="+mn-cs"/>
                      </a:endParaRPr>
                    </a:p>
                    <a:p>
                      <a:endParaRPr lang="en-GB" sz="125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50" kern="1200">
                          <a:solidFill>
                            <a:schemeClr val="dk1"/>
                          </a:solidFill>
                          <a:effectLst/>
                          <a:latin typeface="+mn-lt"/>
                          <a:ea typeface="+mn-ea"/>
                          <a:cs typeface="+mn-cs"/>
                        </a:rPr>
                        <a:t>We have conducted a self-assessment. We are aware of all the actions we need to take to implement T Levels at his time. We are looking at engaging with employers to upskill staff. We are awaiting further curriculum content to inform our plans on staffing resource.</a:t>
                      </a:r>
                      <a:endParaRPr lang="en-GB" sz="1250" kern="1200">
                        <a:solidFill>
                          <a:schemeClr val="dk1"/>
                        </a:solidFill>
                        <a:effectLst/>
                        <a:latin typeface="+mn-lt"/>
                        <a:ea typeface="+mn-ea"/>
                        <a:cs typeface="+mn-cs"/>
                      </a:endParaRPr>
                    </a:p>
                  </a:txBody>
                  <a:tcPr/>
                </a:tc>
                <a:extLst>
                  <a:ext uri="{0D108BD9-81ED-4DB2-BD59-A6C34878D82A}">
                    <a16:rowId xmlns:a16="http://schemas.microsoft.com/office/drawing/2014/main" val="3358483567"/>
                  </a:ext>
                </a:extLst>
              </a:tr>
              <a:tr h="821976">
                <a:tc>
                  <a:txBody>
                    <a:bodyPr/>
                    <a:lstStyle/>
                    <a:p>
                      <a:r>
                        <a:rPr lang="en-GB" sz="1250"/>
                        <a:t>Plan in place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50" kern="1200">
                          <a:solidFill>
                            <a:schemeClr val="dk1"/>
                          </a:solidFill>
                          <a:effectLst/>
                          <a:latin typeface="+mn-lt"/>
                          <a:ea typeface="+mn-ea"/>
                          <a:cs typeface="+mn-cs"/>
                        </a:rPr>
                        <a:t>We have a full development plan in place with detailed actions based on the information currently available. All actions have senior named owners.</a:t>
                      </a:r>
                      <a:endParaRPr lang="en-GB" sz="1250" kern="1200">
                        <a:solidFill>
                          <a:schemeClr val="dk1"/>
                        </a:solidFill>
                        <a:effectLst/>
                        <a:latin typeface="+mn-lt"/>
                        <a:ea typeface="+mn-ea"/>
                        <a:cs typeface="+mn-cs"/>
                      </a:endParaRPr>
                    </a:p>
                    <a:p>
                      <a:endParaRPr lang="en-GB" sz="125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50" kern="1200">
                          <a:solidFill>
                            <a:schemeClr val="dk1"/>
                          </a:solidFill>
                          <a:effectLst/>
                          <a:latin typeface="+mn-lt"/>
                          <a:ea typeface="+mn-ea"/>
                          <a:cs typeface="+mn-cs"/>
                        </a:rPr>
                        <a:t>We have a development plan in place signed off by senior managers. We have regular meetings for the owners of actions to update and report progress. We are engaging with employers for industry upskilling.  We have completed our skills mapping using the curriculum content. We need some further funding information to begin planning any additional resource.</a:t>
                      </a:r>
                      <a:endParaRPr lang="en-GB" sz="1250" kern="1200">
                        <a:solidFill>
                          <a:schemeClr val="dk1"/>
                        </a:solidFill>
                        <a:effectLst/>
                        <a:latin typeface="+mn-lt"/>
                        <a:ea typeface="+mn-ea"/>
                        <a:cs typeface="+mn-cs"/>
                      </a:endParaRPr>
                    </a:p>
                  </a:txBody>
                  <a:tcPr/>
                </a:tc>
                <a:extLst>
                  <a:ext uri="{0D108BD9-81ED-4DB2-BD59-A6C34878D82A}">
                    <a16:rowId xmlns:a16="http://schemas.microsoft.com/office/drawing/2014/main" val="3580301487"/>
                  </a:ext>
                </a:extLst>
              </a:tr>
              <a:tr h="821976">
                <a:tc>
                  <a:txBody>
                    <a:bodyPr/>
                    <a:lstStyle/>
                    <a:p>
                      <a:r>
                        <a:rPr lang="en-GB" sz="1250"/>
                        <a:t>Plan being implemented</a:t>
                      </a:r>
                    </a:p>
                  </a:txBody>
                  <a:tcPr/>
                </a:tc>
                <a:tc>
                  <a:txBody>
                    <a:bodyPr/>
                    <a:lstStyle/>
                    <a:p>
                      <a:r>
                        <a:rPr lang="en-GB" sz="1250" kern="1200">
                          <a:solidFill>
                            <a:schemeClr val="dk1"/>
                          </a:solidFill>
                          <a:effectLst/>
                          <a:latin typeface="+mn-lt"/>
                          <a:ea typeface="+mn-ea"/>
                          <a:cs typeface="+mn-cs"/>
                        </a:rPr>
                        <a:t>Our actions are progressing to be fully implemented in line with the T Level roll out timetable.</a:t>
                      </a:r>
                      <a:endParaRPr lang="en-GB" sz="1250"/>
                    </a:p>
                  </a:txBody>
                  <a:tcPr/>
                </a:tc>
                <a:tc>
                  <a:txBody>
                    <a:bodyPr/>
                    <a:lstStyle/>
                    <a:p>
                      <a:r>
                        <a:rPr lang="en-GB" sz="1250" kern="1200">
                          <a:solidFill>
                            <a:schemeClr val="dk1"/>
                          </a:solidFill>
                          <a:effectLst/>
                          <a:latin typeface="+mn-lt"/>
                          <a:ea typeface="+mn-ea"/>
                          <a:cs typeface="+mn-cs"/>
                        </a:rPr>
                        <a:t>We are monitoring progress of all actions and are aware of any issues and have mitigated for these. We have began staff recruitment and all staff training, CPD and industry upskilling are scheduled.</a:t>
                      </a:r>
                      <a:endParaRPr lang="en-GB" sz="1250"/>
                    </a:p>
                  </a:txBody>
                  <a:tcPr/>
                </a:tc>
                <a:extLst>
                  <a:ext uri="{0D108BD9-81ED-4DB2-BD59-A6C34878D82A}">
                    <a16:rowId xmlns:a16="http://schemas.microsoft.com/office/drawing/2014/main" val="2616677171"/>
                  </a:ext>
                </a:extLst>
              </a:tr>
              <a:tr h="821976">
                <a:tc>
                  <a:txBody>
                    <a:bodyPr/>
                    <a:lstStyle/>
                    <a:p>
                      <a:r>
                        <a:rPr lang="en-GB" sz="1250"/>
                        <a:t>Plan progressed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50" kern="1200">
                          <a:solidFill>
                            <a:schemeClr val="dk1"/>
                          </a:solidFill>
                          <a:effectLst/>
                          <a:latin typeface="+mn-lt"/>
                          <a:ea typeface="+mn-ea"/>
                          <a:cs typeface="+mn-cs"/>
                        </a:rPr>
                        <a:t>We have our infrastructure and staffing in place.  We have all of the information we need. We are aware of every action we need to take to ensure delivery.</a:t>
                      </a:r>
                      <a:endParaRPr lang="en-GB" sz="1250" kern="1200">
                        <a:solidFill>
                          <a:schemeClr val="dk1"/>
                        </a:solidFill>
                        <a:effectLst/>
                        <a:latin typeface="+mn-lt"/>
                        <a:ea typeface="+mn-ea"/>
                        <a:cs typeface="+mn-cs"/>
                      </a:endParaRPr>
                    </a:p>
                    <a:p>
                      <a:endParaRPr lang="en-GB" sz="125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50" kern="1200">
                          <a:solidFill>
                            <a:schemeClr val="dk1"/>
                          </a:solidFill>
                          <a:effectLst/>
                          <a:latin typeface="+mn-lt"/>
                          <a:ea typeface="+mn-ea"/>
                          <a:cs typeface="+mn-cs"/>
                        </a:rPr>
                        <a:t>Our infrastructure and staffing are in place. We have all the information needed to complete the recruitment, training, CPD and industry upskilling. We are progressing our plans for support roles whilst on Industry Placement. At least 50% of our actions are completed.</a:t>
                      </a:r>
                      <a:endParaRPr lang="en-GB" sz="1250" kern="1200">
                        <a:solidFill>
                          <a:schemeClr val="dk1"/>
                        </a:solidFill>
                        <a:effectLst/>
                        <a:latin typeface="+mn-lt"/>
                        <a:ea typeface="+mn-ea"/>
                        <a:cs typeface="+mn-cs"/>
                      </a:endParaRPr>
                    </a:p>
                  </a:txBody>
                  <a:tcPr/>
                </a:tc>
                <a:extLst>
                  <a:ext uri="{0D108BD9-81ED-4DB2-BD59-A6C34878D82A}">
                    <a16:rowId xmlns:a16="http://schemas.microsoft.com/office/drawing/2014/main" val="3799247211"/>
                  </a:ext>
                </a:extLst>
              </a:tr>
              <a:tr h="639314">
                <a:tc>
                  <a:txBody>
                    <a:bodyPr/>
                    <a:lstStyle/>
                    <a:p>
                      <a:r>
                        <a:rPr lang="en-GB" sz="1250"/>
                        <a:t>Ready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50" kern="1200">
                          <a:solidFill>
                            <a:schemeClr val="dk1"/>
                          </a:solidFill>
                          <a:effectLst/>
                          <a:latin typeface="+mn-lt"/>
                          <a:ea typeface="+mn-ea"/>
                          <a:cs typeface="+mn-cs"/>
                        </a:rPr>
                        <a:t>We are ready for student enrolment and we are ready to implement T Levels.</a:t>
                      </a:r>
                      <a:endParaRPr lang="en-GB" sz="1250" kern="1200">
                        <a:solidFill>
                          <a:schemeClr val="dk1"/>
                        </a:solidFill>
                        <a:effectLst/>
                        <a:latin typeface="+mn-lt"/>
                        <a:ea typeface="+mn-ea"/>
                        <a:cs typeface="+mn-cs"/>
                      </a:endParaRPr>
                    </a:p>
                    <a:p>
                      <a:endParaRPr lang="en-GB" sz="125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50" kern="1200">
                          <a:solidFill>
                            <a:schemeClr val="dk1"/>
                          </a:solidFill>
                          <a:effectLst/>
                          <a:latin typeface="+mn-lt"/>
                          <a:ea typeface="+mn-ea"/>
                          <a:cs typeface="+mn-cs"/>
                        </a:rPr>
                        <a:t>Our enrolment processes are in place. The majority of our actions are completed and the others are nearing completion. Our recruitment is completed and staff have the necessary support to deliver T Levels.</a:t>
                      </a:r>
                      <a:endParaRPr lang="en-GB" sz="1250" kern="1200">
                        <a:solidFill>
                          <a:schemeClr val="dk1"/>
                        </a:solidFill>
                        <a:effectLst/>
                        <a:latin typeface="+mn-lt"/>
                        <a:ea typeface="+mn-ea"/>
                        <a:cs typeface="+mn-cs"/>
                      </a:endParaRPr>
                    </a:p>
                  </a:txBody>
                  <a:tcPr/>
                </a:tc>
                <a:extLst>
                  <a:ext uri="{0D108BD9-81ED-4DB2-BD59-A6C34878D82A}">
                    <a16:rowId xmlns:a16="http://schemas.microsoft.com/office/drawing/2014/main" val="2874113222"/>
                  </a:ext>
                </a:extLst>
              </a:tr>
            </a:tbl>
          </a:graphicData>
        </a:graphic>
      </p:graphicFrame>
      <p:sp>
        <p:nvSpPr>
          <p:cNvPr id="2" name="Slide Number Placeholder 1">
            <a:extLst>
              <a:ext uri="{FF2B5EF4-FFF2-40B4-BE49-F238E27FC236}">
                <a16:creationId xmlns:a16="http://schemas.microsoft.com/office/drawing/2014/main" id="{4A786D8D-84A2-4272-A198-7AFFA30B9CC8}"/>
              </a:ext>
            </a:extLst>
          </p:cNvPr>
          <p:cNvSpPr>
            <a:spLocks noGrp="1"/>
          </p:cNvSpPr>
          <p:nvPr>
            <p:ph type="sldNum" sz="quarter" idx="12"/>
          </p:nvPr>
        </p:nvSpPr>
        <p:spPr/>
        <p:txBody>
          <a:bodyPr/>
          <a:lstStyle/>
          <a:p>
            <a:fld id="{721E0B49-2459-4243-9883-011A8AF55D6B}" type="slidenum">
              <a:rPr lang="en-GB" smtClean="0"/>
              <a:t>7</a:t>
            </a:fld>
            <a:endParaRPr lang="en-GB"/>
          </a:p>
        </p:txBody>
      </p:sp>
    </p:spTree>
    <p:extLst>
      <p:ext uri="{BB962C8B-B14F-4D97-AF65-F5344CB8AC3E}">
        <p14:creationId xmlns:p14="http://schemas.microsoft.com/office/powerpoint/2010/main" val="2998502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1B7B050-5D58-4A42-A85E-00857C029255}"/>
              </a:ext>
            </a:extLst>
          </p:cNvPr>
          <p:cNvSpPr txBox="1"/>
          <p:nvPr/>
        </p:nvSpPr>
        <p:spPr>
          <a:xfrm>
            <a:off x="2257729" y="67268"/>
            <a:ext cx="7348818" cy="523220"/>
          </a:xfrm>
          <a:prstGeom prst="rect">
            <a:avLst/>
          </a:prstGeom>
          <a:noFill/>
        </p:spPr>
        <p:txBody>
          <a:bodyPr wrap="square" rtlCol="0">
            <a:spAutoFit/>
          </a:bodyPr>
          <a:lstStyle/>
          <a:p>
            <a:pPr algn="ctr"/>
            <a:r>
              <a:rPr lang="en-GB" sz="2800"/>
              <a:t>Completing the Actions and On Track Fields</a:t>
            </a:r>
          </a:p>
        </p:txBody>
      </p:sp>
      <p:graphicFrame>
        <p:nvGraphicFramePr>
          <p:cNvPr id="8" name="Table 7">
            <a:extLst>
              <a:ext uri="{FF2B5EF4-FFF2-40B4-BE49-F238E27FC236}">
                <a16:creationId xmlns:a16="http://schemas.microsoft.com/office/drawing/2014/main" id="{CE793872-C0E5-4899-A3A1-E66463151C83}"/>
              </a:ext>
            </a:extLst>
          </p:cNvPr>
          <p:cNvGraphicFramePr>
            <a:graphicFrameLocks noGrp="1"/>
          </p:cNvGraphicFramePr>
          <p:nvPr>
            <p:extLst>
              <p:ext uri="{D42A27DB-BD31-4B8C-83A1-F6EECF244321}">
                <p14:modId xmlns:p14="http://schemas.microsoft.com/office/powerpoint/2010/main" val="1376058245"/>
              </p:ext>
            </p:extLst>
          </p:nvPr>
        </p:nvGraphicFramePr>
        <p:xfrm>
          <a:off x="540000" y="5200108"/>
          <a:ext cx="11354401" cy="610688"/>
        </p:xfrm>
        <a:graphic>
          <a:graphicData uri="http://schemas.openxmlformats.org/drawingml/2006/table">
            <a:tbl>
              <a:tblPr firstRow="1" firstCol="1" bandRow="1"/>
              <a:tblGrid>
                <a:gridCol w="5328889">
                  <a:extLst>
                    <a:ext uri="{9D8B030D-6E8A-4147-A177-3AD203B41FA5}">
                      <a16:colId xmlns:a16="http://schemas.microsoft.com/office/drawing/2014/main" val="474582993"/>
                    </a:ext>
                  </a:extLst>
                </a:gridCol>
                <a:gridCol w="6025512">
                  <a:extLst>
                    <a:ext uri="{9D8B030D-6E8A-4147-A177-3AD203B41FA5}">
                      <a16:colId xmlns:a16="http://schemas.microsoft.com/office/drawing/2014/main" val="383847503"/>
                    </a:ext>
                  </a:extLst>
                </a:gridCol>
              </a:tblGrid>
              <a:tr h="610688">
                <a:tc>
                  <a:txBody>
                    <a:bodyPr/>
                    <a:lstStyle/>
                    <a:p>
                      <a:pPr algn="l" fontAlgn="ctr">
                        <a:lnSpc>
                          <a:spcPct val="107000"/>
                        </a:lnSpc>
                        <a:spcBef>
                          <a:spcPts val="0"/>
                        </a:spcBef>
                        <a:spcAft>
                          <a:spcPts val="800"/>
                        </a:spcAft>
                      </a:pPr>
                      <a:r>
                        <a:rPr lang="en-GB" sz="1400" b="1"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On track</a:t>
                      </a:r>
                      <a:endParaRPr lang="en-GB" sz="1400" b="0" i="0" u="none" strike="noStrike">
                        <a:effectLst/>
                        <a:latin typeface="Arial" panose="020B0604020202020204" pitchFamily="34" charset="0"/>
                      </a:endParaRPr>
                    </a:p>
                  </a:txBody>
                  <a:tcPr marL="205740" marR="205740" marT="285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l" fontAlgn="ctr">
                        <a:lnSpc>
                          <a:spcPct val="107000"/>
                        </a:lnSpc>
                        <a:spcBef>
                          <a:spcPts val="0"/>
                        </a:spcBef>
                        <a:spcAft>
                          <a:spcPts val="800"/>
                        </a:spcAft>
                      </a:pPr>
                      <a:r>
                        <a:rPr lang="en-GB" sz="33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GB" sz="24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GB" sz="140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Yes</a:t>
                      </a:r>
                      <a:endParaRPr lang="en-GB" sz="1400" b="0" i="0" u="none" strike="noStrike">
                        <a:effectLst/>
                        <a:latin typeface="Arial" panose="020B0604020202020204" pitchFamily="34" charset="0"/>
                      </a:endParaRPr>
                    </a:p>
                  </a:txBody>
                  <a:tcPr marL="205740" marR="205740" marT="285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683325735"/>
                  </a:ext>
                </a:extLst>
              </a:tr>
            </a:tbl>
          </a:graphicData>
        </a:graphic>
      </p:graphicFrame>
      <p:graphicFrame>
        <p:nvGraphicFramePr>
          <p:cNvPr id="10" name="Table 9">
            <a:extLst>
              <a:ext uri="{FF2B5EF4-FFF2-40B4-BE49-F238E27FC236}">
                <a16:creationId xmlns:a16="http://schemas.microsoft.com/office/drawing/2014/main" id="{D17532B1-C5AB-41D8-B304-A69926621776}"/>
              </a:ext>
            </a:extLst>
          </p:cNvPr>
          <p:cNvGraphicFramePr>
            <a:graphicFrameLocks noGrp="1"/>
          </p:cNvGraphicFramePr>
          <p:nvPr>
            <p:extLst>
              <p:ext uri="{D42A27DB-BD31-4B8C-83A1-F6EECF244321}">
                <p14:modId xmlns:p14="http://schemas.microsoft.com/office/powerpoint/2010/main" val="3475337499"/>
              </p:ext>
            </p:extLst>
          </p:nvPr>
        </p:nvGraphicFramePr>
        <p:xfrm>
          <a:off x="540000" y="785749"/>
          <a:ext cx="11354401" cy="4195193"/>
        </p:xfrm>
        <a:graphic>
          <a:graphicData uri="http://schemas.openxmlformats.org/drawingml/2006/table">
            <a:tbl>
              <a:tblPr firstRow="1" firstCol="1" bandRow="1">
                <a:tableStyleId>{5C22544A-7EE6-4342-B048-85BDC9FD1C3A}</a:tableStyleId>
              </a:tblPr>
              <a:tblGrid>
                <a:gridCol w="6544538">
                  <a:extLst>
                    <a:ext uri="{9D8B030D-6E8A-4147-A177-3AD203B41FA5}">
                      <a16:colId xmlns:a16="http://schemas.microsoft.com/office/drawing/2014/main" val="1352641918"/>
                    </a:ext>
                  </a:extLst>
                </a:gridCol>
                <a:gridCol w="1879154">
                  <a:extLst>
                    <a:ext uri="{9D8B030D-6E8A-4147-A177-3AD203B41FA5}">
                      <a16:colId xmlns:a16="http://schemas.microsoft.com/office/drawing/2014/main" val="2462947290"/>
                    </a:ext>
                  </a:extLst>
                </a:gridCol>
                <a:gridCol w="1490474">
                  <a:extLst>
                    <a:ext uri="{9D8B030D-6E8A-4147-A177-3AD203B41FA5}">
                      <a16:colId xmlns:a16="http://schemas.microsoft.com/office/drawing/2014/main" val="4004270201"/>
                    </a:ext>
                  </a:extLst>
                </a:gridCol>
                <a:gridCol w="1440235">
                  <a:extLst>
                    <a:ext uri="{9D8B030D-6E8A-4147-A177-3AD203B41FA5}">
                      <a16:colId xmlns:a16="http://schemas.microsoft.com/office/drawing/2014/main" val="2662430194"/>
                    </a:ext>
                  </a:extLst>
                </a:gridCol>
              </a:tblGrid>
              <a:tr h="450215">
                <a:tc>
                  <a:txBody>
                    <a:bodyPr/>
                    <a:lstStyle/>
                    <a:p>
                      <a:pPr algn="ctr">
                        <a:lnSpc>
                          <a:spcPct val="107000"/>
                        </a:lnSpc>
                        <a:spcAft>
                          <a:spcPts val="800"/>
                        </a:spcAft>
                      </a:pPr>
                      <a:r>
                        <a:rPr lang="en-GB" sz="1400" b="1">
                          <a:solidFill>
                            <a:schemeClr val="tx1"/>
                          </a:solidFill>
                          <a:effectLst/>
                        </a:rPr>
                        <a:t>Actions to be completed</a:t>
                      </a:r>
                      <a:endParaRPr lang="en-GB" sz="14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a:lnSpc>
                          <a:spcPct val="107000"/>
                        </a:lnSpc>
                        <a:spcAft>
                          <a:spcPts val="800"/>
                        </a:spcAft>
                      </a:pPr>
                      <a:r>
                        <a:rPr lang="en-GB" sz="1400" b="1">
                          <a:solidFill>
                            <a:schemeClr val="tx1"/>
                          </a:solidFill>
                          <a:effectLst/>
                        </a:rPr>
                        <a:t>Responsible person</a:t>
                      </a:r>
                      <a:endParaRPr lang="en-GB" sz="14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a:lnSpc>
                          <a:spcPct val="107000"/>
                        </a:lnSpc>
                        <a:spcAft>
                          <a:spcPts val="800"/>
                        </a:spcAft>
                      </a:pPr>
                      <a:r>
                        <a:rPr lang="en-GB" sz="1400" b="1">
                          <a:solidFill>
                            <a:schemeClr val="tx1"/>
                          </a:solidFill>
                          <a:effectLst/>
                        </a:rPr>
                        <a:t>Target completion date</a:t>
                      </a:r>
                      <a:endParaRPr lang="en-GB" sz="14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a:lnSpc>
                          <a:spcPct val="107000"/>
                        </a:lnSpc>
                        <a:spcAft>
                          <a:spcPts val="800"/>
                        </a:spcAft>
                      </a:pPr>
                      <a:r>
                        <a:rPr lang="en-GB" sz="1400" b="1">
                          <a:solidFill>
                            <a:schemeClr val="tx1"/>
                          </a:solidFill>
                          <a:effectLst/>
                        </a:rPr>
                        <a:t>Actual completion date</a:t>
                      </a:r>
                      <a:endParaRPr lang="en-GB" sz="14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4104220550"/>
                  </a:ext>
                </a:extLst>
              </a:tr>
              <a:tr h="344805">
                <a:tc>
                  <a:txBody>
                    <a:bodyPr/>
                    <a:lstStyle/>
                    <a:p>
                      <a:pPr>
                        <a:lnSpc>
                          <a:spcPct val="107000"/>
                        </a:lnSpc>
                        <a:spcAft>
                          <a:spcPts val="800"/>
                        </a:spcAft>
                      </a:pPr>
                      <a:r>
                        <a:rPr lang="en-GB" sz="1400" b="0">
                          <a:solidFill>
                            <a:schemeClr val="tx1"/>
                          </a:solidFill>
                          <a:effectLst/>
                        </a:rPr>
                        <a:t> </a:t>
                      </a:r>
                    </a:p>
                    <a:p>
                      <a:pPr>
                        <a:lnSpc>
                          <a:spcPct val="107000"/>
                        </a:lnSpc>
                        <a:spcAft>
                          <a:spcPts val="800"/>
                        </a:spcAft>
                      </a:pPr>
                      <a:r>
                        <a:rPr lang="en-GB" sz="1400" b="0">
                          <a:solidFill>
                            <a:schemeClr val="tx1"/>
                          </a:solidFill>
                          <a:effectLst/>
                        </a:rPr>
                        <a:t>Plan level 2 progression events </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nSpc>
                          <a:spcPct val="107000"/>
                        </a:lnSpc>
                        <a:spcAft>
                          <a:spcPts val="800"/>
                        </a:spcAft>
                      </a:pPr>
                      <a:r>
                        <a:rPr lang="en-GB" sz="1400" b="0">
                          <a:solidFill>
                            <a:schemeClr val="tx1"/>
                          </a:solidFill>
                          <a:effectLst/>
                        </a:rPr>
                        <a:t> </a:t>
                      </a:r>
                    </a:p>
                    <a:p>
                      <a:pPr>
                        <a:lnSpc>
                          <a:spcPct val="107000"/>
                        </a:lnSpc>
                        <a:spcAft>
                          <a:spcPts val="800"/>
                        </a:spcAft>
                      </a:pPr>
                      <a:r>
                        <a:rPr lang="en-GB" sz="1400" b="0">
                          <a:solidFill>
                            <a:schemeClr val="tx1"/>
                          </a:solidFill>
                          <a:effectLst/>
                        </a:rPr>
                        <a:t>CM/Curriculum Lead</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gn="ctr">
                        <a:lnSpc>
                          <a:spcPct val="107000"/>
                        </a:lnSpc>
                        <a:spcAft>
                          <a:spcPts val="800"/>
                        </a:spcAft>
                      </a:pPr>
                      <a:r>
                        <a:rPr lang="en-GB" sz="1400" b="0">
                          <a:solidFill>
                            <a:schemeClr val="tx1"/>
                          </a:solidFill>
                          <a:effectLst/>
                        </a:rPr>
                        <a:t>05/01/21</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gn="ctr">
                        <a:lnSpc>
                          <a:spcPct val="107000"/>
                        </a:lnSpc>
                        <a:spcAft>
                          <a:spcPts val="800"/>
                        </a:spcAft>
                      </a:pPr>
                      <a:r>
                        <a:rPr lang="en-GB" sz="1200" b="1">
                          <a:solidFill>
                            <a:schemeClr val="tx1"/>
                          </a:solidFill>
                          <a:effectLst/>
                        </a:rPr>
                        <a:t> </a:t>
                      </a:r>
                      <a:endParaRPr lang="en-GB"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2131354095"/>
                  </a:ext>
                </a:extLst>
              </a:tr>
              <a:tr h="186690">
                <a:tc>
                  <a:txBody>
                    <a:bodyPr/>
                    <a:lstStyle/>
                    <a:p>
                      <a:pPr>
                        <a:lnSpc>
                          <a:spcPct val="107000"/>
                        </a:lnSpc>
                        <a:spcAft>
                          <a:spcPts val="800"/>
                        </a:spcAft>
                      </a:pPr>
                      <a:r>
                        <a:rPr lang="en-GB" sz="1400" b="0">
                          <a:solidFill>
                            <a:schemeClr val="tx1"/>
                          </a:solidFill>
                          <a:effectLst/>
                        </a:rPr>
                        <a:t> </a:t>
                      </a:r>
                    </a:p>
                    <a:p>
                      <a:pPr>
                        <a:lnSpc>
                          <a:spcPct val="107000"/>
                        </a:lnSpc>
                        <a:spcAft>
                          <a:spcPts val="800"/>
                        </a:spcAft>
                      </a:pPr>
                      <a:r>
                        <a:rPr lang="en-GB" sz="1400" b="0">
                          <a:solidFill>
                            <a:schemeClr val="tx1"/>
                          </a:solidFill>
                          <a:effectLst/>
                        </a:rPr>
                        <a:t>Promote specifically at open evening events</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nSpc>
                          <a:spcPct val="107000"/>
                        </a:lnSpc>
                        <a:spcAft>
                          <a:spcPts val="800"/>
                        </a:spcAft>
                      </a:pPr>
                      <a:r>
                        <a:rPr lang="en-GB" sz="1400" b="0">
                          <a:solidFill>
                            <a:schemeClr val="tx1"/>
                          </a:solidFill>
                          <a:effectLst/>
                        </a:rPr>
                        <a:t> </a:t>
                      </a:r>
                    </a:p>
                    <a:p>
                      <a:pPr>
                        <a:lnSpc>
                          <a:spcPct val="107000"/>
                        </a:lnSpc>
                        <a:spcAft>
                          <a:spcPts val="800"/>
                        </a:spcAft>
                      </a:pPr>
                      <a:r>
                        <a:rPr lang="en-GB" sz="1400" b="0">
                          <a:solidFill>
                            <a:schemeClr val="tx1"/>
                          </a:solidFill>
                          <a:effectLst/>
                        </a:rPr>
                        <a:t>CM/Curriculum Lead</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gn="ctr">
                        <a:lnSpc>
                          <a:spcPct val="107000"/>
                        </a:lnSpc>
                        <a:spcAft>
                          <a:spcPts val="800"/>
                        </a:spcAft>
                      </a:pPr>
                      <a:r>
                        <a:rPr lang="en-GB" sz="1400" b="0">
                          <a:solidFill>
                            <a:schemeClr val="tx1"/>
                          </a:solidFill>
                          <a:effectLst/>
                        </a:rPr>
                        <a:t>15/02/21</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gn="ctr">
                        <a:lnSpc>
                          <a:spcPct val="107000"/>
                        </a:lnSpc>
                        <a:spcAft>
                          <a:spcPts val="800"/>
                        </a:spcAft>
                      </a:pPr>
                      <a:r>
                        <a:rPr lang="en-GB" sz="1200" b="1">
                          <a:solidFill>
                            <a:schemeClr val="tx1"/>
                          </a:solidFill>
                          <a:effectLst/>
                        </a:rPr>
                        <a:t> </a:t>
                      </a:r>
                      <a:endParaRPr lang="en-GB"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502355610"/>
                  </a:ext>
                </a:extLst>
              </a:tr>
              <a:tr h="447040">
                <a:tc>
                  <a:txBody>
                    <a:bodyPr/>
                    <a:lstStyle/>
                    <a:p>
                      <a:pPr>
                        <a:lnSpc>
                          <a:spcPct val="107000"/>
                        </a:lnSpc>
                        <a:spcAft>
                          <a:spcPts val="800"/>
                        </a:spcAft>
                      </a:pPr>
                      <a:r>
                        <a:rPr lang="en-GB" sz="1400" b="0">
                          <a:solidFill>
                            <a:schemeClr val="tx1"/>
                          </a:solidFill>
                          <a:effectLst/>
                        </a:rPr>
                        <a:t> </a:t>
                      </a:r>
                    </a:p>
                    <a:p>
                      <a:pPr>
                        <a:lnSpc>
                          <a:spcPct val="107000"/>
                        </a:lnSpc>
                        <a:spcAft>
                          <a:spcPts val="800"/>
                        </a:spcAft>
                      </a:pPr>
                      <a:r>
                        <a:rPr lang="en-GB" sz="1400" b="0">
                          <a:solidFill>
                            <a:schemeClr val="tx1"/>
                          </a:solidFill>
                          <a:effectLst/>
                        </a:rPr>
                        <a:t>Monitor size of group and keep SLT appraised of number enrolled</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nSpc>
                          <a:spcPct val="107000"/>
                        </a:lnSpc>
                        <a:spcAft>
                          <a:spcPts val="800"/>
                        </a:spcAft>
                      </a:pPr>
                      <a:r>
                        <a:rPr lang="en-GB" sz="1400" b="0">
                          <a:solidFill>
                            <a:schemeClr val="tx1"/>
                          </a:solidFill>
                          <a:effectLst/>
                        </a:rPr>
                        <a:t> </a:t>
                      </a:r>
                    </a:p>
                    <a:p>
                      <a:pPr>
                        <a:lnSpc>
                          <a:spcPct val="107000"/>
                        </a:lnSpc>
                        <a:spcAft>
                          <a:spcPts val="800"/>
                        </a:spcAft>
                      </a:pPr>
                      <a:r>
                        <a:rPr lang="en-GB" sz="1400" b="0">
                          <a:solidFill>
                            <a:schemeClr val="tx1"/>
                          </a:solidFill>
                          <a:effectLst/>
                        </a:rPr>
                        <a:t>Head of Faculty, SS</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gn="ctr">
                        <a:lnSpc>
                          <a:spcPct val="107000"/>
                        </a:lnSpc>
                        <a:spcAft>
                          <a:spcPts val="800"/>
                        </a:spcAft>
                      </a:pPr>
                      <a:r>
                        <a:rPr lang="en-GB" sz="1400" b="0">
                          <a:solidFill>
                            <a:schemeClr val="tx1"/>
                          </a:solidFill>
                          <a:effectLst/>
                        </a:rPr>
                        <a:t>01/02/21</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gn="ctr">
                        <a:lnSpc>
                          <a:spcPct val="107000"/>
                        </a:lnSpc>
                        <a:spcAft>
                          <a:spcPts val="800"/>
                        </a:spcAft>
                      </a:pPr>
                      <a:r>
                        <a:rPr lang="en-GB" sz="1200" b="1">
                          <a:solidFill>
                            <a:schemeClr val="tx1"/>
                          </a:solidFill>
                          <a:effectLst/>
                        </a:rPr>
                        <a:t> </a:t>
                      </a:r>
                      <a:endParaRPr lang="en-GB"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1142587132"/>
                  </a:ext>
                </a:extLst>
              </a:tr>
              <a:tr h="186690">
                <a:tc>
                  <a:txBody>
                    <a:bodyPr/>
                    <a:lstStyle/>
                    <a:p>
                      <a:pPr>
                        <a:lnSpc>
                          <a:spcPct val="107000"/>
                        </a:lnSpc>
                        <a:spcAft>
                          <a:spcPts val="800"/>
                        </a:spcAft>
                      </a:pPr>
                      <a:r>
                        <a:rPr lang="en-GB" sz="1400" b="0">
                          <a:solidFill>
                            <a:schemeClr val="tx1"/>
                          </a:solidFill>
                          <a:effectLst/>
                        </a:rPr>
                        <a:t> </a:t>
                      </a:r>
                    </a:p>
                    <a:p>
                      <a:pPr>
                        <a:lnSpc>
                          <a:spcPct val="107000"/>
                        </a:lnSpc>
                        <a:spcAft>
                          <a:spcPts val="800"/>
                        </a:spcAft>
                      </a:pPr>
                      <a:r>
                        <a:rPr lang="en-GB" sz="1400" b="0">
                          <a:solidFill>
                            <a:schemeClr val="tx1"/>
                          </a:solidFill>
                          <a:effectLst/>
                        </a:rPr>
                        <a:t>Based on forecast numbers (offers made), advise SLT of any additional room requirements </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nSpc>
                          <a:spcPct val="107000"/>
                        </a:lnSpc>
                        <a:spcAft>
                          <a:spcPts val="800"/>
                        </a:spcAft>
                      </a:pPr>
                      <a:r>
                        <a:rPr lang="en-GB" sz="1400" b="0">
                          <a:solidFill>
                            <a:schemeClr val="tx1"/>
                          </a:solidFill>
                          <a:effectLst/>
                        </a:rPr>
                        <a:t> </a:t>
                      </a:r>
                    </a:p>
                    <a:p>
                      <a:pPr>
                        <a:lnSpc>
                          <a:spcPct val="107000"/>
                        </a:lnSpc>
                        <a:spcAft>
                          <a:spcPts val="800"/>
                        </a:spcAft>
                      </a:pPr>
                      <a:r>
                        <a:rPr lang="en-GB" sz="1400" b="0">
                          <a:solidFill>
                            <a:schemeClr val="tx1"/>
                          </a:solidFill>
                          <a:effectLst/>
                        </a:rPr>
                        <a:t>Head of Faculty, SS</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gn="ctr">
                        <a:lnSpc>
                          <a:spcPct val="107000"/>
                        </a:lnSpc>
                        <a:spcAft>
                          <a:spcPts val="800"/>
                        </a:spcAft>
                      </a:pPr>
                      <a:r>
                        <a:rPr lang="en-GB" sz="1400" b="0">
                          <a:solidFill>
                            <a:schemeClr val="tx1"/>
                          </a:solidFill>
                          <a:effectLst/>
                        </a:rPr>
                        <a:t>01/02/21</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nSpc>
                          <a:spcPct val="107000"/>
                        </a:lnSpc>
                        <a:spcAft>
                          <a:spcPts val="800"/>
                        </a:spcAft>
                      </a:pPr>
                      <a:r>
                        <a:rPr lang="en-GB" sz="1200" b="1">
                          <a:solidFill>
                            <a:schemeClr val="tx1"/>
                          </a:solidFill>
                          <a:effectLst/>
                        </a:rPr>
                        <a:t> </a:t>
                      </a:r>
                      <a:endParaRPr lang="en-GB"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3956431361"/>
                  </a:ext>
                </a:extLst>
              </a:tr>
              <a:tr h="186690">
                <a:tc>
                  <a:txBody>
                    <a:bodyPr/>
                    <a:lstStyle/>
                    <a:p>
                      <a:pPr>
                        <a:lnSpc>
                          <a:spcPct val="107000"/>
                        </a:lnSpc>
                        <a:spcAft>
                          <a:spcPts val="800"/>
                        </a:spcAft>
                      </a:pPr>
                      <a:r>
                        <a:rPr lang="en-GB" sz="1400" b="0">
                          <a:solidFill>
                            <a:schemeClr val="tx1"/>
                          </a:solidFill>
                          <a:effectLst/>
                        </a:rPr>
                        <a:t> </a:t>
                      </a:r>
                    </a:p>
                    <a:p>
                      <a:pPr>
                        <a:lnSpc>
                          <a:spcPct val="107000"/>
                        </a:lnSpc>
                        <a:spcAft>
                          <a:spcPts val="800"/>
                        </a:spcAft>
                      </a:pPr>
                      <a:r>
                        <a:rPr lang="en-GB" sz="1400" b="0">
                          <a:solidFill>
                            <a:schemeClr val="tx1"/>
                          </a:solidFill>
                          <a:effectLst/>
                        </a:rPr>
                        <a:t>Discussion with Faculty Management Group and teaching team on suggested entry requirements.</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nSpc>
                          <a:spcPct val="107000"/>
                        </a:lnSpc>
                        <a:spcAft>
                          <a:spcPts val="800"/>
                        </a:spcAft>
                      </a:pPr>
                      <a:r>
                        <a:rPr lang="en-GB" sz="1400" b="0">
                          <a:solidFill>
                            <a:schemeClr val="tx1"/>
                          </a:solidFill>
                          <a:effectLst/>
                        </a:rPr>
                        <a:t> </a:t>
                      </a:r>
                    </a:p>
                    <a:p>
                      <a:pPr>
                        <a:lnSpc>
                          <a:spcPct val="107000"/>
                        </a:lnSpc>
                        <a:spcAft>
                          <a:spcPts val="800"/>
                        </a:spcAft>
                      </a:pPr>
                      <a:r>
                        <a:rPr lang="en-GB" sz="1400" b="0">
                          <a:solidFill>
                            <a:schemeClr val="tx1"/>
                          </a:solidFill>
                          <a:effectLst/>
                        </a:rPr>
                        <a:t>Head of Faculty, Assistant Principal</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gn="ctr">
                        <a:lnSpc>
                          <a:spcPct val="107000"/>
                        </a:lnSpc>
                        <a:spcAft>
                          <a:spcPts val="800"/>
                        </a:spcAft>
                      </a:pPr>
                      <a:r>
                        <a:rPr lang="en-GB" sz="1400" b="0">
                          <a:solidFill>
                            <a:schemeClr val="tx1"/>
                          </a:solidFill>
                          <a:effectLst/>
                        </a:rPr>
                        <a:t>01/12/20</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nSpc>
                          <a:spcPct val="107000"/>
                        </a:lnSpc>
                        <a:spcAft>
                          <a:spcPts val="800"/>
                        </a:spcAft>
                      </a:pPr>
                      <a:r>
                        <a:rPr lang="en-GB" sz="1200" b="1">
                          <a:solidFill>
                            <a:schemeClr val="tx1"/>
                          </a:solidFill>
                          <a:effectLst/>
                        </a:rPr>
                        <a:t> </a:t>
                      </a:r>
                      <a:endParaRPr lang="en-GB"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3912399908"/>
                  </a:ext>
                </a:extLst>
              </a:tr>
              <a:tr h="186690">
                <a:tc>
                  <a:txBody>
                    <a:bodyPr/>
                    <a:lstStyle/>
                    <a:p>
                      <a:pPr>
                        <a:lnSpc>
                          <a:spcPct val="107000"/>
                        </a:lnSpc>
                        <a:spcAft>
                          <a:spcPts val="800"/>
                        </a:spcAft>
                      </a:pPr>
                      <a:r>
                        <a:rPr lang="en-GB" sz="1400" b="0">
                          <a:solidFill>
                            <a:schemeClr val="tx1"/>
                          </a:solidFill>
                          <a:effectLst/>
                        </a:rPr>
                        <a:t> </a:t>
                      </a:r>
                    </a:p>
                    <a:p>
                      <a:pPr>
                        <a:lnSpc>
                          <a:spcPct val="107000"/>
                        </a:lnSpc>
                        <a:spcAft>
                          <a:spcPts val="800"/>
                        </a:spcAft>
                      </a:pPr>
                      <a:r>
                        <a:rPr lang="en-GB" sz="1400" b="0">
                          <a:solidFill>
                            <a:schemeClr val="tx1"/>
                          </a:solidFill>
                          <a:effectLst/>
                        </a:rPr>
                        <a:t>Plan for at least two viable T Level groups</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nSpc>
                          <a:spcPct val="107000"/>
                        </a:lnSpc>
                        <a:spcAft>
                          <a:spcPts val="800"/>
                        </a:spcAft>
                      </a:pPr>
                      <a:r>
                        <a:rPr lang="en-GB" sz="1400" b="0">
                          <a:solidFill>
                            <a:schemeClr val="tx1"/>
                          </a:solidFill>
                          <a:effectLst/>
                        </a:rPr>
                        <a:t> </a:t>
                      </a:r>
                    </a:p>
                    <a:p>
                      <a:pPr>
                        <a:lnSpc>
                          <a:spcPct val="107000"/>
                        </a:lnSpc>
                        <a:spcAft>
                          <a:spcPts val="800"/>
                        </a:spcAft>
                      </a:pPr>
                      <a:r>
                        <a:rPr lang="en-GB" sz="1400" b="0">
                          <a:solidFill>
                            <a:schemeClr val="tx1"/>
                          </a:solidFill>
                          <a:effectLst/>
                        </a:rPr>
                        <a:t>Head of Faculty, SS</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gn="ctr">
                        <a:lnSpc>
                          <a:spcPct val="107000"/>
                        </a:lnSpc>
                        <a:spcAft>
                          <a:spcPts val="800"/>
                        </a:spcAft>
                      </a:pPr>
                      <a:r>
                        <a:rPr lang="en-GB" sz="1400" b="0">
                          <a:solidFill>
                            <a:schemeClr val="tx1"/>
                          </a:solidFill>
                          <a:effectLst/>
                        </a:rPr>
                        <a:t>01/12/20</a:t>
                      </a:r>
                      <a:endParaRPr lang="en-GB" sz="14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tc>
                  <a:txBody>
                    <a:bodyPr/>
                    <a:lstStyle/>
                    <a:p>
                      <a:pPr>
                        <a:lnSpc>
                          <a:spcPct val="107000"/>
                        </a:lnSpc>
                        <a:spcAft>
                          <a:spcPts val="800"/>
                        </a:spcAft>
                      </a:pPr>
                      <a:r>
                        <a:rPr lang="en-GB" sz="1200" b="1">
                          <a:solidFill>
                            <a:schemeClr val="tx1"/>
                          </a:solidFill>
                          <a:effectLst/>
                        </a:rPr>
                        <a:t> </a:t>
                      </a:r>
                      <a:endParaRPr lang="en-GB"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lumMod val="20000"/>
                        <a:lumOff val="80000"/>
                      </a:schemeClr>
                    </a:solidFill>
                  </a:tcPr>
                </a:tc>
                <a:extLst>
                  <a:ext uri="{0D108BD9-81ED-4DB2-BD59-A6C34878D82A}">
                    <a16:rowId xmlns:a16="http://schemas.microsoft.com/office/drawing/2014/main" val="2423341538"/>
                  </a:ext>
                </a:extLst>
              </a:tr>
            </a:tbl>
          </a:graphicData>
        </a:graphic>
      </p:graphicFrame>
      <p:sp>
        <p:nvSpPr>
          <p:cNvPr id="21" name="TextBox 20">
            <a:extLst>
              <a:ext uri="{FF2B5EF4-FFF2-40B4-BE49-F238E27FC236}">
                <a16:creationId xmlns:a16="http://schemas.microsoft.com/office/drawing/2014/main" id="{2277E19C-27FC-4162-91B8-932645214457}"/>
              </a:ext>
            </a:extLst>
          </p:cNvPr>
          <p:cNvSpPr txBox="1"/>
          <p:nvPr/>
        </p:nvSpPr>
        <p:spPr>
          <a:xfrm>
            <a:off x="447040" y="5894685"/>
            <a:ext cx="11512160" cy="923330"/>
          </a:xfrm>
          <a:prstGeom prst="rect">
            <a:avLst/>
          </a:prstGeom>
          <a:noFill/>
        </p:spPr>
        <p:txBody>
          <a:bodyPr wrap="square" rtlCol="0">
            <a:spAutoFit/>
          </a:bodyPr>
          <a:lstStyle/>
          <a:p>
            <a:r>
              <a:rPr lang="en-US" sz="1800">
                <a:effectLst/>
                <a:latin typeface="Calibri" panose="020F0502020204030204" pitchFamily="34" charset="0"/>
                <a:ea typeface="Calibri" panose="020F0502020204030204" pitchFamily="34" charset="0"/>
                <a:cs typeface="Times New Roman" panose="02020603050405020304" pitchFamily="18" charset="0"/>
              </a:rPr>
              <a:t>In the ‘on track’ field please input </a:t>
            </a:r>
            <a:r>
              <a:rPr lang="en-US" sz="1800" b="1">
                <a:effectLst/>
                <a:latin typeface="Calibri" panose="020F0502020204030204" pitchFamily="34" charset="0"/>
                <a:ea typeface="Calibri" panose="020F0502020204030204" pitchFamily="34" charset="0"/>
                <a:cs typeface="Times New Roman" panose="02020603050405020304" pitchFamily="18" charset="0"/>
              </a:rPr>
              <a:t>yes</a:t>
            </a:r>
            <a:r>
              <a:rPr lang="en-US" sz="1800">
                <a:effectLst/>
                <a:latin typeface="Calibri" panose="020F0502020204030204" pitchFamily="34" charset="0"/>
                <a:ea typeface="Calibri" panose="020F0502020204030204" pitchFamily="34" charset="0"/>
                <a:cs typeface="Times New Roman" panose="02020603050405020304" pitchFamily="18" charset="0"/>
              </a:rPr>
              <a:t> or </a:t>
            </a:r>
            <a:r>
              <a:rPr lang="en-US" sz="1800" b="1">
                <a:effectLst/>
                <a:latin typeface="Calibri" panose="020F0502020204030204" pitchFamily="34" charset="0"/>
                <a:ea typeface="Calibri" panose="020F0502020204030204" pitchFamily="34" charset="0"/>
                <a:cs typeface="Times New Roman" panose="02020603050405020304" pitchFamily="18" charset="0"/>
              </a:rPr>
              <a:t>no</a:t>
            </a:r>
            <a:r>
              <a:rPr lang="en-US" sz="1800">
                <a:effectLst/>
                <a:latin typeface="Calibri" panose="020F0502020204030204" pitchFamily="34" charset="0"/>
                <a:ea typeface="Calibri" panose="020F0502020204030204" pitchFamily="34" charset="0"/>
                <a:cs typeface="Times New Roman" panose="02020603050405020304" pitchFamily="18" charset="0"/>
              </a:rPr>
              <a:t> to confirm whether overall you feel you are currently </a:t>
            </a:r>
            <a:r>
              <a:rPr lang="en-GB" sz="1800">
                <a:effectLst/>
                <a:latin typeface="Calibri" panose="020F0502020204030204" pitchFamily="34" charset="0"/>
                <a:ea typeface="Calibri" panose="020F0502020204030204" pitchFamily="34" charset="0"/>
                <a:cs typeface="Times New Roman" panose="02020603050405020304" pitchFamily="18" charset="0"/>
              </a:rPr>
              <a:t>on track to implement T Levels on time. This means that you have </a:t>
            </a:r>
            <a:r>
              <a:rPr lang="en-US" sz="1800">
                <a:effectLst/>
                <a:latin typeface="Calibri" panose="020F0502020204030204" pitchFamily="34" charset="0"/>
                <a:ea typeface="Calibri" panose="020F0502020204030204" pitchFamily="34" charset="0"/>
                <a:cs typeface="Times New Roman" panose="02020603050405020304" pitchFamily="18" charset="0"/>
              </a:rPr>
              <a:t>completed everything you need to do currently </a:t>
            </a:r>
            <a:r>
              <a:rPr lang="en-GB" sz="1800">
                <a:effectLst/>
                <a:latin typeface="Calibri" panose="020F0502020204030204" pitchFamily="34" charset="0"/>
                <a:ea typeface="Calibri" panose="020F0502020204030204" pitchFamily="34" charset="0"/>
                <a:cs typeface="Times New Roman" panose="02020603050405020304" pitchFamily="18" charset="0"/>
              </a:rPr>
              <a:t>and feel you have all further action planned and organised.</a:t>
            </a:r>
            <a:endParaRPr lang="en-GB"/>
          </a:p>
        </p:txBody>
      </p:sp>
      <p:sp>
        <p:nvSpPr>
          <p:cNvPr id="2" name="Slide Number Placeholder 1">
            <a:extLst>
              <a:ext uri="{FF2B5EF4-FFF2-40B4-BE49-F238E27FC236}">
                <a16:creationId xmlns:a16="http://schemas.microsoft.com/office/drawing/2014/main" id="{C196E11E-3521-4557-8C51-7093F9B38A06}"/>
              </a:ext>
            </a:extLst>
          </p:cNvPr>
          <p:cNvSpPr>
            <a:spLocks noGrp="1"/>
          </p:cNvSpPr>
          <p:nvPr>
            <p:ph type="sldNum" sz="quarter" idx="12"/>
          </p:nvPr>
        </p:nvSpPr>
        <p:spPr/>
        <p:txBody>
          <a:bodyPr/>
          <a:lstStyle/>
          <a:p>
            <a:fld id="{721E0B49-2459-4243-9883-011A8AF55D6B}" type="slidenum">
              <a:rPr lang="en-GB" smtClean="0"/>
              <a:t>8</a:t>
            </a:fld>
            <a:endParaRPr lang="en-GB"/>
          </a:p>
        </p:txBody>
      </p:sp>
    </p:spTree>
    <p:extLst>
      <p:ext uri="{BB962C8B-B14F-4D97-AF65-F5344CB8AC3E}">
        <p14:creationId xmlns:p14="http://schemas.microsoft.com/office/powerpoint/2010/main" val="2754205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extBox 1">
            <a:extLst>
              <a:ext uri="{FF2B5EF4-FFF2-40B4-BE49-F238E27FC236}">
                <a16:creationId xmlns:a16="http://schemas.microsoft.com/office/drawing/2014/main" id="{23A6E415-EF3C-45D3-9657-04469AFD1B70}"/>
              </a:ext>
            </a:extLst>
          </p:cNvPr>
          <p:cNvSpPr txBox="1"/>
          <p:nvPr/>
        </p:nvSpPr>
        <p:spPr>
          <a:xfrm>
            <a:off x="1493320" y="1607342"/>
            <a:ext cx="10021446" cy="2944457"/>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6000" b="1" kern="1200">
                <a:solidFill>
                  <a:schemeClr val="tx2"/>
                </a:solidFill>
                <a:latin typeface="+mj-lt"/>
                <a:ea typeface="+mj-ea"/>
                <a:cs typeface="+mj-cs"/>
              </a:rPr>
              <a:t>T Level</a:t>
            </a:r>
            <a:r>
              <a:rPr lang="en-US" sz="6000" b="1">
                <a:solidFill>
                  <a:schemeClr val="tx2"/>
                </a:solidFill>
                <a:latin typeface="+mj-lt"/>
                <a:ea typeface="+mj-ea"/>
                <a:cs typeface="+mj-cs"/>
              </a:rPr>
              <a:t> Data Returns</a:t>
            </a:r>
            <a:endParaRPr lang="en-US" sz="6000" b="1" kern="1200">
              <a:solidFill>
                <a:schemeClr val="tx2"/>
              </a:solidFill>
              <a:latin typeface="+mj-lt"/>
              <a:ea typeface="+mj-ea"/>
              <a:cs typeface="+mj-cs"/>
            </a:endParaRPr>
          </a:p>
          <a:p>
            <a:pPr>
              <a:lnSpc>
                <a:spcPct val="90000"/>
              </a:lnSpc>
              <a:spcBef>
                <a:spcPct val="0"/>
              </a:spcBef>
              <a:spcAft>
                <a:spcPts val="600"/>
              </a:spcAft>
            </a:pPr>
            <a:r>
              <a:rPr lang="en-US" sz="6000" b="1" kern="1200">
                <a:solidFill>
                  <a:schemeClr val="tx2"/>
                </a:solidFill>
                <a:latin typeface="+mj-lt"/>
                <a:ea typeface="+mj-ea"/>
                <a:cs typeface="+mj-cs"/>
              </a:rPr>
              <a:t>Overview</a:t>
            </a:r>
          </a:p>
        </p:txBody>
      </p:sp>
      <p:grpSp>
        <p:nvGrpSpPr>
          <p:cNvPr id="11" name="Group 10">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298"/>
            <a:ext cx="2514948" cy="2174333"/>
            <a:chOff x="-305" y="-4155"/>
            <a:chExt cx="2514948" cy="2174333"/>
          </a:xfrm>
        </p:grpSpPr>
        <p:sp>
          <p:nvSpPr>
            <p:cNvPr id="12" name="Freeform: Shape 11">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5" name="Freeform: Shape 14">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8304973" y="939510"/>
            <a:ext cx="4826538" cy="2947516"/>
            <a:chOff x="6867015" y="-1"/>
            <a:chExt cx="5324985" cy="3251912"/>
          </a:xfrm>
          <a:solidFill>
            <a:schemeClr val="accent5">
              <a:alpha val="5000"/>
            </a:schemeClr>
          </a:solidFill>
        </p:grpSpPr>
        <p:sp>
          <p:nvSpPr>
            <p:cNvPr id="18" name="Freeform: Shape 17">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lide Number Placeholder 2">
            <a:extLst>
              <a:ext uri="{FF2B5EF4-FFF2-40B4-BE49-F238E27FC236}">
                <a16:creationId xmlns:a16="http://schemas.microsoft.com/office/drawing/2014/main" id="{1719FCD1-266C-4F12-A9BE-2E5042C87017}"/>
              </a:ext>
            </a:extLst>
          </p:cNvPr>
          <p:cNvSpPr>
            <a:spLocks noGrp="1"/>
          </p:cNvSpPr>
          <p:nvPr>
            <p:ph type="sldNum" sz="quarter" idx="12"/>
          </p:nvPr>
        </p:nvSpPr>
        <p:spPr/>
        <p:txBody>
          <a:bodyPr/>
          <a:lstStyle/>
          <a:p>
            <a:fld id="{721E0B49-2459-4243-9883-011A8AF55D6B}" type="slidenum">
              <a:rPr lang="en-GB" smtClean="0"/>
              <a:t>9</a:t>
            </a:fld>
            <a:endParaRPr lang="en-GB"/>
          </a:p>
        </p:txBody>
      </p:sp>
      <p:pic>
        <p:nvPicPr>
          <p:cNvPr id="4" name="Picture 3">
            <a:extLst>
              <a:ext uri="{FF2B5EF4-FFF2-40B4-BE49-F238E27FC236}">
                <a16:creationId xmlns:a16="http://schemas.microsoft.com/office/drawing/2014/main" id="{DE652F18-8FB7-4114-AF9E-41E703092F3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610295" y="5510431"/>
            <a:ext cx="2457450" cy="1089660"/>
          </a:xfrm>
          <a:prstGeom prst="rect">
            <a:avLst/>
          </a:prstGeom>
          <a:noFill/>
          <a:ln>
            <a:noFill/>
          </a:ln>
        </p:spPr>
      </p:pic>
    </p:spTree>
    <p:extLst>
      <p:ext uri="{BB962C8B-B14F-4D97-AF65-F5344CB8AC3E}">
        <p14:creationId xmlns:p14="http://schemas.microsoft.com/office/powerpoint/2010/main" val="32911133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SharedContentType xmlns="Microsoft.SharePoint.Taxonomy.ContentTypeSync" SourceId="ec07c698-60f5-424f-b9af-f4c59398b511" ContentTypeId="0x010100545E941595ED5448BA61900FDDAFF313"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8c566321-f672-4e06-a901-b5e72b4c4357">
      <Value>3</Value>
      <Value>2</Value>
      <Value>1</Value>
    </TaxCatchAll>
    <p6919dbb65844893b164c5f63a6f0eeb xmlns="8c566321-f672-4e06-a901-b5e72b4c4357">
      <Terms xmlns="http://schemas.microsoft.com/office/infopath/2007/PartnerControls">
        <TermInfo xmlns="http://schemas.microsoft.com/office/infopath/2007/PartnerControls">
          <TermName xmlns="http://schemas.microsoft.com/office/infopath/2007/PartnerControls">ESFA</TermName>
          <TermId xmlns="http://schemas.microsoft.com/office/infopath/2007/PartnerControls">4a323c2c-9aef-47e8-b09b-131faf9bac1c</TermId>
        </TermInfo>
      </Terms>
    </p6919dbb65844893b164c5f63a6f0eeb>
    <c02f73938b5741d4934b358b31a1b80f xmlns="8c566321-f672-4e06-a901-b5e72b4c4357">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0884c477-2e62-47ea-b19c-5af6e91124c5</TermId>
        </TermInfo>
      </Terms>
    </c02f73938b5741d4934b358b31a1b80f>
    <_dlc_DocId xmlns="a46b3297-fe5e-4257-bc5a-2eec9541e267">XU3JYRC3FKQ5-5-4732</_dlc_DocId>
    <f6ec388a6d534bab86a259abd1bfa088 xmlns="8c566321-f672-4e06-a901-b5e72b4c4357">
      <Terms xmlns="http://schemas.microsoft.com/office/infopath/2007/PartnerControls">
        <TermInfo xmlns="http://schemas.microsoft.com/office/infopath/2007/PartnerControls">
          <TermName xmlns="http://schemas.microsoft.com/office/infopath/2007/PartnerControls">ESFA</TermName>
          <TermId xmlns="http://schemas.microsoft.com/office/infopath/2007/PartnerControls">f55057f6-e680-4dd8-a168-9494a8b9b0ae</TermId>
        </TermInfo>
      </Terms>
    </f6ec388a6d534bab86a259abd1bfa088>
    <i98b064926ea4fbe8f5b88c394ff652b xmlns="8c566321-f672-4e06-a901-b5e72b4c4357">
      <Terms xmlns="http://schemas.microsoft.com/office/infopath/2007/PartnerControls"/>
    </i98b064926ea4fbe8f5b88c394ff652b>
    <_dlc_DocIdUrl xmlns="a46b3297-fe5e-4257-bc5a-2eec9541e267">
      <Url>https://educationgovuk.sharepoint.com/sites/efaypf/c/_layouts/15/DocIdRedir.aspx?ID=XU3JYRC3FKQ5-5-4732</Url>
      <Description>XU3JYRC3FKQ5-5-4732</Description>
    </_dlc_DocIdUrl>
  </documentManagement>
</p:properties>
</file>

<file path=customXml/item5.xml><?xml version="1.0" encoding="utf-8"?>
<ct:contentTypeSchema xmlns:ct="http://schemas.microsoft.com/office/2006/metadata/contentType" xmlns:ma="http://schemas.microsoft.com/office/2006/metadata/properties/metaAttributes" ct:_="" ma:_="" ma:contentTypeName="Official Document" ma:contentTypeID="0x010100545E941595ED5448BA61900FDDAFF313009D3D6EDACF7E224581318EC716F6844D" ma:contentTypeVersion="9" ma:contentTypeDescription="" ma:contentTypeScope="" ma:versionID="89a2466dde19ec628859076409fe10a8">
  <xsd:schema xmlns:xsd="http://www.w3.org/2001/XMLSchema" xmlns:xs="http://www.w3.org/2001/XMLSchema" xmlns:p="http://schemas.microsoft.com/office/2006/metadata/properties" xmlns:ns2="8c566321-f672-4e06-a901-b5e72b4c4357" xmlns:ns3="a46b3297-fe5e-4257-bc5a-2eec9541e267" targetNamespace="http://schemas.microsoft.com/office/2006/metadata/properties" ma:root="true" ma:fieldsID="04b780cf97ebdc2920c9bcbd3411070c" ns2:_="" ns3:_="">
    <xsd:import namespace="8c566321-f672-4e06-a901-b5e72b4c4357"/>
    <xsd:import namespace="a46b3297-fe5e-4257-bc5a-2eec9541e267"/>
    <xsd:element name="properties">
      <xsd:complexType>
        <xsd:sequence>
          <xsd:element name="documentManagement">
            <xsd:complexType>
              <xsd:all>
                <xsd:element ref="ns2:TaxCatchAll" minOccurs="0"/>
                <xsd:element ref="ns2:TaxCatchAllLabel" minOccurs="0"/>
                <xsd:element ref="ns2:f6ec388a6d534bab86a259abd1bfa088" minOccurs="0"/>
                <xsd:element ref="ns2:p6919dbb65844893b164c5f63a6f0eeb" minOccurs="0"/>
                <xsd:element ref="ns2:c02f73938b5741d4934b358b31a1b80f" minOccurs="0"/>
                <xsd:element ref="ns2:i98b064926ea4fbe8f5b88c394ff652b"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566321-f672-4e06-a901-b5e72b4c4357"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f3cd4841-b511-43ef-9f85-d178e290cbd1}" ma:internalName="TaxCatchAll" ma:showField="CatchAllData" ma:web="a46b3297-fe5e-4257-bc5a-2eec9541e267">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f3cd4841-b511-43ef-9f85-d178e290cbd1}" ma:internalName="TaxCatchAllLabel" ma:readOnly="true" ma:showField="CatchAllDataLabel" ma:web="a46b3297-fe5e-4257-bc5a-2eec9541e267">
      <xsd:complexType>
        <xsd:complexContent>
          <xsd:extension base="dms:MultiChoiceLookup">
            <xsd:sequence>
              <xsd:element name="Value" type="dms:Lookup" maxOccurs="unbounded" minOccurs="0" nillable="true"/>
            </xsd:sequence>
          </xsd:extension>
        </xsd:complexContent>
      </xsd:complexType>
    </xsd:element>
    <xsd:element name="f6ec388a6d534bab86a259abd1bfa088" ma:index="10" ma:taxonomy="true" ma:internalName="f6ec388a6d534bab86a259abd1bfa088" ma:taxonomyFieldName="DfeOrganisationalUnit" ma:displayName="Organisational Unit" ma:readOnly="false" ma:default="2;#ESFA|f55057f6-e680-4dd8-a168-9494a8b9b0ae" ma:fieldId="{f6ec388a-6d53-4bab-86a2-59abd1bfa088}" ma:sspId="ec07c698-60f5-424f-b9af-f4c59398b511" ma:termSetId="b3e263f6-0ab6-425a-b3de-0e67f2faf769" ma:anchorId="00000000-0000-0000-0000-000000000000" ma:open="false" ma:isKeyword="false">
      <xsd:complexType>
        <xsd:sequence>
          <xsd:element ref="pc:Terms" minOccurs="0" maxOccurs="1"/>
        </xsd:sequence>
      </xsd:complexType>
    </xsd:element>
    <xsd:element name="p6919dbb65844893b164c5f63a6f0eeb" ma:index="12" ma:taxonomy="true" ma:internalName="p6919dbb65844893b164c5f63a6f0eeb" ma:taxonomyFieldName="DfeOwner" ma:displayName="Owner" ma:readOnly="false" ma:default="3;#ESFA|4a323c2c-9aef-47e8-b09b-131faf9bac1c" ma:fieldId="{96919dbb-6584-4893-b164-c5f63a6f0eeb}"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c02f73938b5741d4934b358b31a1b80f" ma:index="14" ma:taxonomy="true" ma:internalName="c02f73938b5741d4934b358b31a1b80f" ma:taxonomyFieldName="DfeRights_x003a_ProtectiveMarking" ma:displayName="Rights: Protective Marking" ma:readOnly="false" ma:default="1;#Official|0884c477-2e62-47ea-b19c-5af6e91124c5" ma:fieldId="{c02f7393-8b57-41d4-934b-358b31a1b80f}" ma:sspId="ec07c698-60f5-424f-b9af-f4c59398b511" ma:termSetId="7870c18b-dc34-46a1-adf5-a571f0cac88b" ma:anchorId="00000000-0000-0000-0000-000000000000" ma:open="false" ma:isKeyword="false">
      <xsd:complexType>
        <xsd:sequence>
          <xsd:element ref="pc:Terms" minOccurs="0" maxOccurs="1"/>
        </xsd:sequence>
      </xsd:complexType>
    </xsd:element>
    <xsd:element name="i98b064926ea4fbe8f5b88c394ff652b" ma:index="16" nillable="true" ma:taxonomy="true" ma:internalName="i98b064926ea4fbe8f5b88c394ff652b" ma:taxonomyFieldName="DfeSubject" ma:displayName="Subject" ma:default="" ma:fieldId="{298b0649-26ea-4fbe-8f5b-88c394ff652b}" ma:taxonomyMulti="true" ma:sspId="ec07c698-60f5-424f-b9af-f4c59398b511" ma:termSetId="2f3a6c16-0983-4d36-8f82-2cb41f34c00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46b3297-fe5e-4257-bc5a-2eec9541e267" elementFormDefault="qualified">
    <xsd:import namespace="http://schemas.microsoft.com/office/2006/documentManagement/types"/>
    <xsd:import namespace="http://schemas.microsoft.com/office/infopath/2007/PartnerControls"/>
    <xsd:element name="_dlc_DocId" ma:index="18" nillable="true" ma:displayName="Document ID Value" ma:description="The value of the document ID assigned to this item." ma:internalName="_dlc_DocId" ma:readOnly="false">
      <xsd:simpleType>
        <xsd:restriction base="dms:Text"/>
      </xsd:simpleType>
    </xsd:element>
    <xsd:element name="_dlc_DocIdUrl" ma:index="19" nillable="true" ma:displayName="Document ID" ma:description="Permanent link to this document." ma:hidden="true" ma:internalName="_dlc_DocIdUrl"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C6BA83-B5AF-423C-BB4A-4D4C9AF5FC3F}">
  <ds:schemaRefs>
    <ds:schemaRef ds:uri="http://schemas.microsoft.com/sharepoint/events"/>
  </ds:schemaRefs>
</ds:datastoreItem>
</file>

<file path=customXml/itemProps2.xml><?xml version="1.0" encoding="utf-8"?>
<ds:datastoreItem xmlns:ds="http://schemas.openxmlformats.org/officeDocument/2006/customXml" ds:itemID="{785D40C4-6734-4D76-9A44-732E1652085A}">
  <ds:schemaRefs>
    <ds:schemaRef ds:uri="Microsoft.SharePoint.Taxonomy.ContentTypeSync"/>
  </ds:schemaRefs>
</ds:datastoreItem>
</file>

<file path=customXml/itemProps3.xml><?xml version="1.0" encoding="utf-8"?>
<ds:datastoreItem xmlns:ds="http://schemas.openxmlformats.org/officeDocument/2006/customXml" ds:itemID="{923176C1-DF84-44B6-AE6A-9E9B24B179EE}">
  <ds:schemaRefs>
    <ds:schemaRef ds:uri="http://schemas.microsoft.com/sharepoint/v3/contenttype/forms"/>
  </ds:schemaRefs>
</ds:datastoreItem>
</file>

<file path=customXml/itemProps4.xml><?xml version="1.0" encoding="utf-8"?>
<ds:datastoreItem xmlns:ds="http://schemas.openxmlformats.org/officeDocument/2006/customXml" ds:itemID="{EFDF7B20-74ED-4D21-B5C8-AF6E07F2970E}">
  <ds:schemaRefs>
    <ds:schemaRef ds:uri="http://purl.org/dc/terms/"/>
    <ds:schemaRef ds:uri="http://purl.org/dc/dcmitype/"/>
    <ds:schemaRef ds:uri="http://schemas.microsoft.com/office/2006/documentManagement/types"/>
    <ds:schemaRef ds:uri="http://purl.org/dc/elements/1.1/"/>
    <ds:schemaRef ds:uri="a46b3297-fe5e-4257-bc5a-2eec9541e267"/>
    <ds:schemaRef ds:uri="http://www.w3.org/XML/1998/namespace"/>
    <ds:schemaRef ds:uri="http://schemas.microsoft.com/office/2006/metadata/properties"/>
    <ds:schemaRef ds:uri="http://schemas.microsoft.com/office/infopath/2007/PartnerControls"/>
    <ds:schemaRef ds:uri="http://schemas.openxmlformats.org/package/2006/metadata/core-properties"/>
    <ds:schemaRef ds:uri="8c566321-f672-4e06-a901-b5e72b4c4357"/>
  </ds:schemaRefs>
</ds:datastoreItem>
</file>

<file path=customXml/itemProps5.xml><?xml version="1.0" encoding="utf-8"?>
<ds:datastoreItem xmlns:ds="http://schemas.openxmlformats.org/officeDocument/2006/customXml" ds:itemID="{075F61B4-9FA5-4677-9F95-AFB96524453B}">
  <ds:schemaRefs>
    <ds:schemaRef ds:uri="8c566321-f672-4e06-a901-b5e72b4c4357"/>
    <ds:schemaRef ds:uri="a46b3297-fe5e-4257-bc5a-2eec9541e26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225</TotalTime>
  <Words>1939</Words>
  <Application>Microsoft Office PowerPoint</Application>
  <PresentationFormat>Widescreen</PresentationFormat>
  <Paragraphs>183</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Symbol</vt:lpstr>
      <vt:lpstr>Wingdings</vt:lpstr>
      <vt:lpstr>Office Theme</vt:lpstr>
      <vt:lpstr>PowerPoint Presentation</vt:lpstr>
      <vt:lpstr>PowerPoint Presentation</vt:lpstr>
      <vt:lpstr>Supporting you to plan for T Level delivery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FAIRLESS, Amanda</dc:creator>
  <cp:lastModifiedBy>LAVERY, Vicci</cp:lastModifiedBy>
  <cp:revision>6</cp:revision>
  <dcterms:created xsi:type="dcterms:W3CDTF">2020-09-09T13:01:15Z</dcterms:created>
  <dcterms:modified xsi:type="dcterms:W3CDTF">2020-09-30T09:54:29Z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0x010100545E941595ED5448BA61900FDDAFF313009D3D6EDACF7E224581318EC716F6844D</vt:lpwstr>
  </property>
  <property fmtid="{D5CDD505-2E9C-101B-9397-08002B2CF9AE}" pid="3" name="iff5e7b377af4545a6a0df0cb1d452b0">
    <vt:lpwstr>Official|0884c477-2e62-47ea-b19c-5af6e91124c5</vt:lpwstr>
  </property>
  <property fmtid="{D5CDD505-2E9C-101B-9397-08002B2CF9AE}" pid="4" name="h5181134883947a99a38d116ffff0102">
    <vt:lpwstr>EFA|4a323c2c-9aef-47e8-b09b-131faf9bac1c</vt:lpwstr>
  </property>
  <property fmtid="{D5CDD505-2E9C-101B-9397-08002B2CF9AE}" pid="5" name="l13a198838db45ff8a61a9fc62df5936">
    <vt:lpwstr>ESFA|f55057f6-e680-4dd8-a168-9494a8b9b0ae</vt:lpwstr>
  </property>
  <property fmtid="{D5CDD505-2E9C-101B-9397-08002B2CF9AE}" pid="6" name="_dlc_DocIdItemGuid">
    <vt:lpwstr>29712293-2f41-476b-bb66-91db5d928b58</vt:lpwstr>
  </property>
  <property fmtid="{D5CDD505-2E9C-101B-9397-08002B2CF9AE}" pid="7" name="DfeSubject">
    <vt:lpwstr/>
  </property>
  <property fmtid="{D5CDD505-2E9C-101B-9397-08002B2CF9AE}" pid="8" name="IWPFunction">
    <vt:lpwstr/>
  </property>
  <property fmtid="{D5CDD505-2E9C-101B-9397-08002B2CF9AE}" pid="9" name="IWPOrganisationalUnit">
    <vt:lpwstr>2;#ESFA|f55057f6-e680-4dd8-a168-9494a8b9b0ae</vt:lpwstr>
  </property>
  <property fmtid="{D5CDD505-2E9C-101B-9397-08002B2CF9AE}" pid="10" name="h5181134883947a99a38d116ffff0006">
    <vt:lpwstr/>
  </property>
  <property fmtid="{D5CDD505-2E9C-101B-9397-08002B2CF9AE}" pid="11" name="IWPSubject">
    <vt:lpwstr/>
  </property>
  <property fmtid="{D5CDD505-2E9C-101B-9397-08002B2CF9AE}" pid="12" name="dfa485034a514d7a9da33429a18ad750">
    <vt:lpwstr/>
  </property>
  <property fmtid="{D5CDD505-2E9C-101B-9397-08002B2CF9AE}" pid="13" name="DfeRights:ProtectiveMarking">
    <vt:lpwstr>1;#Official|0884c477-2e62-47ea-b19c-5af6e91124c5</vt:lpwstr>
  </property>
  <property fmtid="{D5CDD505-2E9C-101B-9397-08002B2CF9AE}" pid="14" name="d13454e65d034cf9a1ad749522279be2">
    <vt:lpwstr/>
  </property>
  <property fmtid="{D5CDD505-2E9C-101B-9397-08002B2CF9AE}" pid="15" name="IWPOwner">
    <vt:lpwstr>3;#EFA|4a323c2c-9aef-47e8-b09b-131faf9bac1c</vt:lpwstr>
  </property>
  <property fmtid="{D5CDD505-2E9C-101B-9397-08002B2CF9AE}" pid="16" name="IWPRightsProtectiveMarking">
    <vt:lpwstr>1;#Official|0884c477-2e62-47ea-b19c-5af6e91124c5</vt:lpwstr>
  </property>
  <property fmtid="{D5CDD505-2E9C-101B-9397-08002B2CF9AE}" pid="17" name="DfeOwner">
    <vt:lpwstr>3;#ESFA|4a323c2c-9aef-47e8-b09b-131faf9bac1c</vt:lpwstr>
  </property>
  <property fmtid="{D5CDD505-2E9C-101B-9397-08002B2CF9AE}" pid="18" name="DfeOrganisationalUnit">
    <vt:lpwstr>2;#ESFA|f55057f6-e680-4dd8-a168-9494a8b9b0ae</vt:lpwstr>
  </property>
  <property fmtid="{D5CDD505-2E9C-101B-9397-08002B2CF9AE}" pid="19" name="IWPSiteType">
    <vt:lpwstr/>
  </property>
</Properties>
</file>