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4"/>
    <p:sldMasterId id="2147483768" r:id="rId5"/>
  </p:sldMasterIdLst>
  <p:notesMasterIdLst>
    <p:notesMasterId r:id="rId17"/>
  </p:notesMasterIdLst>
  <p:handoutMasterIdLst>
    <p:handoutMasterId r:id="rId18"/>
  </p:handoutMasterIdLst>
  <p:sldIdLst>
    <p:sldId id="279" r:id="rId6"/>
    <p:sldId id="553" r:id="rId7"/>
    <p:sldId id="549" r:id="rId8"/>
    <p:sldId id="542" r:id="rId9"/>
    <p:sldId id="545" r:id="rId10"/>
    <p:sldId id="546" r:id="rId11"/>
    <p:sldId id="547" r:id="rId12"/>
    <p:sldId id="552" r:id="rId13"/>
    <p:sldId id="551" r:id="rId14"/>
    <p:sldId id="548" r:id="rId15"/>
    <p:sldId id="550" r:id="rId16"/>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164" userDrawn="1">
          <p15:clr>
            <a:srgbClr val="A4A3A4"/>
          </p15:clr>
        </p15:guide>
        <p15:guide id="2" pos="25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y Hadfield" initials="JH" lastIdx="14" clrIdx="0">
    <p:extLst>
      <p:ext uri="{19B8F6BF-5375-455C-9EA6-DF929625EA0E}">
        <p15:presenceInfo xmlns:p15="http://schemas.microsoft.com/office/powerpoint/2012/main" userId="S::jenny@strategicdevelopmentnetwork.co.uk::15b6eed2-77c2-47d8-8fdd-314fa266b6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4421"/>
    <a:srgbClr val="E8472B"/>
    <a:srgbClr val="765A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4F9947-2ACF-42DC-A476-3316B58016B0}" v="8" dt="2021-07-14T11:59:33.661"/>
    <p1510:client id="{F1B5F227-F376-4190-A943-269D9BF09702}" v="28" dt="2021-07-13T15:51:00.2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2"/>
    <p:restoredTop sz="86401" autoAdjust="0"/>
  </p:normalViewPr>
  <p:slideViewPr>
    <p:cSldViewPr snapToGrid="0">
      <p:cViewPr varScale="1">
        <p:scale>
          <a:sx n="70" d="100"/>
          <a:sy n="70" d="100"/>
        </p:scale>
        <p:origin x="200" y="101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164"/>
        <p:guide pos="25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E54F34-8BE5-4728-9B21-1526E4487585}"/>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a:extLst>
              <a:ext uri="{FF2B5EF4-FFF2-40B4-BE49-F238E27FC236}">
                <a16:creationId xmlns:a16="http://schemas.microsoft.com/office/drawing/2014/main" id="{CDA35673-4811-41FC-B41A-EE441B620E87}"/>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80C2C574-B360-4EA3-A93F-26AE4327032E}" type="datetimeFigureOut">
              <a:rPr lang="en-GB" smtClean="0"/>
              <a:t>01/09/2021</a:t>
            </a:fld>
            <a:endParaRPr lang="en-GB"/>
          </a:p>
        </p:txBody>
      </p:sp>
      <p:sp>
        <p:nvSpPr>
          <p:cNvPr id="4" name="Footer Placeholder 3">
            <a:extLst>
              <a:ext uri="{FF2B5EF4-FFF2-40B4-BE49-F238E27FC236}">
                <a16:creationId xmlns:a16="http://schemas.microsoft.com/office/drawing/2014/main" id="{CB696470-AF0B-43BC-B029-7EB15DAA84FF}"/>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AA610649-48A9-41DB-8B28-7E4BE180D243}"/>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998FA01F-8FAC-4033-95CE-B9DDB17BE2D1}" type="slidenum">
              <a:rPr lang="en-GB" smtClean="0"/>
              <a:t>‹#›</a:t>
            </a:fld>
            <a:endParaRPr lang="en-GB"/>
          </a:p>
        </p:txBody>
      </p:sp>
    </p:spTree>
    <p:extLst>
      <p:ext uri="{BB962C8B-B14F-4D97-AF65-F5344CB8AC3E}">
        <p14:creationId xmlns:p14="http://schemas.microsoft.com/office/powerpoint/2010/main" val="85433314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DFC91B8A-F54B-4EE6-801F-643683039A10}"/>
              </a:ext>
            </a:extLst>
          </p:cNvPr>
          <p:cNvSpPr>
            <a:spLocks noGrp="1"/>
          </p:cNvSpPr>
          <p:nvPr>
            <p:ph type="body" sz="quarter" idx="3"/>
          </p:nvPr>
        </p:nvSpPr>
        <p:spPr>
          <a:xfrm>
            <a:off x="688817" y="4457083"/>
            <a:ext cx="5510530" cy="4309291"/>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FA90262-7E72-4129-99AB-5C9574BD5FD9}"/>
              </a:ext>
            </a:extLst>
          </p:cNvPr>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EFEE7629-8CA5-4BB8-980A-E75B62256894}" type="datetimeFigureOut">
              <a:rPr lang="en-GB" smtClean="0"/>
              <a:t>01/09/2021</a:t>
            </a:fld>
            <a:endParaRPr lang="en-GB"/>
          </a:p>
        </p:txBody>
      </p:sp>
      <p:sp>
        <p:nvSpPr>
          <p:cNvPr id="8" name="Slide Number Placeholder 7">
            <a:extLst>
              <a:ext uri="{FF2B5EF4-FFF2-40B4-BE49-F238E27FC236}">
                <a16:creationId xmlns:a16="http://schemas.microsoft.com/office/drawing/2014/main" id="{ADF346D2-4535-4EA9-9EA2-288D71448BCC}"/>
              </a:ext>
            </a:extLst>
          </p:cNvPr>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A43584B4-5C97-4A4F-8376-21A6D0FC9A32}" type="slidenum">
              <a:rPr lang="en-GB" smtClean="0"/>
              <a:t>‹#›</a:t>
            </a:fld>
            <a:endParaRPr lang="en-GB"/>
          </a:p>
        </p:txBody>
      </p:sp>
      <p:sp>
        <p:nvSpPr>
          <p:cNvPr id="9" name="Slide Image Placeholder 8">
            <a:extLst>
              <a:ext uri="{FF2B5EF4-FFF2-40B4-BE49-F238E27FC236}">
                <a16:creationId xmlns:a16="http://schemas.microsoft.com/office/drawing/2014/main" id="{803CD2AB-D6F5-4B08-9409-B561B032B410}"/>
              </a:ext>
            </a:extLst>
          </p:cNvPr>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en-GB"/>
          </a:p>
        </p:txBody>
      </p:sp>
    </p:spTree>
    <p:extLst>
      <p:ext uri="{BB962C8B-B14F-4D97-AF65-F5344CB8AC3E}">
        <p14:creationId xmlns:p14="http://schemas.microsoft.com/office/powerpoint/2010/main" val="327751644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050" kern="1200">
        <a:solidFill>
          <a:schemeClr val="tx1"/>
        </a:solidFill>
        <a:latin typeface="+mn-lt"/>
        <a:ea typeface="+mn-ea"/>
        <a:cs typeface="+mn-cs"/>
      </a:defRPr>
    </a:lvl2pPr>
    <a:lvl3pPr marL="914400" algn="l" defTabSz="914400" rtl="0" eaLnBrk="1" latinLnBrk="0" hangingPunct="1">
      <a:defRPr sz="1050" kern="1200">
        <a:solidFill>
          <a:schemeClr val="tx1"/>
        </a:solidFill>
        <a:latin typeface="+mn-lt"/>
        <a:ea typeface="+mn-ea"/>
        <a:cs typeface="+mn-cs"/>
      </a:defRPr>
    </a:lvl3pPr>
    <a:lvl4pPr marL="1371600" algn="l" defTabSz="914400" rtl="0" eaLnBrk="1" latinLnBrk="0" hangingPunct="1">
      <a:defRPr sz="1050" kern="1200">
        <a:solidFill>
          <a:schemeClr val="tx1"/>
        </a:solidFill>
        <a:latin typeface="+mn-lt"/>
        <a:ea typeface="+mn-ea"/>
        <a:cs typeface="+mn-cs"/>
      </a:defRPr>
    </a:lvl4pPr>
    <a:lvl5pPr marL="1828800" algn="l" defTabSz="914400" rtl="0" eaLnBrk="1" latinLnBrk="0" hangingPunct="1">
      <a:defRPr sz="105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260350"/>
            <a:ext cx="6008688" cy="3381375"/>
          </a:xfrm>
        </p:spPr>
      </p:sp>
      <p:sp>
        <p:nvSpPr>
          <p:cNvPr id="3" name="Notes Placeholder 2"/>
          <p:cNvSpPr>
            <a:spLocks noGrp="1"/>
          </p:cNvSpPr>
          <p:nvPr>
            <p:ph type="body" idx="1"/>
          </p:nvPr>
        </p:nvSpPr>
        <p:spPr>
          <a:xfrm>
            <a:off x="407988" y="3782319"/>
            <a:ext cx="6028679" cy="5976664"/>
          </a:xfrm>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1</a:t>
            </a:fld>
            <a:endParaRPr lang="en-GB"/>
          </a:p>
        </p:txBody>
      </p:sp>
    </p:spTree>
    <p:extLst>
      <p:ext uri="{BB962C8B-B14F-4D97-AF65-F5344CB8AC3E}">
        <p14:creationId xmlns:p14="http://schemas.microsoft.com/office/powerpoint/2010/main" val="1748669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43584B4-5C97-4A4F-8376-21A6D0FC9A32}" type="slidenum">
              <a:rPr lang="en-GB" smtClean="0"/>
              <a:t>11</a:t>
            </a:fld>
            <a:endParaRPr lang="en-GB"/>
          </a:p>
        </p:txBody>
      </p:sp>
    </p:spTree>
    <p:extLst>
      <p:ext uri="{BB962C8B-B14F-4D97-AF65-F5344CB8AC3E}">
        <p14:creationId xmlns:p14="http://schemas.microsoft.com/office/powerpoint/2010/main" val="33733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2000" dirty="0"/>
          </a:p>
        </p:txBody>
      </p:sp>
      <p:sp>
        <p:nvSpPr>
          <p:cNvPr id="4" name="Slide Number Placeholder 3"/>
          <p:cNvSpPr>
            <a:spLocks noGrp="1"/>
          </p:cNvSpPr>
          <p:nvPr>
            <p:ph type="sldNum" sz="quarter" idx="5"/>
          </p:nvPr>
        </p:nvSpPr>
        <p:spPr/>
        <p:txBody>
          <a:bodyPr/>
          <a:lstStyle/>
          <a:p>
            <a:fld id="{A43584B4-5C97-4A4F-8376-21A6D0FC9A32}" type="slidenum">
              <a:rPr lang="en-GB" smtClean="0"/>
              <a:t>3</a:t>
            </a:fld>
            <a:endParaRPr lang="en-GB"/>
          </a:p>
        </p:txBody>
      </p:sp>
    </p:spTree>
    <p:extLst>
      <p:ext uri="{BB962C8B-B14F-4D97-AF65-F5344CB8AC3E}">
        <p14:creationId xmlns:p14="http://schemas.microsoft.com/office/powerpoint/2010/main" val="3892682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2000" dirty="0"/>
          </a:p>
        </p:txBody>
      </p:sp>
      <p:sp>
        <p:nvSpPr>
          <p:cNvPr id="4" name="Slide Number Placeholder 3"/>
          <p:cNvSpPr>
            <a:spLocks noGrp="1"/>
          </p:cNvSpPr>
          <p:nvPr>
            <p:ph type="sldNum" sz="quarter" idx="5"/>
          </p:nvPr>
        </p:nvSpPr>
        <p:spPr/>
        <p:txBody>
          <a:bodyPr/>
          <a:lstStyle/>
          <a:p>
            <a:fld id="{A43584B4-5C97-4A4F-8376-21A6D0FC9A32}" type="slidenum">
              <a:rPr lang="en-GB" smtClean="0"/>
              <a:t>4</a:t>
            </a:fld>
            <a:endParaRPr lang="en-GB"/>
          </a:p>
        </p:txBody>
      </p:sp>
    </p:spTree>
    <p:extLst>
      <p:ext uri="{BB962C8B-B14F-4D97-AF65-F5344CB8AC3E}">
        <p14:creationId xmlns:p14="http://schemas.microsoft.com/office/powerpoint/2010/main" val="414225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5</a:t>
            </a:fld>
            <a:endParaRPr lang="en-GB"/>
          </a:p>
        </p:txBody>
      </p:sp>
    </p:spTree>
    <p:extLst>
      <p:ext uri="{BB962C8B-B14F-4D97-AF65-F5344CB8AC3E}">
        <p14:creationId xmlns:p14="http://schemas.microsoft.com/office/powerpoint/2010/main" val="613338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6</a:t>
            </a:fld>
            <a:endParaRPr lang="en-GB"/>
          </a:p>
        </p:txBody>
      </p:sp>
    </p:spTree>
    <p:extLst>
      <p:ext uri="{BB962C8B-B14F-4D97-AF65-F5344CB8AC3E}">
        <p14:creationId xmlns:p14="http://schemas.microsoft.com/office/powerpoint/2010/main" val="134691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7</a:t>
            </a:fld>
            <a:endParaRPr lang="en-GB"/>
          </a:p>
        </p:txBody>
      </p:sp>
    </p:spTree>
    <p:extLst>
      <p:ext uri="{BB962C8B-B14F-4D97-AF65-F5344CB8AC3E}">
        <p14:creationId xmlns:p14="http://schemas.microsoft.com/office/powerpoint/2010/main" val="984444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8</a:t>
            </a:fld>
            <a:endParaRPr lang="en-GB"/>
          </a:p>
        </p:txBody>
      </p:sp>
    </p:spTree>
    <p:extLst>
      <p:ext uri="{BB962C8B-B14F-4D97-AF65-F5344CB8AC3E}">
        <p14:creationId xmlns:p14="http://schemas.microsoft.com/office/powerpoint/2010/main" val="4136664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43584B4-5C97-4A4F-8376-21A6D0FC9A32}" type="slidenum">
              <a:rPr lang="en-GB" smtClean="0"/>
              <a:t>9</a:t>
            </a:fld>
            <a:endParaRPr lang="en-GB"/>
          </a:p>
        </p:txBody>
      </p:sp>
    </p:spTree>
    <p:extLst>
      <p:ext uri="{BB962C8B-B14F-4D97-AF65-F5344CB8AC3E}">
        <p14:creationId xmlns:p14="http://schemas.microsoft.com/office/powerpoint/2010/main" val="3213498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43584B4-5C97-4A4F-8376-21A6D0FC9A32}" type="slidenum">
              <a:rPr lang="en-GB" smtClean="0"/>
              <a:t>10</a:t>
            </a:fld>
            <a:endParaRPr lang="en-GB"/>
          </a:p>
        </p:txBody>
      </p:sp>
    </p:spTree>
    <p:extLst>
      <p:ext uri="{BB962C8B-B14F-4D97-AF65-F5344CB8AC3E}">
        <p14:creationId xmlns:p14="http://schemas.microsoft.com/office/powerpoint/2010/main" val="18958791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5" name="Graphic 14">
            <a:extLst>
              <a:ext uri="{FF2B5EF4-FFF2-40B4-BE49-F238E27FC236}">
                <a16:creationId xmlns:a16="http://schemas.microsoft.com/office/drawing/2014/main" id="{B24D4DA6-AB5F-AC4A-9A83-6AF74E764D54}"/>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736319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28097705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4" cstate="print"/>
            <a:stretch>
              <a:fillRect/>
            </a:stretch>
          </a:blipFill>
        </p:spPr>
        <p:txBody>
          <a:bodyPr wrap="square" lIns="0" tIns="0" rIns="0" bIns="0" rtlCol="0"/>
          <a:lstStyle/>
          <a:p>
            <a:endParaRPr sz="1092"/>
          </a:p>
        </p:txBody>
      </p:sp>
      <p:sp>
        <p:nvSpPr>
          <p:cNvPr id="14" name="object 12">
            <a:extLst>
              <a:ext uri="{FF2B5EF4-FFF2-40B4-BE49-F238E27FC236}">
                <a16:creationId xmlns:a16="http://schemas.microsoft.com/office/drawing/2014/main" id="{23365F14-31D2-9E43-8979-E87F6C2DBF79}"/>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15" name="Graphic 14">
            <a:extLst>
              <a:ext uri="{FF2B5EF4-FFF2-40B4-BE49-F238E27FC236}">
                <a16:creationId xmlns:a16="http://schemas.microsoft.com/office/drawing/2014/main" id="{BB3EFB32-F7F4-5B4F-AA91-BD81E50296ED}"/>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3742989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24220967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PURPLE">
    <p:bg>
      <p:bgPr>
        <a:solidFill>
          <a:schemeClr val="accent1"/>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A198D267-AA8E-DA4A-ACB2-D7C94868162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6035895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SALMON">
    <p:bg>
      <p:bgPr>
        <a:solidFill>
          <a:schemeClr val="tx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tx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DD43B11C-40DA-BD45-BD61-E1AA1DB958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286994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RED">
    <p:bg>
      <p:bgPr>
        <a:solidFill>
          <a:schemeClr val="bg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481"/>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4B0EE285-AAA5-8943-9D4F-42E27282D0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583533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Slide-PURPLE">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B351E-D7BA-D346-AC56-31D3650EA10E}"/>
              </a:ext>
            </a:extLst>
          </p:cNvPr>
          <p:cNvGrpSpPr/>
          <p:nvPr userDrawn="1"/>
        </p:nvGrpSpPr>
        <p:grpSpPr>
          <a:xfrm>
            <a:off x="0" y="0"/>
            <a:ext cx="11753977" cy="6853555"/>
            <a:chOff x="0" y="0"/>
            <a:chExt cx="19381818" cy="11302020"/>
          </a:xfrm>
          <a:solidFill>
            <a:schemeClr val="accent1"/>
          </a:solidFill>
        </p:grpSpPr>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grp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grp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grpFill/>
            <a:ln w="10468" cap="flat">
              <a:noFill/>
              <a:prstDash val="solid"/>
              <a:miter/>
            </a:ln>
          </p:spPr>
          <p:txBody>
            <a:bodyPr rtlCol="0" anchor="ctr"/>
            <a:lstStyle/>
            <a:p>
              <a:endParaRPr lang="en-US" sz="1092"/>
            </a:p>
          </p:txBody>
        </p:sp>
      </p:grpSp>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accent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46512213-5FE7-FB47-86D1-E1B359ED2A0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7609992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ement Slide-SALMON">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tx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tx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tx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3160704F-B8F3-D74B-884C-4EA9F80E1516}"/>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68762725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ement Slide-RE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bg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bg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bg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601146A2-B604-8B48-842B-0D3F2A5A730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897313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ement Slide-2-PURPLE">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F7A8BEEC-C09A-5F48-9F3E-AFF3BCEE53A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4568024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7" name="Graphic 6">
            <a:extLst>
              <a:ext uri="{FF2B5EF4-FFF2-40B4-BE49-F238E27FC236}">
                <a16:creationId xmlns:a16="http://schemas.microsoft.com/office/drawing/2014/main" id="{CFDCD428-0980-AC46-B88E-E0EB8131B54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4008568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tement Slide-2-SALMON">
    <p:bg>
      <p:bgPr>
        <a:solidFill>
          <a:schemeClr val="tx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12201EE3-CFD1-C042-8CEC-DB893FAF41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8424435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ement Slide-2-RED">
    <p:bg>
      <p:bgPr>
        <a:solidFill>
          <a:schemeClr val="bg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10" name="Graphic 9">
            <a:extLst>
              <a:ext uri="{FF2B5EF4-FFF2-40B4-BE49-F238E27FC236}">
                <a16:creationId xmlns:a16="http://schemas.microsoft.com/office/drawing/2014/main" id="{8C4D7415-6AAE-5741-80B4-D9F354A6C5C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7957744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0-50-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580841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50-50-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bg1"/>
                </a:solidFill>
              </a:defRPr>
            </a:lvl1pPr>
            <a:lvl2pPr algn="l">
              <a:defRPr>
                <a:solidFill>
                  <a:schemeClr val="bg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Level 2</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pic>
        <p:nvPicPr>
          <p:cNvPr id="10" name="Graphic 9">
            <a:extLst>
              <a:ext uri="{FF2B5EF4-FFF2-40B4-BE49-F238E27FC236}">
                <a16:creationId xmlns:a16="http://schemas.microsoft.com/office/drawing/2014/main" id="{CB538677-DBDA-1C42-BE94-3729D5FA139E}"/>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4277085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50-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9889269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ent 2 images-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bg1"/>
                </a:solidFill>
              </a:defRPr>
            </a:lvl1pPr>
            <a:lvl2pPr algn="l">
              <a:defRPr>
                <a:solidFill>
                  <a:schemeClr val="bg1"/>
                </a:solidFill>
              </a:defRPr>
            </a:lvl2pPr>
            <a:lvl3pPr algn="l">
              <a:defRPr/>
            </a:lvl3pPr>
            <a:lvl4pPr algn="l">
              <a:defRPr/>
            </a:lvl4pPr>
            <a:lvl5pPr algn="l">
              <a:defRPr/>
            </a:lvl5pPr>
          </a:lstStyle>
          <a:p>
            <a:pPr lvl="0"/>
            <a:r>
              <a:rPr lang="en-US"/>
              <a:t>Click to edit Master text styles</a:t>
            </a:r>
          </a:p>
          <a:p>
            <a:pPr lvl="1"/>
            <a:r>
              <a:rPr lang="en-US"/>
              <a:t>Level 2</a:t>
            </a:r>
          </a:p>
        </p:txBody>
      </p:sp>
      <p:pic>
        <p:nvPicPr>
          <p:cNvPr id="11" name="Graphic 10">
            <a:extLst>
              <a:ext uri="{FF2B5EF4-FFF2-40B4-BE49-F238E27FC236}">
                <a16:creationId xmlns:a16="http://schemas.microsoft.com/office/drawing/2014/main" id="{CBF521F7-936E-5449-9215-F252ACF94EF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984510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2 images-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tx1"/>
                </a:solidFill>
              </a:defRPr>
            </a:lvl1pPr>
            <a:lvl2pPr algn="l">
              <a:defRPr>
                <a:solidFill>
                  <a:schemeClr val="tx1"/>
                </a:solidFil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5946005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2 images-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9084478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 Boxes-PURPLE">
    <p:bg>
      <p:bgPr>
        <a:solidFill>
          <a:schemeClr val="accent1"/>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9396621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3 Boxes-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6201341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7" name="object 7">
            <a:extLst>
              <a:ext uri="{FF2B5EF4-FFF2-40B4-BE49-F238E27FC236}">
                <a16:creationId xmlns:a16="http://schemas.microsoft.com/office/drawing/2014/main" id="{6BF66E18-254C-2B41-AF14-7577657B479D}"/>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3" name="Graphic 12">
            <a:extLst>
              <a:ext uri="{FF2B5EF4-FFF2-40B4-BE49-F238E27FC236}">
                <a16:creationId xmlns:a16="http://schemas.microsoft.com/office/drawing/2014/main" id="{1659B901-2304-9F48-B032-1AE530610C9E}"/>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16994035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3 Boxes-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893662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bg1"/>
                </a:solidFill>
              </a:defRPr>
            </a:lvl1pPr>
          </a:lstStyle>
          <a:p>
            <a:r>
              <a:rPr lang="en-US"/>
              <a:t>Click to edit Master title style</a:t>
            </a:r>
          </a:p>
        </p:txBody>
      </p:sp>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7791379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Tree>
    <p:extLst>
      <p:ext uri="{BB962C8B-B14F-4D97-AF65-F5344CB8AC3E}">
        <p14:creationId xmlns:p14="http://schemas.microsoft.com/office/powerpoint/2010/main" val="23353826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5407673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Body copy">
    <p:spTree>
      <p:nvGrpSpPr>
        <p:cNvPr id="1" name=""/>
        <p:cNvGrpSpPr/>
        <p:nvPr/>
      </p:nvGrpSpPr>
      <p:grpSpPr>
        <a:xfrm>
          <a:off x="0" y="0"/>
          <a:ext cx="0" cy="0"/>
          <a:chOff x="0" y="0"/>
          <a:chExt cx="0" cy="0"/>
        </a:xfrm>
      </p:grpSpPr>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6876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AB491DB7-69A3-B84A-82AC-7B7CD0BFD783}"/>
              </a:ext>
            </a:extLst>
          </p:cNvPr>
          <p:cNvSpPr>
            <a:spLocks noGrp="1"/>
          </p:cNvSpPr>
          <p:nvPr>
            <p:ph sz="quarter" idx="10"/>
          </p:nvPr>
        </p:nvSpPr>
        <p:spPr>
          <a:xfrm>
            <a:off x="1183194" y="1542184"/>
            <a:ext cx="9789991" cy="4934602"/>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p:txBody>
      </p:sp>
      <p:sp>
        <p:nvSpPr>
          <p:cNvPr id="3" name="Freeform 2">
            <a:extLst>
              <a:ext uri="{FF2B5EF4-FFF2-40B4-BE49-F238E27FC236}">
                <a16:creationId xmlns:a16="http://schemas.microsoft.com/office/drawing/2014/main" id="{52E9D9F6-A0E4-194A-A38F-FFDF9429E665}"/>
              </a:ext>
            </a:extLst>
          </p:cNvPr>
          <p:cNvSpPr/>
          <p:nvPr/>
        </p:nvSpPr>
        <p:spPr>
          <a:xfrm>
            <a:off x="1990" y="0"/>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A0597540-0E30-E44C-8F97-D3E9B1F82171}"/>
              </a:ext>
            </a:extLst>
          </p:cNvPr>
          <p:cNvSpPr/>
          <p:nvPr/>
        </p:nvSpPr>
        <p:spPr>
          <a:xfrm>
            <a:off x="1990" y="1712348"/>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36172206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pos="6332">
          <p15:clr>
            <a:srgbClr val="FBAE40"/>
          </p15:clr>
        </p15:guide>
        <p15:guide id="2" pos="1229">
          <p15:clr>
            <a:srgbClr val="FBAE40"/>
          </p15:clr>
        </p15:guide>
        <p15:guide id="3" pos="1141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oadmap-1">
    <p:spTree>
      <p:nvGrpSpPr>
        <p:cNvPr id="1" name=""/>
        <p:cNvGrpSpPr/>
        <p:nvPr/>
      </p:nvGrpSpPr>
      <p:grpSpPr>
        <a:xfrm>
          <a:off x="0" y="0"/>
          <a:ext cx="0" cy="0"/>
          <a:chOff x="0" y="0"/>
          <a:chExt cx="0" cy="0"/>
        </a:xfrm>
      </p:grpSpPr>
      <p:graphicFrame>
        <p:nvGraphicFramePr>
          <p:cNvPr id="50" name="Table 49">
            <a:extLst>
              <a:ext uri="{FF2B5EF4-FFF2-40B4-BE49-F238E27FC236}">
                <a16:creationId xmlns:a16="http://schemas.microsoft.com/office/drawing/2014/main" id="{A6DFA681-259E-AD4D-BF16-05A8243CCEB6}"/>
              </a:ext>
            </a:extLst>
          </p:cNvPr>
          <p:cNvGraphicFramePr>
            <a:graphicFrameLocks noGrp="1"/>
          </p:cNvGraphicFramePr>
          <p:nvPr userDrawn="1">
            <p:extLst>
              <p:ext uri="{D42A27DB-BD31-4B8C-83A1-F6EECF244321}">
                <p14:modId xmlns:p14="http://schemas.microsoft.com/office/powerpoint/2010/main" val="1627088761"/>
              </p:ext>
            </p:extLst>
          </p:nvPr>
        </p:nvGraphicFramePr>
        <p:xfrm>
          <a:off x="1226517" y="1573101"/>
          <a:ext cx="9760147" cy="4805331"/>
        </p:xfrm>
        <a:graphic>
          <a:graphicData uri="http://schemas.openxmlformats.org/drawingml/2006/table">
            <a:tbl>
              <a:tblPr firstRow="1" bandRow="1">
                <a:tableStyleId>{5C22544A-7EE6-4342-B048-85BDC9FD1C3A}</a:tableStyleId>
              </a:tblPr>
              <a:tblGrid>
                <a:gridCol w="910195">
                  <a:extLst>
                    <a:ext uri="{9D8B030D-6E8A-4147-A177-3AD203B41FA5}">
                      <a16:colId xmlns:a16="http://schemas.microsoft.com/office/drawing/2014/main" val="1619126657"/>
                    </a:ext>
                  </a:extLst>
                </a:gridCol>
                <a:gridCol w="2212488">
                  <a:extLst>
                    <a:ext uri="{9D8B030D-6E8A-4147-A177-3AD203B41FA5}">
                      <a16:colId xmlns:a16="http://schemas.microsoft.com/office/drawing/2014/main" val="893913735"/>
                    </a:ext>
                  </a:extLst>
                </a:gridCol>
                <a:gridCol w="2212488">
                  <a:extLst>
                    <a:ext uri="{9D8B030D-6E8A-4147-A177-3AD203B41FA5}">
                      <a16:colId xmlns:a16="http://schemas.microsoft.com/office/drawing/2014/main" val="1920519843"/>
                    </a:ext>
                  </a:extLst>
                </a:gridCol>
                <a:gridCol w="2212488">
                  <a:extLst>
                    <a:ext uri="{9D8B030D-6E8A-4147-A177-3AD203B41FA5}">
                      <a16:colId xmlns:a16="http://schemas.microsoft.com/office/drawing/2014/main" val="2479878562"/>
                    </a:ext>
                  </a:extLst>
                </a:gridCol>
                <a:gridCol w="2212488">
                  <a:extLst>
                    <a:ext uri="{9D8B030D-6E8A-4147-A177-3AD203B41FA5}">
                      <a16:colId xmlns:a16="http://schemas.microsoft.com/office/drawing/2014/main" val="1937586290"/>
                    </a:ext>
                  </a:extLst>
                </a:gridCol>
              </a:tblGrid>
              <a:tr h="345819">
                <a:tc>
                  <a:txBody>
                    <a:bodyPr/>
                    <a:lstStyle/>
                    <a:p>
                      <a:endParaRPr lang="en-US" sz="1100">
                        <a:solidFill>
                          <a:schemeClr val="bg1"/>
                        </a:solidFill>
                      </a:endParaRPr>
                    </a:p>
                  </a:txBody>
                  <a:tcPr marL="55453" marR="55453" marT="27725" marB="27725">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Inspire</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Validate</a:t>
                      </a: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Facilitate</a:t>
                      </a:r>
                      <a:endParaRPr lang="en-GB" sz="1700" b="1" i="0" u="sng">
                        <a:solidFill>
                          <a:schemeClr val="bg1"/>
                        </a:solidFill>
                        <a:latin typeface="Arial" panose="020B0604020202020204" pitchFamily="34" charset="0"/>
                        <a:cs typeface="Arial" panose="020B0604020202020204" pitchFamily="34" charset="0"/>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Confirm</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179385794"/>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1288" marR="5080" lvl="0" indent="-128588" algn="l" defTabSz="914400" rtl="0" eaLnBrk="1" fontAlgn="auto" latinLnBrk="0" hangingPunct="1">
                        <a:lnSpc>
                          <a:spcPct val="116599"/>
                        </a:lnSpc>
                        <a:spcBef>
                          <a:spcPts val="100"/>
                        </a:spcBef>
                        <a:spcAft>
                          <a:spcPts val="0"/>
                        </a:spcAft>
                        <a:buClrTx/>
                        <a:buSzTx/>
                        <a:buFontTx/>
                        <a:buNone/>
                        <a:tabLst/>
                        <a:defRPr/>
                      </a:pPr>
                      <a:endParaRPr lang="en-GB" sz="1000" kern="1200" spc="-5">
                        <a:solidFill>
                          <a:schemeClr val="tx1"/>
                        </a:solidFill>
                        <a:latin typeface="Courier" pitchFamily="2" charset="0"/>
                        <a:ea typeface="+mn-ea"/>
                        <a:cs typeface="Courier New"/>
                        <a:sym typeface="Arial"/>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942537"/>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390611"/>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291403"/>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9953073"/>
                  </a:ext>
                </a:extLst>
              </a:tr>
            </a:tbl>
          </a:graphicData>
        </a:graphic>
      </p:graphicFrame>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40" name="Group 39">
            <a:extLst>
              <a:ext uri="{FF2B5EF4-FFF2-40B4-BE49-F238E27FC236}">
                <a16:creationId xmlns:a16="http://schemas.microsoft.com/office/drawing/2014/main" id="{5505308B-E066-664A-A8A4-AEABF5277ADA}"/>
              </a:ext>
            </a:extLst>
          </p:cNvPr>
          <p:cNvGrpSpPr/>
          <p:nvPr userDrawn="1"/>
        </p:nvGrpSpPr>
        <p:grpSpPr>
          <a:xfrm>
            <a:off x="4212267" y="1645666"/>
            <a:ext cx="239860" cy="216193"/>
            <a:chOff x="12309997" y="288558"/>
            <a:chExt cx="828573" cy="746876"/>
          </a:xfrm>
          <a:solidFill>
            <a:schemeClr val="bg1"/>
          </a:solidFill>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
        <p:nvSpPr>
          <p:cNvPr id="3" name="Freeform 2">
            <a:extLst>
              <a:ext uri="{FF2B5EF4-FFF2-40B4-BE49-F238E27FC236}">
                <a16:creationId xmlns:a16="http://schemas.microsoft.com/office/drawing/2014/main" id="{CB2C4FB3-3D29-714F-8DBE-6D04E24B8C87}"/>
              </a:ext>
            </a:extLst>
          </p:cNvPr>
          <p:cNvSpPr/>
          <p:nvPr userDrawn="1"/>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CF5057D3-C181-BF4B-9700-678E2D72DF3E}"/>
              </a:ext>
            </a:extLst>
          </p:cNvPr>
          <p:cNvSpPr/>
          <p:nvPr userDrawn="1"/>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grpSp>
        <p:nvGrpSpPr>
          <p:cNvPr id="20" name="Group 19">
            <a:extLst>
              <a:ext uri="{FF2B5EF4-FFF2-40B4-BE49-F238E27FC236}">
                <a16:creationId xmlns:a16="http://schemas.microsoft.com/office/drawing/2014/main" id="{6D0640D5-9628-104E-91F3-60CB00D3BD2B}"/>
              </a:ext>
            </a:extLst>
          </p:cNvPr>
          <p:cNvGrpSpPr/>
          <p:nvPr userDrawn="1"/>
        </p:nvGrpSpPr>
        <p:grpSpPr>
          <a:xfrm>
            <a:off x="6430394" y="1645666"/>
            <a:ext cx="239860" cy="216193"/>
            <a:chOff x="12309997" y="288558"/>
            <a:chExt cx="828573" cy="746876"/>
          </a:xfrm>
          <a:solidFill>
            <a:schemeClr val="bg1"/>
          </a:solidFill>
        </p:grpSpPr>
        <p:sp>
          <p:nvSpPr>
            <p:cNvPr id="21" name="Triangle 20">
              <a:extLst>
                <a:ext uri="{FF2B5EF4-FFF2-40B4-BE49-F238E27FC236}">
                  <a16:creationId xmlns:a16="http://schemas.microsoft.com/office/drawing/2014/main" id="{92C309A9-A165-F345-B002-7F0E831C8BD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22" name="Triangle 21">
              <a:extLst>
                <a:ext uri="{FF2B5EF4-FFF2-40B4-BE49-F238E27FC236}">
                  <a16:creationId xmlns:a16="http://schemas.microsoft.com/office/drawing/2014/main" id="{06D2B0EF-F3B7-1C4B-968E-0838378F2663}"/>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28" name="Group 27">
            <a:extLst>
              <a:ext uri="{FF2B5EF4-FFF2-40B4-BE49-F238E27FC236}">
                <a16:creationId xmlns:a16="http://schemas.microsoft.com/office/drawing/2014/main" id="{6A76548E-388A-A342-BFD2-E4766BAA02D0}"/>
              </a:ext>
            </a:extLst>
          </p:cNvPr>
          <p:cNvGrpSpPr/>
          <p:nvPr userDrawn="1"/>
        </p:nvGrpSpPr>
        <p:grpSpPr>
          <a:xfrm>
            <a:off x="8648522" y="1645666"/>
            <a:ext cx="239860" cy="216193"/>
            <a:chOff x="12309997" y="288558"/>
            <a:chExt cx="828573" cy="746876"/>
          </a:xfrm>
          <a:solidFill>
            <a:schemeClr val="bg1"/>
          </a:solidFill>
        </p:grpSpPr>
        <p:sp>
          <p:nvSpPr>
            <p:cNvPr id="29" name="Triangle 28">
              <a:extLst>
                <a:ext uri="{FF2B5EF4-FFF2-40B4-BE49-F238E27FC236}">
                  <a16:creationId xmlns:a16="http://schemas.microsoft.com/office/drawing/2014/main" id="{FBFCF5A6-B16B-0641-8F59-9BB75540869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0" name="Triangle 29">
              <a:extLst>
                <a:ext uri="{FF2B5EF4-FFF2-40B4-BE49-F238E27FC236}">
                  <a16:creationId xmlns:a16="http://schemas.microsoft.com/office/drawing/2014/main" id="{EA5C2382-BE64-9641-A1BF-6A4C1D473D21}"/>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Tree>
    <p:extLst>
      <p:ext uri="{BB962C8B-B14F-4D97-AF65-F5344CB8AC3E}">
        <p14:creationId xmlns:p14="http://schemas.microsoft.com/office/powerpoint/2010/main" val="489307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oadmap-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4B7254-62EE-E640-97B6-D6186E17F8E8}"/>
              </a:ext>
            </a:extLst>
          </p:cNvPr>
          <p:cNvSpPr/>
          <p:nvPr userDrawn="1"/>
        </p:nvSpPr>
        <p:spPr>
          <a:xfrm>
            <a:off x="1226516"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Inspire</a:t>
            </a:r>
            <a:endParaRPr lang="en-US" sz="1092">
              <a:solidFill>
                <a:schemeClr val="bg1"/>
              </a:solidFill>
            </a:endParaRPr>
          </a:p>
        </p:txBody>
      </p:sp>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51" name="Group 50">
            <a:extLst>
              <a:ext uri="{FF2B5EF4-FFF2-40B4-BE49-F238E27FC236}">
                <a16:creationId xmlns:a16="http://schemas.microsoft.com/office/drawing/2014/main" id="{722B4F8B-80F4-C549-B4CD-0343A731BC5D}"/>
              </a:ext>
            </a:extLst>
          </p:cNvPr>
          <p:cNvGrpSpPr/>
          <p:nvPr userDrawn="1"/>
        </p:nvGrpSpPr>
        <p:grpSpPr>
          <a:xfrm>
            <a:off x="3478606" y="1645664"/>
            <a:ext cx="5260157" cy="216194"/>
            <a:chOff x="5440196" y="2878205"/>
            <a:chExt cx="8673779" cy="356520"/>
          </a:xfrm>
        </p:grpSpPr>
        <p:grpSp>
          <p:nvGrpSpPr>
            <p:cNvPr id="40" name="Group 39">
              <a:extLst>
                <a:ext uri="{FF2B5EF4-FFF2-40B4-BE49-F238E27FC236}">
                  <a16:creationId xmlns:a16="http://schemas.microsoft.com/office/drawing/2014/main" id="{5505308B-E066-664A-A8A4-AEABF5277ADA}"/>
                </a:ext>
              </a:extLst>
            </p:cNvPr>
            <p:cNvGrpSpPr/>
            <p:nvPr userDrawn="1"/>
          </p:nvGrpSpPr>
          <p:grpSpPr>
            <a:xfrm>
              <a:off x="5440196" y="2878210"/>
              <a:ext cx="379355" cy="356515"/>
              <a:chOff x="11371522" y="288563"/>
              <a:chExt cx="794711" cy="746865"/>
            </a:xfrm>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1185426" y="474660"/>
                <a:ext cx="746864"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1605466" y="474659"/>
                <a:ext cx="746863"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1" name="Group 40">
              <a:extLst>
                <a:ext uri="{FF2B5EF4-FFF2-40B4-BE49-F238E27FC236}">
                  <a16:creationId xmlns:a16="http://schemas.microsoft.com/office/drawing/2014/main" id="{7E970D3D-E123-014A-99D4-ABED9416F4CF}"/>
                </a:ext>
              </a:extLst>
            </p:cNvPr>
            <p:cNvGrpSpPr/>
            <p:nvPr userDrawn="1"/>
          </p:nvGrpSpPr>
          <p:grpSpPr>
            <a:xfrm>
              <a:off x="9586303" y="2878205"/>
              <a:ext cx="379369" cy="356514"/>
              <a:chOff x="12595372" y="288558"/>
              <a:chExt cx="794745" cy="746867"/>
            </a:xfrm>
          </p:grpSpPr>
          <p:sp>
            <p:nvSpPr>
              <p:cNvPr id="42" name="Triangle 41">
                <a:extLst>
                  <a:ext uri="{FF2B5EF4-FFF2-40B4-BE49-F238E27FC236}">
                    <a16:creationId xmlns:a16="http://schemas.microsoft.com/office/drawing/2014/main" id="{1822DC7E-14D0-7F47-92B4-69BC9D9F4723}"/>
                  </a:ext>
                </a:extLst>
              </p:cNvPr>
              <p:cNvSpPr/>
              <p:nvPr userDrawn="1"/>
            </p:nvSpPr>
            <p:spPr>
              <a:xfrm rot="5400000">
                <a:off x="12409274"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3" name="Triangle 42">
                <a:extLst>
                  <a:ext uri="{FF2B5EF4-FFF2-40B4-BE49-F238E27FC236}">
                    <a16:creationId xmlns:a16="http://schemas.microsoft.com/office/drawing/2014/main" id="{37C1F203-CF0B-314E-A275-DF47E487F1B8}"/>
                  </a:ext>
                </a:extLst>
              </p:cNvPr>
              <p:cNvSpPr/>
              <p:nvPr userDrawn="1"/>
            </p:nvSpPr>
            <p:spPr>
              <a:xfrm rot="5400000">
                <a:off x="12829348"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5" name="Group 44">
              <a:extLst>
                <a:ext uri="{FF2B5EF4-FFF2-40B4-BE49-F238E27FC236}">
                  <a16:creationId xmlns:a16="http://schemas.microsoft.com/office/drawing/2014/main" id="{2E73408E-CD4C-4B47-BB68-AB308A82C25D}"/>
                </a:ext>
              </a:extLst>
            </p:cNvPr>
            <p:cNvGrpSpPr/>
            <p:nvPr userDrawn="1"/>
          </p:nvGrpSpPr>
          <p:grpSpPr>
            <a:xfrm>
              <a:off x="13734631" y="2878210"/>
              <a:ext cx="379344" cy="356515"/>
              <a:chOff x="13845295" y="288563"/>
              <a:chExt cx="794690" cy="746864"/>
            </a:xfrm>
          </p:grpSpPr>
          <p:sp>
            <p:nvSpPr>
              <p:cNvPr id="46" name="Triangle 45">
                <a:extLst>
                  <a:ext uri="{FF2B5EF4-FFF2-40B4-BE49-F238E27FC236}">
                    <a16:creationId xmlns:a16="http://schemas.microsoft.com/office/drawing/2014/main" id="{282426C5-B5E4-0248-BC07-64CBED5EC04A}"/>
                  </a:ext>
                </a:extLst>
              </p:cNvPr>
              <p:cNvSpPr/>
              <p:nvPr userDrawn="1"/>
            </p:nvSpPr>
            <p:spPr>
              <a:xfrm rot="5400000">
                <a:off x="13659199"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7" name="Triangle 46">
                <a:extLst>
                  <a:ext uri="{FF2B5EF4-FFF2-40B4-BE49-F238E27FC236}">
                    <a16:creationId xmlns:a16="http://schemas.microsoft.com/office/drawing/2014/main" id="{9ADD8E2C-E5C9-D74A-9555-2B82F5458CC5}"/>
                  </a:ext>
                </a:extLst>
              </p:cNvPr>
              <p:cNvSpPr/>
              <p:nvPr userDrawn="1"/>
            </p:nvSpPr>
            <p:spPr>
              <a:xfrm rot="5400000">
                <a:off x="14079217"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sp>
        <p:nvSpPr>
          <p:cNvPr id="26" name="Rectangle 25">
            <a:extLst>
              <a:ext uri="{FF2B5EF4-FFF2-40B4-BE49-F238E27FC236}">
                <a16:creationId xmlns:a16="http://schemas.microsoft.com/office/drawing/2014/main" id="{78A02005-7511-894A-8AA2-6623CC932EFD}"/>
              </a:ext>
            </a:extLst>
          </p:cNvPr>
          <p:cNvSpPr/>
          <p:nvPr userDrawn="1"/>
        </p:nvSpPr>
        <p:spPr>
          <a:xfrm>
            <a:off x="3756189"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Validate</a:t>
            </a:r>
            <a:endParaRPr lang="en-US" sz="1092">
              <a:solidFill>
                <a:schemeClr val="bg1"/>
              </a:solidFill>
            </a:endParaRPr>
          </a:p>
        </p:txBody>
      </p:sp>
      <p:sp>
        <p:nvSpPr>
          <p:cNvPr id="27" name="Rectangle 26">
            <a:extLst>
              <a:ext uri="{FF2B5EF4-FFF2-40B4-BE49-F238E27FC236}">
                <a16:creationId xmlns:a16="http://schemas.microsoft.com/office/drawing/2014/main" id="{D49A5E15-BC96-E24D-A3A7-81E7F6CCBF10}"/>
              </a:ext>
            </a:extLst>
          </p:cNvPr>
          <p:cNvSpPr/>
          <p:nvPr userDrawn="1"/>
        </p:nvSpPr>
        <p:spPr>
          <a:xfrm>
            <a:off x="6285862"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Facilitate</a:t>
            </a:r>
            <a:endParaRPr lang="en-US" sz="1092">
              <a:solidFill>
                <a:schemeClr val="bg1"/>
              </a:solidFill>
            </a:endParaRPr>
          </a:p>
        </p:txBody>
      </p:sp>
      <p:sp>
        <p:nvSpPr>
          <p:cNvPr id="28" name="Rectangle 27">
            <a:extLst>
              <a:ext uri="{FF2B5EF4-FFF2-40B4-BE49-F238E27FC236}">
                <a16:creationId xmlns:a16="http://schemas.microsoft.com/office/drawing/2014/main" id="{765A9674-CBB7-7B4B-9BD3-FB6C09E87455}"/>
              </a:ext>
            </a:extLst>
          </p:cNvPr>
          <p:cNvSpPr/>
          <p:nvPr userDrawn="1"/>
        </p:nvSpPr>
        <p:spPr>
          <a:xfrm>
            <a:off x="8815534"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Confirm</a:t>
            </a:r>
            <a:endParaRPr lang="en-US" sz="1092">
              <a:solidFill>
                <a:schemeClr val="bg1"/>
              </a:solidFill>
            </a:endParaRP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20420872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5_Title Slide-PURPLE">
    <p:bg>
      <p:bgPr>
        <a:solidFill>
          <a:schemeClr val="accent1"/>
        </a:solidFill>
        <a:effectLst/>
      </p:bgPr>
    </p:bg>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28856A81-7FB0-1F43-A99A-6F13867BFF5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241"/>
            <a:ext cx="12192000" cy="6857519"/>
          </a:xfrm>
          <a:prstGeom prst="rect">
            <a:avLst/>
          </a:prstGeom>
        </p:spPr>
      </p:pic>
      <p:sp>
        <p:nvSpPr>
          <p:cNvPr id="6" name="Title 6">
            <a:extLst>
              <a:ext uri="{FF2B5EF4-FFF2-40B4-BE49-F238E27FC236}">
                <a16:creationId xmlns:a16="http://schemas.microsoft.com/office/drawing/2014/main" id="{EFD7E9DE-C10B-034C-8685-DCCC0EC4E933}"/>
              </a:ext>
            </a:extLst>
          </p:cNvPr>
          <p:cNvSpPr>
            <a:spLocks noGrp="1"/>
          </p:cNvSpPr>
          <p:nvPr>
            <p:ph type="title"/>
          </p:nvPr>
        </p:nvSpPr>
        <p:spPr>
          <a:xfrm>
            <a:off x="1359942"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dirty="0"/>
              <a:t>Click to edit Master title style</a:t>
            </a:r>
          </a:p>
        </p:txBody>
      </p:sp>
      <p:sp>
        <p:nvSpPr>
          <p:cNvPr id="7" name="Text Placeholder 23">
            <a:extLst>
              <a:ext uri="{FF2B5EF4-FFF2-40B4-BE49-F238E27FC236}">
                <a16:creationId xmlns:a16="http://schemas.microsoft.com/office/drawing/2014/main" id="{A42DAC69-FE3A-8E4F-A17E-15A6DAF2A478}"/>
              </a:ext>
            </a:extLst>
          </p:cNvPr>
          <p:cNvSpPr>
            <a:spLocks noGrp="1"/>
          </p:cNvSpPr>
          <p:nvPr>
            <p:ph type="body" sz="quarter" idx="10"/>
          </p:nvPr>
        </p:nvSpPr>
        <p:spPr>
          <a:xfrm>
            <a:off x="1373021" y="3712022"/>
            <a:ext cx="5911156" cy="2566814"/>
          </a:xfrm>
          <a:prstGeom prst="rect">
            <a:avLst/>
          </a:prstGeom>
        </p:spPr>
        <p:txBody>
          <a:bodyPr>
            <a:normAutofit/>
          </a:bodyPr>
          <a:lstStyle>
            <a:lvl1pPr marL="0" indent="0" algn="ctr">
              <a:buNone/>
              <a:defRPr sz="1092"/>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140536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21" name="Graphic 20">
            <a:extLst>
              <a:ext uri="{FF2B5EF4-FFF2-40B4-BE49-F238E27FC236}">
                <a16:creationId xmlns:a16="http://schemas.microsoft.com/office/drawing/2014/main" id="{367EFB6C-C705-A344-BB4E-D290BE92E2D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25656682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8" name="Graphic 7">
            <a:extLst>
              <a:ext uri="{FF2B5EF4-FFF2-40B4-BE49-F238E27FC236}">
                <a16:creationId xmlns:a16="http://schemas.microsoft.com/office/drawing/2014/main" id="{FB401868-C35F-BE4B-BEDD-9231DDC190BB}"/>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35004484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pic>
        <p:nvPicPr>
          <p:cNvPr id="8" name="Graphic 7">
            <a:extLst>
              <a:ext uri="{FF2B5EF4-FFF2-40B4-BE49-F238E27FC236}">
                <a16:creationId xmlns:a16="http://schemas.microsoft.com/office/drawing/2014/main" id="{AEE41A5D-4012-0F4E-A272-9E44C6C9365B}"/>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12" name="object 3">
            <a:extLst>
              <a:ext uri="{FF2B5EF4-FFF2-40B4-BE49-F238E27FC236}">
                <a16:creationId xmlns:a16="http://schemas.microsoft.com/office/drawing/2014/main" id="{8BC1272A-51D4-C944-84BC-D1FA71CE68F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41227764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9313520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3" name="object 12">
            <a:extLst>
              <a:ext uri="{FF2B5EF4-FFF2-40B4-BE49-F238E27FC236}">
                <a16:creationId xmlns:a16="http://schemas.microsoft.com/office/drawing/2014/main" id="{B1EFC22A-B73D-5642-A9BF-9FA42321D36D}"/>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4" name="Graphic 23">
            <a:extLst>
              <a:ext uri="{FF2B5EF4-FFF2-40B4-BE49-F238E27FC236}">
                <a16:creationId xmlns:a16="http://schemas.microsoft.com/office/drawing/2014/main" id="{2223FEB3-9D0A-7540-851A-DF2BE65116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23272515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1" name="object 12">
            <a:extLst>
              <a:ext uri="{FF2B5EF4-FFF2-40B4-BE49-F238E27FC236}">
                <a16:creationId xmlns:a16="http://schemas.microsoft.com/office/drawing/2014/main" id="{73066216-310F-2A48-B2FD-2B43A5FA421F}"/>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3" name="Graphic 22">
            <a:extLst>
              <a:ext uri="{FF2B5EF4-FFF2-40B4-BE49-F238E27FC236}">
                <a16:creationId xmlns:a16="http://schemas.microsoft.com/office/drawing/2014/main" id="{506EFA36-CBCB-504F-B3DF-A28BCFEC9E6E}"/>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966250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2.sv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theme" Target="../theme/theme2.xml"/><Relationship Id="rId1" Type="http://schemas.openxmlformats.org/officeDocument/2006/relationships/slideLayout" Target="../slideLayouts/slideLayout37.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838538" y="364850"/>
            <a:ext cx="10514926" cy="1325584"/>
          </a:xfrm>
          <a:prstGeom prst="rect">
            <a:avLst/>
          </a:prstGeom>
        </p:spPr>
        <p:txBody>
          <a:bodyPr vert="horz" lIns="91440" tIns="45720" rIns="91440" bIns="45720" rtlCol="0" anchor="t" anchorCtr="0">
            <a:normAutofit/>
          </a:bodyPr>
          <a:lstStyle/>
          <a:p>
            <a:r>
              <a:rPr lang="en-US"/>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838538" y="1534998"/>
            <a:ext cx="10514926" cy="4669448"/>
          </a:xfrm>
          <a:prstGeom prst="rect">
            <a:avLst/>
          </a:prstGeom>
        </p:spPr>
        <p:txBody>
          <a:bodyPr vert="horz" lIns="91440" tIns="45720" rIns="91440" bIns="45720" rtlCol="0">
            <a:normAutofit/>
          </a:bodyPr>
          <a:lstStyle/>
          <a:p>
            <a:pPr lvl="0"/>
            <a:r>
              <a:rPr lang="en-US"/>
              <a:t>Level 1</a:t>
            </a:r>
          </a:p>
          <a:p>
            <a:pPr lvl="1"/>
            <a:r>
              <a:rPr lang="en-US"/>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8" cstate="print">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453503072"/>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 id="2147483670" r:id="rId18"/>
    <p:sldLayoutId id="2147483671" r:id="rId19"/>
    <p:sldLayoutId id="2147483672" r:id="rId20"/>
    <p:sldLayoutId id="2147483673" r:id="rId21"/>
    <p:sldLayoutId id="2147483674" r:id="rId22"/>
    <p:sldLayoutId id="2147483675" r:id="rId23"/>
    <p:sldLayoutId id="2147483676" r:id="rId24"/>
    <p:sldLayoutId id="2147483677" r:id="rId25"/>
    <p:sldLayoutId id="2147483678" r:id="rId26"/>
    <p:sldLayoutId id="2147483679" r:id="rId27"/>
    <p:sldLayoutId id="2147483680" r:id="rId28"/>
    <p:sldLayoutId id="2147483681" r:id="rId29"/>
    <p:sldLayoutId id="2147483682" r:id="rId30"/>
    <p:sldLayoutId id="2147483683" r:id="rId31"/>
    <p:sldLayoutId id="2147483684" r:id="rId32"/>
    <p:sldLayoutId id="2147483685" r:id="rId33"/>
    <p:sldLayoutId id="2147483686" r:id="rId34"/>
    <p:sldLayoutId id="2147483687" r:id="rId35"/>
    <p:sldLayoutId id="2147483688" r:id="rId36"/>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a:lnSpc>
          <a:spcPct val="80000"/>
        </a:lnSpc>
        <a:defRPr sz="4730" b="1" i="1" cap="all" baseline="0">
          <a:latin typeface="Arial" panose="020B0604020202020204" pitchFamily="34" charset="0"/>
          <a:ea typeface="+mj-ea"/>
          <a:cs typeface="Arial" panose="020B0604020202020204" pitchFamily="34" charset="0"/>
        </a:defRPr>
      </a:lvl1pPr>
    </p:titleStyle>
    <p:body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838538" y="364850"/>
            <a:ext cx="10514926" cy="1325584"/>
          </a:xfrm>
          <a:prstGeom prst="rect">
            <a:avLst/>
          </a:prstGeom>
        </p:spPr>
        <p:txBody>
          <a:bodyPr vert="horz" lIns="91440" tIns="45720" rIns="91440" bIns="45720" rtlCol="0" anchor="t" anchorCtr="0">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838538" y="1534998"/>
            <a:ext cx="10514926" cy="4669448"/>
          </a:xfrm>
          <a:prstGeom prst="rect">
            <a:avLst/>
          </a:prstGeom>
        </p:spPr>
        <p:txBody>
          <a:bodyPr vert="horz" lIns="91440" tIns="45720" rIns="91440" bIns="45720" rtlCol="0">
            <a:normAutofit/>
          </a:bodyPr>
          <a:lstStyle/>
          <a:p>
            <a:pPr lvl="0"/>
            <a:r>
              <a:rPr lang="en-US" dirty="0"/>
              <a:t>Level 1</a:t>
            </a:r>
          </a:p>
          <a:p>
            <a:pPr lvl="1"/>
            <a:r>
              <a:rPr lang="en-US" dirty="0"/>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380999" y="6225177"/>
            <a:ext cx="402328" cy="251437"/>
          </a:xfrm>
          <a:prstGeom prst="rect">
            <a:avLst/>
          </a:prstGeom>
        </p:spPr>
      </p:pic>
    </p:spTree>
  </p:cSld>
  <p:clrMap bg1="lt1" tx1="dk1" bg2="lt2" tx2="dk2" accent1="accent1" accent2="accent2" accent3="accent3" accent4="accent4" accent5="accent5" accent6="accent6" hlink="hlink" folHlink="folHlink"/>
  <p:sldLayoutIdLst>
    <p:sldLayoutId id="2147483706" r:id="rId1"/>
  </p:sldLayoutIdLst>
  <p:txStyles>
    <p:titleStyle>
      <a:lvl1pPr algn="ctr">
        <a:lnSpc>
          <a:spcPct val="80000"/>
        </a:lnSpc>
        <a:defRPr sz="7800" b="1" i="1" cap="all" baseline="0">
          <a:latin typeface="Arial" panose="020B0604020202020204" pitchFamily="34" charset="0"/>
          <a:ea typeface="+mj-ea"/>
          <a:cs typeface="Arial" panose="020B0604020202020204" pitchFamily="34" charset="0"/>
        </a:defRPr>
      </a:lvl1pPr>
    </p:titleStyle>
    <p:bodyStyle>
      <a:lvl1pPr marL="177800" indent="-177800" algn="ctr">
        <a:lnSpc>
          <a:spcPct val="140000"/>
        </a:lnSpc>
        <a:spcBef>
          <a:spcPts val="0"/>
        </a:spcBef>
        <a:spcAft>
          <a:spcPts val="1800"/>
        </a:spcAft>
        <a:buFont typeface="Arial" panose="020B0604020202020204" pitchFamily="34" charset="0"/>
        <a:buChar char="•"/>
        <a:tabLst/>
        <a:defRPr lang="en-US" sz="1650" b="0" i="0" kern="1200" spc="5" dirty="0" smtClean="0">
          <a:solidFill>
            <a:schemeClr val="tx1"/>
          </a:solidFill>
          <a:latin typeface="Courier" pitchFamily="2" charset="0"/>
          <a:ea typeface="+mn-ea"/>
          <a:cs typeface="Courier New"/>
        </a:defRPr>
      </a:lvl1pPr>
      <a:lvl2pPr marL="12065" marR="5080" algn="ctr" defTabSz="914400" rtl="0" eaLnBrk="1" latinLnBrk="0" hangingPunct="1">
        <a:lnSpc>
          <a:spcPct val="120000"/>
        </a:lnSpc>
        <a:spcBef>
          <a:spcPts val="0"/>
        </a:spcBef>
        <a:spcAft>
          <a:spcPts val="600"/>
        </a:spcAft>
        <a:defRPr lang="en-US" sz="1650" b="0" i="0" kern="1200" spc="5" dirty="0" smtClean="0">
          <a:solidFill>
            <a:schemeClr val="tx1"/>
          </a:solidFill>
          <a:latin typeface="Courier" pitchFamily="2" charset="0"/>
          <a:ea typeface="+mn-ea"/>
          <a:cs typeface="Courier New"/>
        </a:defRPr>
      </a:lvl2pPr>
      <a:lvl3pPr marL="297815" marR="5080" indent="-285750" algn="ctr" defTabSz="914400" rtl="0" eaLnBrk="1" latinLnBrk="0" hangingPunct="1">
        <a:lnSpc>
          <a:spcPct val="118300"/>
        </a:lnSpc>
        <a:spcBef>
          <a:spcPts val="95"/>
        </a:spcBef>
        <a:buFont typeface="Arial" panose="020B0604020202020204" pitchFamily="34" charset="0"/>
        <a:buChar char="•"/>
        <a:defRPr lang="en-US" sz="1800" b="0" i="0" kern="1200" spc="5" dirty="0" smtClean="0">
          <a:solidFill>
            <a:schemeClr val="tx1"/>
          </a:solidFill>
          <a:latin typeface="Courier" pitchFamily="2" charset="0"/>
          <a:ea typeface="+mn-ea"/>
          <a:cs typeface="Courier New"/>
        </a:defRPr>
      </a:lvl3pPr>
      <a:lvl4pPr marL="297815" marR="5080" indent="-285750" algn="ctr" defTabSz="914400" rtl="0" eaLnBrk="1" latinLnBrk="0" hangingPunct="1">
        <a:lnSpc>
          <a:spcPct val="118300"/>
        </a:lnSpc>
        <a:spcBef>
          <a:spcPts val="95"/>
        </a:spcBef>
        <a:buFont typeface="Arial" panose="020B0604020202020204" pitchFamily="34" charset="0"/>
        <a:buChar char="•"/>
        <a:defRPr lang="en-US" sz="1800" kern="1200" spc="5" dirty="0" smtClean="0">
          <a:solidFill>
            <a:schemeClr val="tx1"/>
          </a:solidFill>
          <a:latin typeface="Courier New"/>
          <a:ea typeface="+mn-ea"/>
          <a:cs typeface="Courier New"/>
        </a:defRPr>
      </a:lvl4pPr>
      <a:lvl5pPr marL="12065" marR="5080" algn="ctr" defTabSz="914400" rtl="0" eaLnBrk="1" latinLnBrk="0" hangingPunct="1">
        <a:lnSpc>
          <a:spcPct val="118300"/>
        </a:lnSpc>
        <a:spcBef>
          <a:spcPts val="95"/>
        </a:spcBef>
        <a:defRPr lang="en-US" sz="1800" kern="1200" spc="5" dirty="0" smtClean="0">
          <a:solidFill>
            <a:schemeClr val="tx1"/>
          </a:solidFill>
          <a:latin typeface="Courier New"/>
          <a:ea typeface="+mn-ea"/>
          <a:cs typeface="Courier New"/>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34.xml"/><Relationship Id="rId4" Type="http://schemas.openxmlformats.org/officeDocument/2006/relationships/image" Target="../media/image23.svg"/></Relationships>
</file>

<file path=ppt/slides/_rels/slide11.xml.rels><?xml version="1.0" encoding="UTF-8" standalone="yes"?>
<Relationships xmlns="http://schemas.openxmlformats.org/package/2006/relationships"><Relationship Id="rId3" Type="http://schemas.openxmlformats.org/officeDocument/2006/relationships/hyperlink" Target="https://www.gov.uk/government/publications/employer-incentive-payments-for-employers-offering-a-t-level-industry-placement" TargetMode="External"/><Relationship Id="rId2" Type="http://schemas.openxmlformats.org/officeDocument/2006/relationships/notesSlide" Target="../notesSlides/notesSlide10.xml"/><Relationship Id="rId1" Type="http://schemas.openxmlformats.org/officeDocument/2006/relationships/slideLayout" Target="../slideLayouts/slideLayout34.xml"/><Relationship Id="rId4" Type="http://schemas.openxmlformats.org/officeDocument/2006/relationships/hyperlink" Target="mailto:IP.EmployerIncentiveFund@education.gov.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mailto:Readiness.TE@education.gov.uk" TargetMode="External"/><Relationship Id="rId1" Type="http://schemas.openxmlformats.org/officeDocument/2006/relationships/slideLayout" Target="../slideLayouts/slideLayout3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34.xml"/><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A4F45-0C41-A142-AF40-B4089895D3D4}"/>
              </a:ext>
            </a:extLst>
          </p:cNvPr>
          <p:cNvSpPr>
            <a:spLocks noGrp="1"/>
          </p:cNvSpPr>
          <p:nvPr>
            <p:ph type="title"/>
          </p:nvPr>
        </p:nvSpPr>
        <p:spPr>
          <a:xfrm>
            <a:off x="2630175" y="2766208"/>
            <a:ext cx="6931649" cy="1325584"/>
          </a:xfrm>
        </p:spPr>
        <p:txBody>
          <a:bodyPr>
            <a:normAutofit fontScale="90000"/>
          </a:bodyPr>
          <a:lstStyle/>
          <a:p>
            <a:pPr rtl="0" eaLnBrk="1" latinLnBrk="0" hangingPunct="1"/>
            <a:r>
              <a:rPr lang="en-GB" sz="5400" dirty="0">
                <a:effectLst/>
                <a:latin typeface="Calibri" panose="020F0502020204030204" pitchFamily="34" charset="0"/>
                <a:ea typeface="+mn-ea"/>
                <a:cs typeface="+mn-cs"/>
              </a:rPr>
              <a:t>Industry placements </a:t>
            </a:r>
            <a:endParaRPr lang="en-GB" sz="5400" dirty="0">
              <a:effectLst/>
            </a:endParaRPr>
          </a:p>
          <a:p>
            <a:pPr rtl="0" eaLnBrk="1" latinLnBrk="0" hangingPunct="1"/>
            <a:r>
              <a:rPr lang="en-GB" sz="5400" dirty="0">
                <a:effectLst/>
                <a:latin typeface="Calibri" panose="020F0502020204030204" pitchFamily="34" charset="0"/>
                <a:ea typeface="+mn-ea"/>
                <a:cs typeface="+mn-cs"/>
              </a:rPr>
              <a:t>Incentive </a:t>
            </a:r>
            <a:r>
              <a:rPr lang="en-GB" sz="5400" dirty="0" err="1">
                <a:effectLst/>
                <a:latin typeface="Calibri" panose="020F0502020204030204" pitchFamily="34" charset="0"/>
                <a:ea typeface="+mn-ea"/>
                <a:cs typeface="+mn-cs"/>
              </a:rPr>
              <a:t>FunD</a:t>
            </a:r>
            <a:endParaRPr lang="en-GB" sz="5400" dirty="0">
              <a:effectLst/>
            </a:endParaRPr>
          </a:p>
          <a:p>
            <a:endParaRPr lang="en-US" dirty="0"/>
          </a:p>
        </p:txBody>
      </p:sp>
    </p:spTree>
    <p:custDataLst>
      <p:tags r:id="rId1"/>
    </p:custDataLst>
    <p:extLst>
      <p:ext uri="{BB962C8B-B14F-4D97-AF65-F5344CB8AC3E}">
        <p14:creationId xmlns:p14="http://schemas.microsoft.com/office/powerpoint/2010/main" val="42173724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93829" y="1364297"/>
            <a:ext cx="10416645" cy="4934602"/>
          </a:xfrm>
        </p:spPr>
        <p:txBody>
          <a:bodyPr>
            <a:noAutofit/>
          </a:bodyPr>
          <a:lstStyle/>
          <a:p>
            <a:pPr marL="0" indent="0">
              <a:buNone/>
            </a:pPr>
            <a:r>
              <a:rPr lang="en-GB" sz="4400">
                <a:latin typeface="Arial" panose="020B0604020202020204" pitchFamily="34" charset="0"/>
                <a:cs typeface="Arial" panose="020B0604020202020204" pitchFamily="34" charset="0"/>
              </a:rPr>
              <a:t>			</a:t>
            </a:r>
          </a:p>
          <a:p>
            <a:pPr marL="0" indent="0">
              <a:buNone/>
            </a:pPr>
            <a:r>
              <a:rPr lang="en-GB" sz="4400">
                <a:latin typeface="Arial" panose="020B0604020202020204" pitchFamily="34" charset="0"/>
                <a:cs typeface="Arial" panose="020B0604020202020204" pitchFamily="34" charset="0"/>
              </a:rPr>
              <a:t>						</a:t>
            </a:r>
          </a:p>
        </p:txBody>
      </p:sp>
      <p:pic>
        <p:nvPicPr>
          <p:cNvPr id="8" name="Graphic 7" descr="Questions with solid fill">
            <a:extLst>
              <a:ext uri="{FF2B5EF4-FFF2-40B4-BE49-F238E27FC236}">
                <a16:creationId xmlns:a16="http://schemas.microsoft.com/office/drawing/2014/main" id="{3CEDE0A7-45E5-424F-89A7-7D1FF5C004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0925" y="1217560"/>
            <a:ext cx="5081339" cy="5081339"/>
          </a:xfrm>
          <a:prstGeom prst="rect">
            <a:avLst/>
          </a:prstGeom>
        </p:spPr>
      </p:pic>
      <p:sp>
        <p:nvSpPr>
          <p:cNvPr id="9" name="Title 1">
            <a:extLst>
              <a:ext uri="{FF2B5EF4-FFF2-40B4-BE49-F238E27FC236}">
                <a16:creationId xmlns:a16="http://schemas.microsoft.com/office/drawing/2014/main" id="{7F26FF61-3304-4695-9087-9EF31A2359F5}"/>
              </a:ext>
            </a:extLst>
          </p:cNvPr>
          <p:cNvSpPr>
            <a:spLocks noGrp="1"/>
          </p:cNvSpPr>
          <p:nvPr>
            <p:ph type="title"/>
          </p:nvPr>
        </p:nvSpPr>
        <p:spPr>
          <a:xfrm>
            <a:off x="1193829" y="559101"/>
            <a:ext cx="9768765" cy="503663"/>
          </a:xfrm>
        </p:spPr>
        <p:txBody>
          <a:bodyPr/>
          <a:lstStyle/>
          <a:p>
            <a:r>
              <a:rPr lang="en-GB" sz="2800">
                <a:solidFill>
                  <a:srgbClr val="FF0000"/>
                </a:solidFill>
              </a:rPr>
              <a:t>Q&amp;A</a:t>
            </a:r>
          </a:p>
        </p:txBody>
      </p:sp>
    </p:spTree>
    <p:extLst>
      <p:ext uri="{BB962C8B-B14F-4D97-AF65-F5344CB8AC3E}">
        <p14:creationId xmlns:p14="http://schemas.microsoft.com/office/powerpoint/2010/main" val="15867146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93829" y="1364297"/>
            <a:ext cx="10416645" cy="4934602"/>
          </a:xfrm>
        </p:spPr>
        <p:txBody>
          <a:bodyPr>
            <a:noAutofit/>
          </a:bodyPr>
          <a:lstStyle/>
          <a:p>
            <a:r>
              <a:rPr lang="en-GB" sz="2000" i="1" dirty="0">
                <a:latin typeface="Arial" panose="020B0604020202020204" pitchFamily="34" charset="0"/>
                <a:cs typeface="Arial" panose="020B0604020202020204" pitchFamily="34" charset="0"/>
                <a:hlinkClick r:id="rId3"/>
              </a:rPr>
              <a:t>https://www.gov.uk/government/publications/employer-incentive-payments-for-employers-offering-a-t-level-industry-placement</a:t>
            </a:r>
            <a:endParaRPr lang="en-GB" sz="2000" i="1" dirty="0">
              <a:latin typeface="Arial" panose="020B0604020202020204" pitchFamily="34" charset="0"/>
              <a:cs typeface="Arial" panose="020B0604020202020204" pitchFamily="34" charset="0"/>
            </a:endParaRPr>
          </a:p>
          <a:p>
            <a:pPr marL="350216" lvl="1" indent="-342900">
              <a:buFont typeface="Courier New" panose="02070309020205020404" pitchFamily="49" charset="0"/>
              <a:buChar char="o"/>
            </a:pPr>
            <a:r>
              <a:rPr lang="en-GB" sz="1600" dirty="0">
                <a:latin typeface="Arial" panose="020B0604020202020204" pitchFamily="34" charset="0"/>
                <a:cs typeface="Arial" panose="020B0604020202020204" pitchFamily="34" charset="0"/>
              </a:rPr>
              <a:t>Provider guidance</a:t>
            </a:r>
          </a:p>
          <a:p>
            <a:pPr marL="350216" lvl="1" indent="-342900">
              <a:buFont typeface="Courier New" panose="02070309020205020404" pitchFamily="49" charset="0"/>
              <a:buChar char="o"/>
            </a:pPr>
            <a:r>
              <a:rPr lang="en-GB" sz="1600" dirty="0">
                <a:latin typeface="Arial" panose="020B0604020202020204" pitchFamily="34" charset="0"/>
                <a:cs typeface="Arial" panose="020B0604020202020204" pitchFamily="34" charset="0"/>
              </a:rPr>
              <a:t>Provider funding rules</a:t>
            </a:r>
          </a:p>
          <a:p>
            <a:pPr marL="350216" lvl="1" indent="-342900">
              <a:buFont typeface="Courier New" panose="02070309020205020404" pitchFamily="49" charset="0"/>
              <a:buChar char="o"/>
            </a:pPr>
            <a:r>
              <a:rPr lang="en-GB" sz="1600" dirty="0">
                <a:latin typeface="Arial" panose="020B0604020202020204" pitchFamily="34" charset="0"/>
                <a:cs typeface="Arial" panose="020B0604020202020204" pitchFamily="34" charset="0"/>
              </a:rPr>
              <a:t>Employer conditions of payment </a:t>
            </a:r>
          </a:p>
          <a:p>
            <a:pPr marL="350216" lvl="1" indent="-342900">
              <a:buFont typeface="Courier New" panose="02070309020205020404" pitchFamily="49" charset="0"/>
              <a:buChar char="o"/>
            </a:pPr>
            <a:r>
              <a:rPr lang="en-GB" sz="1600" dirty="0">
                <a:latin typeface="Arial" panose="020B0604020202020204" pitchFamily="34" charset="0"/>
                <a:cs typeface="Arial" panose="020B0604020202020204" pitchFamily="34" charset="0"/>
              </a:rPr>
              <a:t>Declaration Form</a:t>
            </a:r>
          </a:p>
          <a:p>
            <a:pPr marL="0" indent="0">
              <a:buNone/>
            </a:pPr>
            <a:r>
              <a:rPr lang="en-GB" sz="2000" dirty="0">
                <a:latin typeface="Arial" panose="020B0604020202020204" pitchFamily="34" charset="0"/>
                <a:cs typeface="Arial" panose="020B0604020202020204" pitchFamily="34" charset="0"/>
              </a:rPr>
              <a:t>	</a:t>
            </a:r>
          </a:p>
          <a:p>
            <a:r>
              <a:rPr lang="en-GB" sz="2000" i="1" dirty="0">
                <a:latin typeface="Arial" panose="020B0604020202020204" pitchFamily="34" charset="0"/>
                <a:cs typeface="Arial" panose="020B0604020202020204" pitchFamily="34" charset="0"/>
                <a:hlinkClick r:id="rId4"/>
              </a:rPr>
              <a:t>IP.EmployerIncentiveFund@education.gov.uk</a:t>
            </a:r>
            <a:endParaRPr lang="en-GB" sz="2000" i="1"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	</a:t>
            </a:r>
          </a:p>
          <a:p>
            <a:pPr marL="0" indent="0">
              <a:buNone/>
            </a:pPr>
            <a:r>
              <a:rPr lang="en-GB" sz="4400" dirty="0">
                <a:latin typeface="Arial" panose="020B0604020202020204" pitchFamily="34" charset="0"/>
                <a:cs typeface="Arial" panose="020B0604020202020204" pitchFamily="34" charset="0"/>
              </a:rPr>
              <a:t>						</a:t>
            </a:r>
          </a:p>
        </p:txBody>
      </p:sp>
      <p:sp>
        <p:nvSpPr>
          <p:cNvPr id="9" name="Title 1">
            <a:extLst>
              <a:ext uri="{FF2B5EF4-FFF2-40B4-BE49-F238E27FC236}">
                <a16:creationId xmlns:a16="http://schemas.microsoft.com/office/drawing/2014/main" id="{7F26FF61-3304-4695-9087-9EF31A2359F5}"/>
              </a:ext>
            </a:extLst>
          </p:cNvPr>
          <p:cNvSpPr>
            <a:spLocks noGrp="1"/>
          </p:cNvSpPr>
          <p:nvPr>
            <p:ph type="title"/>
          </p:nvPr>
        </p:nvSpPr>
        <p:spPr>
          <a:xfrm>
            <a:off x="1193829" y="559101"/>
            <a:ext cx="9768765" cy="503663"/>
          </a:xfrm>
        </p:spPr>
        <p:txBody>
          <a:bodyPr/>
          <a:lstStyle/>
          <a:p>
            <a:r>
              <a:rPr lang="en-GB" sz="2800" dirty="0">
                <a:solidFill>
                  <a:srgbClr val="FF0000"/>
                </a:solidFill>
              </a:rPr>
              <a:t>resources</a:t>
            </a:r>
          </a:p>
        </p:txBody>
      </p:sp>
    </p:spTree>
    <p:extLst>
      <p:ext uri="{BB962C8B-B14F-4D97-AF65-F5344CB8AC3E}">
        <p14:creationId xmlns:p14="http://schemas.microsoft.com/office/powerpoint/2010/main" val="21449006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9A3D-524B-3F4E-AF36-051137E0F634}"/>
              </a:ext>
            </a:extLst>
          </p:cNvPr>
          <p:cNvSpPr>
            <a:spLocks noGrp="1"/>
          </p:cNvSpPr>
          <p:nvPr>
            <p:ph type="title"/>
          </p:nvPr>
        </p:nvSpPr>
        <p:spPr>
          <a:xfrm>
            <a:off x="1360275" y="929592"/>
            <a:ext cx="5861809" cy="271164"/>
          </a:xfrm>
        </p:spPr>
        <p:txBody>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r>
              <a:rPr lang="en-GB" sz="1400" dirty="0">
                <a:solidFill>
                  <a:srgbClr val="FF0000"/>
                </a:solidFill>
                <a:latin typeface="Sora" pitchFamily="2" charset="0"/>
                <a:cs typeface="Sora" pitchFamily="2" charset="0"/>
              </a:rPr>
              <a:t>USING TEAMS </a:t>
            </a:r>
            <a:endParaRPr lang="en-US" sz="1400" dirty="0">
              <a:latin typeface="Sora" pitchFamily="2" charset="0"/>
              <a:cs typeface="Sora" pitchFamily="2" charset="0"/>
            </a:endParaRPr>
          </a:p>
        </p:txBody>
      </p:sp>
      <p:sp>
        <p:nvSpPr>
          <p:cNvPr id="3" name="Text Placeholder 2">
            <a:extLst>
              <a:ext uri="{FF2B5EF4-FFF2-40B4-BE49-F238E27FC236}">
                <a16:creationId xmlns:a16="http://schemas.microsoft.com/office/drawing/2014/main" id="{EEEEAE58-6C28-A146-AD2F-D672A40919D9}"/>
              </a:ext>
            </a:extLst>
          </p:cNvPr>
          <p:cNvSpPr>
            <a:spLocks noGrp="1"/>
          </p:cNvSpPr>
          <p:nvPr>
            <p:ph type="body" sz="quarter" idx="10"/>
          </p:nvPr>
        </p:nvSpPr>
        <p:spPr>
          <a:xfrm>
            <a:off x="1221360" y="1324009"/>
            <a:ext cx="6090709" cy="5374965"/>
          </a:xfrm>
        </p:spPr>
        <p:txBody>
          <a:bodyPr>
            <a:normAutofit fontScale="70000" lnSpcReduction="20000"/>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pPr lvl="0" algn="l"/>
            <a:r>
              <a:rPr lang="en-GB" sz="2200" dirty="0">
                <a:solidFill>
                  <a:srgbClr val="000000"/>
                </a:solidFill>
                <a:latin typeface="Sora" pitchFamily="2" charset="0"/>
                <a:cs typeface="Sora" pitchFamily="2" charset="0"/>
              </a:rPr>
              <a:t>1. Please put yourself on mute by clicking this button. This will help us to cut down on background noise (but don’t forget to take yourself off mute if you want to speak!). </a:t>
            </a:r>
          </a:p>
          <a:p>
            <a:pPr lvl="0" algn="l"/>
            <a:r>
              <a:rPr lang="en-GB" sz="2200" dirty="0">
                <a:solidFill>
                  <a:srgbClr val="000000"/>
                </a:solidFill>
                <a:latin typeface="Sora" pitchFamily="2" charset="0"/>
                <a:cs typeface="Sora" pitchFamily="2" charset="0"/>
              </a:rPr>
              <a:t>2. If you’d like to raise a point during the meeting,  please use the chat function to write your question.</a:t>
            </a:r>
          </a:p>
          <a:p>
            <a:pPr lvl="0" algn="l"/>
            <a:r>
              <a:rPr lang="en-GB" sz="2200" dirty="0">
                <a:latin typeface="Sora" pitchFamily="2" charset="0"/>
                <a:cs typeface="Sora" pitchFamily="2" charset="0"/>
              </a:rPr>
              <a:t>3. Please remember this session is being recorded so it can be shared with other providers. </a:t>
            </a:r>
          </a:p>
          <a:p>
            <a:pPr lvl="0" algn="l"/>
            <a:r>
              <a:rPr lang="en-GB" sz="2200" dirty="0">
                <a:solidFill>
                  <a:srgbClr val="000000"/>
                </a:solidFill>
                <a:latin typeface="Sora" pitchFamily="2" charset="0"/>
                <a:cs typeface="Sora" pitchFamily="2" charset="0"/>
              </a:rPr>
              <a:t>We will do our best to resolve any technical issues as quickly as possible, and to answer all questions either now or at a later stage. </a:t>
            </a:r>
          </a:p>
          <a:p>
            <a:pPr lvl="0" algn="l"/>
            <a:r>
              <a:rPr lang="en-GB" sz="2200" dirty="0">
                <a:solidFill>
                  <a:srgbClr val="000000"/>
                </a:solidFill>
                <a:latin typeface="Sora" pitchFamily="2" charset="0"/>
                <a:cs typeface="Sora" pitchFamily="2" charset="0"/>
              </a:rPr>
              <a:t>Some providers have reported problems with the chat function in Teams, please let us know if you have any issues </a:t>
            </a:r>
            <a:r>
              <a:rPr lang="en-GB" sz="2200" u="sng" dirty="0">
                <a:solidFill>
                  <a:srgbClr val="0070C0"/>
                </a:solidFill>
                <a:effectLst/>
                <a:latin typeface="Sora" pitchFamily="2" charset="0"/>
                <a:ea typeface="Calibri" panose="020F0502020204030204" pitchFamily="34" charset="0"/>
                <a:cs typeface="Sora" pitchFamily="2" charset="0"/>
                <a:hlinkClick r:id="rId2">
                  <a:extLst>
                    <a:ext uri="{A12FA001-AC4F-418D-AE19-62706E023703}">
                      <ahyp:hlinkClr xmlns:ahyp="http://schemas.microsoft.com/office/drawing/2018/hyperlinkcolor" val="tx"/>
                    </a:ext>
                  </a:extLst>
                </a:hlinkClick>
              </a:rPr>
              <a:t>Readiness.TE@education.gov.uk</a:t>
            </a:r>
            <a:r>
              <a:rPr lang="en-GB" sz="2200" u="sng" dirty="0">
                <a:solidFill>
                  <a:srgbClr val="0070C0"/>
                </a:solidFill>
                <a:latin typeface="Sora" pitchFamily="2" charset="0"/>
                <a:ea typeface="Calibri" panose="020F0502020204030204" pitchFamily="34" charset="0"/>
                <a:cs typeface="Sora" pitchFamily="2" charset="0"/>
              </a:rPr>
              <a:t> </a:t>
            </a:r>
            <a:r>
              <a:rPr lang="en-GB" sz="2200" dirty="0">
                <a:solidFill>
                  <a:srgbClr val="000000"/>
                </a:solidFill>
                <a:latin typeface="Sora" pitchFamily="2" charset="0"/>
                <a:cs typeface="Sora" pitchFamily="2" charset="0"/>
              </a:rPr>
              <a:t>we can then investigate them. </a:t>
            </a:r>
          </a:p>
          <a:p>
            <a:pPr algn="l"/>
            <a:r>
              <a:rPr lang="en-GB" sz="2200" i="1" dirty="0">
                <a:latin typeface="Sora" pitchFamily="2" charset="0"/>
                <a:cs typeface="Sora" pitchFamily="2" charset="0"/>
              </a:rPr>
              <a:t>The meeting will be held under Chatham House rules. </a:t>
            </a:r>
          </a:p>
          <a:p>
            <a:endParaRPr lang="en-US" dirty="0"/>
          </a:p>
        </p:txBody>
      </p:sp>
      <p:pic>
        <p:nvPicPr>
          <p:cNvPr id="5" name="Picture 4">
            <a:extLst>
              <a:ext uri="{FF2B5EF4-FFF2-40B4-BE49-F238E27FC236}">
                <a16:creationId xmlns:a16="http://schemas.microsoft.com/office/drawing/2014/main" id="{641B0326-2ECB-4E63-B33D-3476551F6155}"/>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18444" y="1405970"/>
            <a:ext cx="466254" cy="458024"/>
          </a:xfrm>
          <a:prstGeom prst="rect">
            <a:avLst/>
          </a:prstGeom>
        </p:spPr>
      </p:pic>
      <p:pic>
        <p:nvPicPr>
          <p:cNvPr id="7" name="Picture 6">
            <a:extLst>
              <a:ext uri="{FF2B5EF4-FFF2-40B4-BE49-F238E27FC236}">
                <a16:creationId xmlns:a16="http://schemas.microsoft.com/office/drawing/2014/main" id="{37CB7C99-4484-45F8-AD28-E6F8529AEAA3}"/>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22085" y="2315817"/>
            <a:ext cx="444786" cy="458024"/>
          </a:xfrm>
          <a:prstGeom prst="rect">
            <a:avLst/>
          </a:prstGeom>
        </p:spPr>
      </p:pic>
    </p:spTree>
    <p:extLst>
      <p:ext uri="{BB962C8B-B14F-4D97-AF65-F5344CB8AC3E}">
        <p14:creationId xmlns:p14="http://schemas.microsoft.com/office/powerpoint/2010/main" val="2731327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DF15-70C3-4668-9558-2DCD835BC7BC}"/>
              </a:ext>
            </a:extLst>
          </p:cNvPr>
          <p:cNvSpPr>
            <a:spLocks noGrp="1"/>
          </p:cNvSpPr>
          <p:nvPr>
            <p:ph type="title"/>
          </p:nvPr>
        </p:nvSpPr>
        <p:spPr>
          <a:xfrm>
            <a:off x="1204443" y="526049"/>
            <a:ext cx="9768765" cy="503663"/>
          </a:xfrm>
        </p:spPr>
        <p:txBody>
          <a:bodyPr/>
          <a:lstStyle/>
          <a:p>
            <a:r>
              <a:rPr lang="en-GB" sz="2800" dirty="0">
                <a:solidFill>
                  <a:schemeClr val="bg2"/>
                </a:solidFill>
              </a:rPr>
              <a:t>agenda</a:t>
            </a:r>
            <a:endParaRPr lang="en-GB" sz="3600" dirty="0"/>
          </a:p>
        </p:txBody>
      </p:sp>
      <p:sp>
        <p:nvSpPr>
          <p:cNvPr id="3" name="Content Placeholder 2">
            <a:extLst>
              <a:ext uri="{FF2B5EF4-FFF2-40B4-BE49-F238E27FC236}">
                <a16:creationId xmlns:a16="http://schemas.microsoft.com/office/drawing/2014/main" id="{BBD87D48-E7BF-47E4-A793-F1AC83C0200D}"/>
              </a:ext>
            </a:extLst>
          </p:cNvPr>
          <p:cNvSpPr>
            <a:spLocks noGrp="1"/>
          </p:cNvSpPr>
          <p:nvPr>
            <p:ph sz="quarter" idx="10"/>
          </p:nvPr>
        </p:nvSpPr>
        <p:spPr>
          <a:xfrm>
            <a:off x="1183194" y="1343890"/>
            <a:ext cx="9789991" cy="4934602"/>
          </a:xfrm>
        </p:spPr>
        <p:txBody>
          <a:bodyPr>
            <a:normAutofit/>
          </a:bodyPr>
          <a:lstStyle/>
          <a:p>
            <a:pPr marL="457200" indent="-457200">
              <a:lnSpc>
                <a:spcPct val="200000"/>
              </a:lnSpc>
              <a:buFont typeface="Arial" panose="020B0604020202020204" pitchFamily="34" charset="0"/>
              <a:buChar char="•"/>
            </a:pPr>
            <a:r>
              <a:rPr lang="en-GB" sz="2000" dirty="0">
                <a:latin typeface="Arial" panose="020B0604020202020204" pitchFamily="34" charset="0"/>
                <a:cs typeface="Arial" panose="020B0604020202020204" pitchFamily="34" charset="0"/>
              </a:rPr>
              <a:t>Purpose</a:t>
            </a:r>
          </a:p>
          <a:p>
            <a:pPr marL="457200" indent="-457200">
              <a:lnSpc>
                <a:spcPct val="200000"/>
              </a:lnSpc>
              <a:buFont typeface="Arial" panose="020B0604020202020204" pitchFamily="34" charset="0"/>
              <a:buChar char="•"/>
            </a:pPr>
            <a:r>
              <a:rPr lang="en-GB" sz="2000" dirty="0">
                <a:latin typeface="Arial" panose="020B0604020202020204" pitchFamily="34" charset="0"/>
                <a:cs typeface="Arial" panose="020B0604020202020204" pitchFamily="34" charset="0"/>
              </a:rPr>
              <a:t>Eligibility criteria</a:t>
            </a:r>
          </a:p>
          <a:p>
            <a:pPr marL="457200" indent="-457200">
              <a:lnSpc>
                <a:spcPct val="200000"/>
              </a:lnSpc>
              <a:buFont typeface="Arial" panose="020B0604020202020204" pitchFamily="34" charset="0"/>
              <a:buChar char="•"/>
            </a:pPr>
            <a:r>
              <a:rPr lang="en-GB" sz="2000" dirty="0">
                <a:latin typeface="Arial" panose="020B0604020202020204" pitchFamily="34" charset="0"/>
                <a:cs typeface="Arial" panose="020B0604020202020204" pitchFamily="34" charset="0"/>
              </a:rPr>
              <a:t>Payment Process</a:t>
            </a:r>
          </a:p>
          <a:p>
            <a:pPr marL="457200" indent="-457200">
              <a:lnSpc>
                <a:spcPct val="200000"/>
              </a:lnSpc>
              <a:buFont typeface="Arial" panose="020B0604020202020204" pitchFamily="34" charset="0"/>
              <a:buChar char="•"/>
            </a:pPr>
            <a:r>
              <a:rPr lang="en-GB" sz="2000" dirty="0">
                <a:latin typeface="Arial" panose="020B0604020202020204" pitchFamily="34" charset="0"/>
                <a:cs typeface="Arial" panose="020B0604020202020204" pitchFamily="34" charset="0"/>
              </a:rPr>
              <a:t>Timeline</a:t>
            </a:r>
          </a:p>
          <a:p>
            <a:pPr marL="457200" indent="-457200">
              <a:lnSpc>
                <a:spcPct val="200000"/>
              </a:lnSpc>
              <a:buFont typeface="Arial" panose="020B0604020202020204" pitchFamily="34" charset="0"/>
              <a:buChar char="•"/>
            </a:pPr>
            <a:r>
              <a:rPr lang="en-GB" sz="2000" dirty="0">
                <a:latin typeface="Arial" panose="020B0604020202020204" pitchFamily="34" charset="0"/>
                <a:cs typeface="Arial" panose="020B0604020202020204" pitchFamily="34" charset="0"/>
              </a:rPr>
              <a:t>Online tool demonstration</a:t>
            </a:r>
          </a:p>
          <a:p>
            <a:pPr marL="457200" indent="-457200">
              <a:lnSpc>
                <a:spcPct val="200000"/>
              </a:lnSpc>
              <a:buFont typeface="Arial" panose="020B0604020202020204" pitchFamily="34" charset="0"/>
              <a:buChar char="•"/>
            </a:pPr>
            <a:r>
              <a:rPr lang="en-GB" sz="1600" dirty="0">
                <a:latin typeface="Arial" panose="020B0604020202020204" pitchFamily="34" charset="0"/>
                <a:cs typeface="Arial" panose="020B0604020202020204" pitchFamily="34" charset="0"/>
              </a:rPr>
              <a:t>Q&amp;A</a:t>
            </a:r>
          </a:p>
        </p:txBody>
      </p:sp>
    </p:spTree>
    <p:extLst>
      <p:ext uri="{BB962C8B-B14F-4D97-AF65-F5344CB8AC3E}">
        <p14:creationId xmlns:p14="http://schemas.microsoft.com/office/powerpoint/2010/main" val="18734017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DF15-70C3-4668-9558-2DCD835BC7BC}"/>
              </a:ext>
            </a:extLst>
          </p:cNvPr>
          <p:cNvSpPr>
            <a:spLocks noGrp="1"/>
          </p:cNvSpPr>
          <p:nvPr>
            <p:ph type="title"/>
          </p:nvPr>
        </p:nvSpPr>
        <p:spPr>
          <a:xfrm>
            <a:off x="1204443" y="526049"/>
            <a:ext cx="9768765" cy="503663"/>
          </a:xfrm>
        </p:spPr>
        <p:txBody>
          <a:bodyPr/>
          <a:lstStyle/>
          <a:p>
            <a:r>
              <a:rPr lang="en-GB" sz="2800" dirty="0">
                <a:solidFill>
                  <a:schemeClr val="bg2"/>
                </a:solidFill>
              </a:rPr>
              <a:t>Purpose of the fund</a:t>
            </a:r>
            <a:endParaRPr lang="en-GB" sz="3600" dirty="0"/>
          </a:p>
        </p:txBody>
      </p:sp>
      <p:sp>
        <p:nvSpPr>
          <p:cNvPr id="3" name="Content Placeholder 2">
            <a:extLst>
              <a:ext uri="{FF2B5EF4-FFF2-40B4-BE49-F238E27FC236}">
                <a16:creationId xmlns:a16="http://schemas.microsoft.com/office/drawing/2014/main" id="{BBD87D48-E7BF-47E4-A793-F1AC83C0200D}"/>
              </a:ext>
            </a:extLst>
          </p:cNvPr>
          <p:cNvSpPr>
            <a:spLocks noGrp="1"/>
          </p:cNvSpPr>
          <p:nvPr>
            <p:ph sz="quarter" idx="10"/>
          </p:nvPr>
        </p:nvSpPr>
        <p:spPr>
          <a:xfrm>
            <a:off x="1183194" y="1343890"/>
            <a:ext cx="9789991" cy="4934602"/>
          </a:xfrm>
        </p:spPr>
        <p:txBody>
          <a:bodyPr vert="horz" lIns="91440" tIns="45720" rIns="91440" bIns="45720" rtlCol="0" anchor="t">
            <a:normAutofit/>
          </a:bodyPr>
          <a:lstStyle/>
          <a:p>
            <a:pPr marL="107315" indent="-107315"/>
            <a:r>
              <a:rPr lang="en-GB" sz="1600" dirty="0">
                <a:latin typeface="Arial"/>
                <a:cs typeface="Arial"/>
              </a:rPr>
              <a:t>Employers' </a:t>
            </a:r>
            <a:r>
              <a:rPr lang="en-GB" sz="1600" b="1" dirty="0">
                <a:latin typeface="Arial"/>
                <a:cs typeface="Arial"/>
              </a:rPr>
              <a:t>willingness to offer </a:t>
            </a:r>
            <a:r>
              <a:rPr lang="en-GB" sz="1600" dirty="0">
                <a:latin typeface="Arial"/>
                <a:cs typeface="Arial"/>
              </a:rPr>
              <a:t>placement opportunities is </a:t>
            </a:r>
            <a:r>
              <a:rPr lang="en-GB" sz="1600" b="1" dirty="0">
                <a:latin typeface="Arial"/>
                <a:cs typeface="Arial"/>
              </a:rPr>
              <a:t>paramount to success </a:t>
            </a:r>
            <a:r>
              <a:rPr lang="en-GB" sz="1600" dirty="0">
                <a:latin typeface="Arial"/>
                <a:cs typeface="Arial"/>
              </a:rPr>
              <a:t>of programme</a:t>
            </a:r>
            <a:endParaRPr lang="en-GB" sz="1600" b="1" dirty="0">
              <a:latin typeface="Arial"/>
              <a:cs typeface="Arial"/>
            </a:endParaRPr>
          </a:p>
          <a:p>
            <a:pPr marL="107315" indent="-107315"/>
            <a:r>
              <a:rPr lang="en-GB" sz="1600" dirty="0">
                <a:latin typeface="Arial" panose="020B0604020202020204" pitchFamily="34" charset="0"/>
                <a:cs typeface="Arial" panose="020B0604020202020204" pitchFamily="34" charset="0"/>
              </a:rPr>
              <a:t>Covid-19 has had huge impact – </a:t>
            </a:r>
            <a:r>
              <a:rPr lang="en-GB" sz="1600" b="1" dirty="0">
                <a:latin typeface="Arial" panose="020B0604020202020204" pitchFamily="34" charset="0"/>
                <a:cs typeface="Arial" panose="020B0604020202020204" pitchFamily="34" charset="0"/>
              </a:rPr>
              <a:t>placements have been delayed</a:t>
            </a:r>
            <a:endParaRPr lang="en-GB" sz="1600" dirty="0">
              <a:latin typeface="Arial" panose="020B0604020202020204" pitchFamily="34" charset="0"/>
              <a:cs typeface="Arial" panose="020B0604020202020204" pitchFamily="34" charset="0"/>
            </a:endParaRPr>
          </a:p>
          <a:p>
            <a:pPr marL="107315" indent="-107315"/>
            <a:r>
              <a:rPr lang="en-GB" sz="1600" dirty="0">
                <a:latin typeface="Arial" panose="020B0604020202020204" pitchFamily="34" charset="0"/>
                <a:cs typeface="Arial" panose="020B0604020202020204" pitchFamily="34" charset="0"/>
              </a:rPr>
              <a:t>Incentive fund is a </a:t>
            </a:r>
            <a:r>
              <a:rPr lang="en-GB" sz="1600" b="1" dirty="0">
                <a:latin typeface="Arial" panose="020B0604020202020204" pitchFamily="34" charset="0"/>
                <a:cs typeface="Arial" panose="020B0604020202020204" pitchFamily="34" charset="0"/>
              </a:rPr>
              <a:t>short-term response </a:t>
            </a:r>
            <a:r>
              <a:rPr lang="en-GB" sz="1600" dirty="0">
                <a:latin typeface="Arial" panose="020B0604020202020204" pitchFamily="34" charset="0"/>
                <a:cs typeface="Arial" panose="020B0604020202020204" pitchFamily="34" charset="0"/>
              </a:rPr>
              <a:t>– recognising potential </a:t>
            </a:r>
            <a:r>
              <a:rPr lang="en-GB" sz="1600" b="1" dirty="0">
                <a:latin typeface="Arial" panose="020B0604020202020204" pitchFamily="34" charset="0"/>
                <a:cs typeface="Arial" panose="020B0604020202020204" pitchFamily="34" charset="0"/>
              </a:rPr>
              <a:t>financial constraints </a:t>
            </a:r>
            <a:r>
              <a:rPr lang="en-GB" sz="1600" dirty="0">
                <a:latin typeface="Arial" panose="020B0604020202020204" pitchFamily="34" charset="0"/>
                <a:cs typeface="Arial" panose="020B0604020202020204" pitchFamily="34" charset="0"/>
              </a:rPr>
              <a:t>on employers </a:t>
            </a:r>
            <a:r>
              <a:rPr lang="en-GB" sz="1600" b="1" dirty="0">
                <a:latin typeface="Arial" panose="020B0604020202020204" pitchFamily="34" charset="0"/>
                <a:cs typeface="Arial" panose="020B0604020202020204" pitchFamily="34" charset="0"/>
              </a:rPr>
              <a:t>in the post Covid-19 recovery period</a:t>
            </a:r>
            <a:endParaRPr lang="en-GB" sz="1600" dirty="0">
              <a:latin typeface="Arial" panose="020B0604020202020204" pitchFamily="34" charset="0"/>
              <a:cs typeface="Arial" panose="020B0604020202020204" pitchFamily="34" charset="0"/>
            </a:endParaRPr>
          </a:p>
          <a:p>
            <a:pPr marL="107315" indent="-107315"/>
            <a:r>
              <a:rPr lang="en-GB" sz="1600" dirty="0">
                <a:latin typeface="Arial" panose="020B0604020202020204" pitchFamily="34" charset="0"/>
                <a:cs typeface="Arial" panose="020B0604020202020204" pitchFamily="34" charset="0"/>
              </a:rPr>
              <a:t>Hope the fund will </a:t>
            </a:r>
            <a:r>
              <a:rPr lang="en-GB" sz="1691" b="1" dirty="0">
                <a:latin typeface="Arial" panose="020B0604020202020204" pitchFamily="34" charset="0"/>
                <a:cs typeface="Arial" panose="020B0604020202020204" pitchFamily="34" charset="0"/>
              </a:rPr>
              <a:t>add value by encouraging new employers to come forward </a:t>
            </a:r>
            <a:r>
              <a:rPr lang="en-GB" sz="1691" dirty="0">
                <a:latin typeface="Arial" panose="020B0604020202020204" pitchFamily="34" charset="0"/>
                <a:cs typeface="Arial" panose="020B0604020202020204" pitchFamily="34" charset="0"/>
              </a:rPr>
              <a:t>to offer placement opportunities</a:t>
            </a:r>
            <a:r>
              <a:rPr lang="en-GB" sz="1691" b="1" dirty="0">
                <a:latin typeface="Arial" panose="020B0604020202020204" pitchFamily="34" charset="0"/>
                <a:cs typeface="Arial" panose="020B0604020202020204" pitchFamily="34" charset="0"/>
              </a:rPr>
              <a:t> </a:t>
            </a:r>
          </a:p>
          <a:p>
            <a:pPr marL="107315" indent="-107315"/>
            <a:r>
              <a:rPr lang="en-GB" sz="1691" b="1" dirty="0">
                <a:latin typeface="Arial" panose="020B0604020202020204" pitchFamily="34" charset="0"/>
                <a:cs typeface="Arial" panose="020B0604020202020204" pitchFamily="34" charset="0"/>
              </a:rPr>
              <a:t>Support </a:t>
            </a:r>
            <a:r>
              <a:rPr lang="en-GB" sz="1691" dirty="0">
                <a:latin typeface="Arial" panose="020B0604020202020204" pitchFamily="34" charset="0"/>
                <a:cs typeface="Arial" panose="020B0604020202020204" pitchFamily="34" charset="0"/>
              </a:rPr>
              <a:t>the employer to</a:t>
            </a:r>
            <a:r>
              <a:rPr lang="en-GB" sz="1691" b="1" dirty="0">
                <a:latin typeface="Arial" panose="020B0604020202020204" pitchFamily="34" charset="0"/>
                <a:cs typeface="Arial" panose="020B0604020202020204" pitchFamily="34" charset="0"/>
              </a:rPr>
              <a:t> offer quality placements in the long-term </a:t>
            </a:r>
          </a:p>
          <a:p>
            <a:pPr marL="107315" indent="-107315"/>
            <a:r>
              <a:rPr lang="en-GB" sz="1691" dirty="0">
                <a:latin typeface="Arial" panose="020B0604020202020204" pitchFamily="34" charset="0"/>
                <a:cs typeface="Arial" panose="020B0604020202020204" pitchFamily="34" charset="0"/>
              </a:rPr>
              <a:t>Enable </a:t>
            </a:r>
            <a:r>
              <a:rPr lang="en-GB" sz="1691" b="1" dirty="0">
                <a:latin typeface="Arial" panose="020B0604020202020204" pitchFamily="34" charset="0"/>
                <a:cs typeface="Arial" panose="020B0604020202020204" pitchFamily="34" charset="0"/>
              </a:rPr>
              <a:t>providers to build long-term relationships</a:t>
            </a:r>
            <a:r>
              <a:rPr lang="en-GB" sz="1691" dirty="0">
                <a:latin typeface="Arial" panose="020B0604020202020204" pitchFamily="34" charset="0"/>
                <a:cs typeface="Arial" panose="020B0604020202020204" pitchFamily="34" charset="0"/>
              </a:rPr>
              <a:t> with the local labour market</a:t>
            </a:r>
            <a:endParaRPr lang="en-GB" sz="1691"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09445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DF28B-75D1-4622-9678-D568FB1956F0}"/>
              </a:ext>
            </a:extLst>
          </p:cNvPr>
          <p:cNvSpPr>
            <a:spLocks noGrp="1"/>
          </p:cNvSpPr>
          <p:nvPr>
            <p:ph type="title"/>
          </p:nvPr>
        </p:nvSpPr>
        <p:spPr>
          <a:xfrm>
            <a:off x="1193829" y="559101"/>
            <a:ext cx="9768765" cy="503663"/>
          </a:xfrm>
        </p:spPr>
        <p:txBody>
          <a:bodyPr/>
          <a:lstStyle/>
          <a:p>
            <a:r>
              <a:rPr lang="en-GB" sz="2800" dirty="0">
                <a:solidFill>
                  <a:srgbClr val="FF0000"/>
                </a:solidFill>
              </a:rPr>
              <a:t>eligibility</a:t>
            </a:r>
          </a:p>
        </p:txBody>
      </p:sp>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72603" y="961699"/>
            <a:ext cx="9789991" cy="4934602"/>
          </a:xfrm>
        </p:spPr>
        <p:txBody>
          <a:bodyPr>
            <a:noAutofit/>
          </a:bodyPr>
          <a:lstStyle/>
          <a:p>
            <a:pPr marL="342900" lvl="0" indent="-342900" algn="l"/>
            <a:r>
              <a:rPr lang="en-GB" sz="1600" dirty="0">
                <a:latin typeface="Arial" panose="020B0604020202020204" pitchFamily="34" charset="0"/>
                <a:cs typeface="Arial" panose="020B0604020202020204" pitchFamily="34" charset="0"/>
              </a:rPr>
              <a:t>For T Level providers delivering T Levels starting in </a:t>
            </a:r>
            <a:r>
              <a:rPr lang="en-GB" sz="1600" b="1" dirty="0">
                <a:latin typeface="Arial" panose="020B0604020202020204" pitchFamily="34" charset="0"/>
                <a:cs typeface="Arial" panose="020B0604020202020204" pitchFamily="34" charset="0"/>
              </a:rPr>
              <a:t>September 2020 </a:t>
            </a:r>
            <a:r>
              <a:rPr lang="en-GB" sz="1600" dirty="0">
                <a:latin typeface="Arial" panose="020B0604020202020204" pitchFamily="34" charset="0"/>
                <a:cs typeface="Arial" panose="020B0604020202020204" pitchFamily="34" charset="0"/>
              </a:rPr>
              <a:t>and/or </a:t>
            </a:r>
            <a:r>
              <a:rPr lang="en-GB" sz="1600" b="1" dirty="0">
                <a:latin typeface="Arial" panose="020B0604020202020204" pitchFamily="34" charset="0"/>
                <a:cs typeface="Arial" panose="020B0604020202020204" pitchFamily="34" charset="0"/>
              </a:rPr>
              <a:t>September 2021</a:t>
            </a:r>
            <a:r>
              <a:rPr lang="en-GB" sz="1600" dirty="0">
                <a:latin typeface="Arial" panose="020B0604020202020204" pitchFamily="34" charset="0"/>
                <a:cs typeface="Arial" panose="020B0604020202020204" pitchFamily="34" charset="0"/>
              </a:rPr>
              <a:t>, only. </a:t>
            </a:r>
          </a:p>
          <a:p>
            <a:pPr marL="342900" lvl="0" indent="-342900" algn="l"/>
            <a:r>
              <a:rPr lang="en-GB" sz="1600" dirty="0">
                <a:latin typeface="Arial" panose="020B0604020202020204" pitchFamily="34" charset="0"/>
                <a:cs typeface="Arial" panose="020B0604020202020204" pitchFamily="34" charset="0"/>
              </a:rPr>
              <a:t>Short-term fund in response to Covid-19 </a:t>
            </a:r>
          </a:p>
          <a:p>
            <a:pPr marL="342900" lvl="0" indent="-342900" algn="l"/>
            <a:r>
              <a:rPr lang="en-GB" sz="1600" b="1" dirty="0">
                <a:latin typeface="Arial" panose="020B0604020202020204" pitchFamily="34" charset="0"/>
                <a:cs typeface="Arial" panose="020B0604020202020204" pitchFamily="34" charset="0"/>
              </a:rPr>
              <a:t>£1,000 per employer </a:t>
            </a:r>
            <a:r>
              <a:rPr lang="en-GB" sz="1600" dirty="0">
                <a:latin typeface="Arial" panose="020B0604020202020204" pitchFamily="34" charset="0"/>
                <a:cs typeface="Arial" panose="020B0604020202020204" pitchFamily="34" charset="0"/>
              </a:rPr>
              <a:t>who hosts an industry placement. </a:t>
            </a:r>
          </a:p>
          <a:p>
            <a:pPr marL="342900" lvl="0" indent="-342900" algn="l"/>
            <a:r>
              <a:rPr lang="en-GB" sz="1600" b="1" dirty="0">
                <a:latin typeface="Arial" panose="020B0604020202020204" pitchFamily="34" charset="0"/>
                <a:cs typeface="Arial" panose="020B0604020202020204" pitchFamily="34" charset="0"/>
              </a:rPr>
              <a:t>Max of 20 </a:t>
            </a:r>
            <a:r>
              <a:rPr lang="en-GB" sz="1600" dirty="0">
                <a:latin typeface="Arial" panose="020B0604020202020204" pitchFamily="34" charset="0"/>
                <a:cs typeface="Arial" panose="020B0604020202020204" pitchFamily="34" charset="0"/>
              </a:rPr>
              <a:t>payments per employer, in any single region. </a:t>
            </a:r>
          </a:p>
          <a:p>
            <a:pPr marL="342900" lvl="0" indent="-342900" algn="l"/>
            <a:r>
              <a:rPr lang="en-GB" sz="1600" dirty="0">
                <a:latin typeface="Arial" panose="020B0604020202020204" pitchFamily="34" charset="0"/>
                <a:cs typeface="Arial" panose="020B0604020202020204" pitchFamily="34" charset="0"/>
              </a:rPr>
              <a:t>Employer must host </a:t>
            </a:r>
            <a:r>
              <a:rPr lang="en-GB" sz="1600" b="1" dirty="0">
                <a:latin typeface="Arial" panose="020B0604020202020204" pitchFamily="34" charset="0"/>
                <a:cs typeface="Arial" panose="020B0604020202020204" pitchFamily="34" charset="0"/>
              </a:rPr>
              <a:t>industry placement hours</a:t>
            </a:r>
            <a:r>
              <a:rPr lang="en-GB" sz="1600" dirty="0">
                <a:latin typeface="Arial" panose="020B0604020202020204" pitchFamily="34" charset="0"/>
                <a:cs typeface="Arial" panose="020B0604020202020204" pitchFamily="34" charset="0"/>
              </a:rPr>
              <a:t>, not just work-taster hours. </a:t>
            </a:r>
          </a:p>
          <a:p>
            <a:pPr marL="342900" lvl="0" indent="-342900" algn="l"/>
            <a:r>
              <a:rPr lang="en-GB" sz="1600" dirty="0">
                <a:latin typeface="Arial" panose="020B0604020202020204" pitchFamily="34" charset="0"/>
                <a:cs typeface="Arial" panose="020B0604020202020204" pitchFamily="34" charset="0"/>
              </a:rPr>
              <a:t>If more than one employer is hosting a placement, </a:t>
            </a:r>
            <a:r>
              <a:rPr lang="en-GB" sz="1600" b="1" dirty="0">
                <a:latin typeface="Arial" panose="020B0604020202020204" pitchFamily="34" charset="0"/>
                <a:cs typeface="Arial" panose="020B0604020202020204" pitchFamily="34" charset="0"/>
              </a:rPr>
              <a:t>both employers </a:t>
            </a:r>
            <a:r>
              <a:rPr lang="en-GB" sz="1600" dirty="0">
                <a:latin typeface="Arial" panose="020B0604020202020204" pitchFamily="34" charset="0"/>
                <a:cs typeface="Arial" panose="020B0604020202020204" pitchFamily="34" charset="0"/>
              </a:rPr>
              <a:t>are </a:t>
            </a:r>
            <a:r>
              <a:rPr lang="en-GB" sz="1600" b="1" dirty="0">
                <a:latin typeface="Arial" panose="020B0604020202020204" pitchFamily="34" charset="0"/>
                <a:cs typeface="Arial" panose="020B0604020202020204" pitchFamily="34" charset="0"/>
              </a:rPr>
              <a:t>eligible</a:t>
            </a:r>
            <a:r>
              <a:rPr lang="en-GB" sz="1600" dirty="0">
                <a:latin typeface="Arial" panose="020B0604020202020204" pitchFamily="34" charset="0"/>
                <a:cs typeface="Arial" panose="020B0604020202020204" pitchFamily="34" charset="0"/>
              </a:rPr>
              <a:t> for a </a:t>
            </a:r>
            <a:r>
              <a:rPr lang="en-GB" sz="1600" b="1" dirty="0">
                <a:latin typeface="Arial" panose="020B0604020202020204" pitchFamily="34" charset="0"/>
                <a:cs typeface="Arial" panose="020B0604020202020204" pitchFamily="34" charset="0"/>
              </a:rPr>
              <a:t>£1,000</a:t>
            </a:r>
            <a:r>
              <a:rPr lang="en-GB" sz="1600" dirty="0">
                <a:latin typeface="Arial" panose="020B0604020202020204" pitchFamily="34" charset="0"/>
                <a:cs typeface="Arial" panose="020B0604020202020204" pitchFamily="34" charset="0"/>
              </a:rPr>
              <a:t>. However, if the ‘supply chain/network’ model is being used for Construction placements, </a:t>
            </a:r>
            <a:r>
              <a:rPr lang="en-GB" sz="1600" b="1" dirty="0">
                <a:latin typeface="Arial" panose="020B0604020202020204" pitchFamily="34" charset="0"/>
                <a:cs typeface="Arial" panose="020B0604020202020204" pitchFamily="34" charset="0"/>
              </a:rPr>
              <a:t>only the lead employer</a:t>
            </a:r>
            <a:r>
              <a:rPr lang="en-GB" sz="1600" dirty="0">
                <a:latin typeface="Arial" panose="020B0604020202020204" pitchFamily="34" charset="0"/>
                <a:cs typeface="Arial" panose="020B0604020202020204" pitchFamily="34" charset="0"/>
              </a:rPr>
              <a:t> is eligible for the £1,000 payment. It is for the employer to decide how this money is split/spent. </a:t>
            </a:r>
          </a:p>
          <a:p>
            <a:pPr marL="342900" lvl="0" indent="-342900" algn="l"/>
            <a:r>
              <a:rPr lang="en-GB" sz="1600" dirty="0">
                <a:latin typeface="Arial" panose="020B0604020202020204" pitchFamily="34" charset="0"/>
                <a:cs typeface="Arial" panose="020B0604020202020204" pitchFamily="34" charset="0"/>
              </a:rPr>
              <a:t>There are </a:t>
            </a:r>
            <a:r>
              <a:rPr lang="en-GB" sz="1600" b="1" dirty="0">
                <a:latin typeface="Arial" panose="020B0604020202020204" pitchFamily="34" charset="0"/>
                <a:cs typeface="Arial" panose="020B0604020202020204" pitchFamily="34" charset="0"/>
              </a:rPr>
              <a:t>no limitations </a:t>
            </a:r>
            <a:r>
              <a:rPr lang="en-GB" sz="1600" dirty="0">
                <a:latin typeface="Arial" panose="020B0604020202020204" pitchFamily="34" charset="0"/>
                <a:cs typeface="Arial" panose="020B0604020202020204" pitchFamily="34" charset="0"/>
              </a:rPr>
              <a:t>on how employers spend the funds, however we hope it will be utilised to put in place infrastructure to offer T Levels placements in the longer term.</a:t>
            </a:r>
          </a:p>
          <a:p>
            <a:pPr marL="342900" lvl="0" indent="-342900" algn="l"/>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60290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DF28B-75D1-4622-9678-D568FB1956F0}"/>
              </a:ext>
            </a:extLst>
          </p:cNvPr>
          <p:cNvSpPr>
            <a:spLocks noGrp="1"/>
          </p:cNvSpPr>
          <p:nvPr>
            <p:ph type="title"/>
          </p:nvPr>
        </p:nvSpPr>
        <p:spPr>
          <a:xfrm>
            <a:off x="1193829" y="559101"/>
            <a:ext cx="9768765" cy="503663"/>
          </a:xfrm>
        </p:spPr>
        <p:txBody>
          <a:bodyPr/>
          <a:lstStyle/>
          <a:p>
            <a:r>
              <a:rPr lang="en-GB" sz="2800">
                <a:solidFill>
                  <a:srgbClr val="FF0000"/>
                </a:solidFill>
              </a:rPr>
              <a:t>eligibility</a:t>
            </a:r>
          </a:p>
        </p:txBody>
      </p:sp>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93829" y="1364297"/>
            <a:ext cx="9789991" cy="4934602"/>
          </a:xfrm>
        </p:spPr>
        <p:txBody>
          <a:bodyPr>
            <a:noAutofit/>
          </a:bodyPr>
          <a:lstStyle/>
          <a:p>
            <a:r>
              <a:rPr lang="en-GB" sz="1600" dirty="0">
                <a:latin typeface="Arial" panose="020B0604020202020204" pitchFamily="34" charset="0"/>
                <a:cs typeface="Arial" panose="020B0604020202020204" pitchFamily="34" charset="0"/>
              </a:rPr>
              <a:t>Payments must </a:t>
            </a:r>
            <a:r>
              <a:rPr lang="en-GB" sz="1600" b="1" dirty="0">
                <a:latin typeface="Arial" panose="020B0604020202020204" pitchFamily="34" charset="0"/>
                <a:cs typeface="Arial" panose="020B0604020202020204" pitchFamily="34" charset="0"/>
              </a:rPr>
              <a:t>not be backdated </a:t>
            </a:r>
            <a:r>
              <a:rPr lang="en-GB" sz="1600" dirty="0">
                <a:latin typeface="Arial" panose="020B0604020202020204" pitchFamily="34" charset="0"/>
                <a:cs typeface="Arial" panose="020B0604020202020204" pitchFamily="34" charset="0"/>
              </a:rPr>
              <a:t>(i.e. for placements that started before 27</a:t>
            </a:r>
            <a:r>
              <a:rPr lang="en-GB" sz="1600" baseline="30000" dirty="0">
                <a:latin typeface="Arial" panose="020B0604020202020204" pitchFamily="34" charset="0"/>
                <a:cs typeface="Arial" panose="020B0604020202020204" pitchFamily="34" charset="0"/>
              </a:rPr>
              <a:t>th</a:t>
            </a:r>
            <a:r>
              <a:rPr lang="en-GB" sz="1600" dirty="0">
                <a:latin typeface="Arial" panose="020B0604020202020204" pitchFamily="34" charset="0"/>
                <a:cs typeface="Arial" panose="020B0604020202020204" pitchFamily="34" charset="0"/>
              </a:rPr>
              <a:t> May 2021). </a:t>
            </a:r>
          </a:p>
          <a:p>
            <a:r>
              <a:rPr lang="en-GB" sz="1600" dirty="0">
                <a:latin typeface="Arial" panose="020B0604020202020204" pitchFamily="34" charset="0"/>
                <a:cs typeface="Arial" panose="020B0604020202020204" pitchFamily="34" charset="0"/>
              </a:rPr>
              <a:t>A </a:t>
            </a:r>
            <a:r>
              <a:rPr lang="en-GB" sz="1600" b="1" dirty="0">
                <a:latin typeface="Arial" panose="020B0604020202020204" pitchFamily="34" charset="0"/>
                <a:cs typeface="Arial" panose="020B0604020202020204" pitchFamily="34" charset="0"/>
              </a:rPr>
              <a:t>start date </a:t>
            </a:r>
            <a:r>
              <a:rPr lang="en-GB" sz="1600" dirty="0">
                <a:latin typeface="Arial" panose="020B0604020202020204" pitchFamily="34" charset="0"/>
                <a:cs typeface="Arial" panose="020B0604020202020204" pitchFamily="34" charset="0"/>
              </a:rPr>
              <a:t>must be </a:t>
            </a:r>
            <a:r>
              <a:rPr lang="en-GB" sz="1600" b="1" dirty="0">
                <a:latin typeface="Arial" panose="020B0604020202020204" pitchFamily="34" charset="0"/>
                <a:cs typeface="Arial" panose="020B0604020202020204" pitchFamily="34" charset="0"/>
              </a:rPr>
              <a:t>agreed. </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Placements must </a:t>
            </a:r>
            <a:r>
              <a:rPr lang="en-GB" sz="1600" b="1" dirty="0">
                <a:latin typeface="Arial" panose="020B0604020202020204" pitchFamily="34" charset="0"/>
                <a:cs typeface="Arial" panose="020B0604020202020204" pitchFamily="34" charset="0"/>
              </a:rPr>
              <a:t>adhere to quality standards </a:t>
            </a:r>
            <a:r>
              <a:rPr lang="en-GB" sz="1600" dirty="0">
                <a:latin typeface="Arial" panose="020B0604020202020204" pitchFamily="34" charset="0"/>
                <a:cs typeface="Arial" panose="020B0604020202020204" pitchFamily="34" charset="0"/>
              </a:rPr>
              <a:t>set out in the industry placement delivery guidance</a:t>
            </a:r>
          </a:p>
          <a:p>
            <a:r>
              <a:rPr lang="en-GB" sz="1600" b="1" dirty="0">
                <a:latin typeface="Arial" panose="020B0604020202020204" pitchFamily="34" charset="0"/>
                <a:cs typeface="Arial" panose="020B0604020202020204" pitchFamily="34" charset="0"/>
              </a:rPr>
              <a:t>Cap of 20 </a:t>
            </a:r>
            <a:r>
              <a:rPr lang="en-GB" sz="1600" dirty="0">
                <a:latin typeface="Arial" panose="020B0604020202020204" pitchFamily="34" charset="0"/>
                <a:cs typeface="Arial" panose="020B0604020202020204" pitchFamily="34" charset="0"/>
              </a:rPr>
              <a:t>payments per employer per region</a:t>
            </a:r>
          </a:p>
          <a:p>
            <a:r>
              <a:rPr lang="en-GB" sz="1600" dirty="0">
                <a:latin typeface="Arial" panose="020B0604020202020204" pitchFamily="34" charset="0"/>
                <a:cs typeface="Arial" panose="020B0604020202020204" pitchFamily="34" charset="0"/>
              </a:rPr>
              <a:t>Employer should not receive ESF and incentive payment (for the 2020/21 academic year only). </a:t>
            </a:r>
          </a:p>
          <a:p>
            <a:r>
              <a:rPr lang="en-GB" sz="1600" dirty="0">
                <a:latin typeface="Arial" panose="020B0604020202020204" pitchFamily="34" charset="0"/>
                <a:cs typeface="Arial" panose="020B0604020202020204" pitchFamily="34" charset="0"/>
              </a:rPr>
              <a:t>Any employer is eligible to claim an incentive payment, apart from Government Departments and ALBs</a:t>
            </a:r>
          </a:p>
        </p:txBody>
      </p:sp>
    </p:spTree>
    <p:extLst>
      <p:ext uri="{BB962C8B-B14F-4D97-AF65-F5344CB8AC3E}">
        <p14:creationId xmlns:p14="http://schemas.microsoft.com/office/powerpoint/2010/main" val="26090779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DF28B-75D1-4622-9678-D568FB1956F0}"/>
              </a:ext>
            </a:extLst>
          </p:cNvPr>
          <p:cNvSpPr>
            <a:spLocks noGrp="1"/>
          </p:cNvSpPr>
          <p:nvPr>
            <p:ph type="title"/>
          </p:nvPr>
        </p:nvSpPr>
        <p:spPr>
          <a:xfrm>
            <a:off x="1193829" y="559101"/>
            <a:ext cx="9768765" cy="503663"/>
          </a:xfrm>
        </p:spPr>
        <p:txBody>
          <a:bodyPr/>
          <a:lstStyle/>
          <a:p>
            <a:r>
              <a:rPr lang="en-GB" sz="2800">
                <a:solidFill>
                  <a:srgbClr val="FF0000"/>
                </a:solidFill>
              </a:rPr>
              <a:t>Payment process</a:t>
            </a:r>
          </a:p>
        </p:txBody>
      </p:sp>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93829" y="1364297"/>
            <a:ext cx="10416645" cy="4934602"/>
          </a:xfrm>
        </p:spPr>
        <p:txBody>
          <a:bodyPr>
            <a:noAutofit/>
          </a:bodyPr>
          <a:lstStyle/>
          <a:p>
            <a:r>
              <a:rPr lang="en-GB" sz="1600" dirty="0">
                <a:latin typeface="Arial" panose="020B0604020202020204" pitchFamily="34" charset="0"/>
                <a:cs typeface="Arial" panose="020B0604020202020204" pitchFamily="34" charset="0"/>
              </a:rPr>
              <a:t>If you have completed and returned Annex A and have signed your contract variation, you will receive an allocation automatically.</a:t>
            </a:r>
          </a:p>
          <a:p>
            <a:r>
              <a:rPr lang="en-GB" sz="1600" dirty="0">
                <a:latin typeface="Arial" panose="020B0604020202020204" pitchFamily="34" charset="0"/>
                <a:cs typeface="Arial" panose="020B0604020202020204" pitchFamily="34" charset="0"/>
              </a:rPr>
              <a:t>The employer must complete and sign a </a:t>
            </a:r>
            <a:r>
              <a:rPr lang="en-GB" sz="1600" u="sng" dirty="0">
                <a:latin typeface="Arial" panose="020B0604020202020204" pitchFamily="34" charset="0"/>
                <a:cs typeface="Arial" panose="020B0604020202020204" pitchFamily="34" charset="0"/>
              </a:rPr>
              <a:t>declaration form </a:t>
            </a:r>
            <a:r>
              <a:rPr lang="en-GB" sz="1600" dirty="0">
                <a:latin typeface="Arial" panose="020B0604020202020204" pitchFamily="34" charset="0"/>
                <a:cs typeface="Arial" panose="020B0604020202020204" pitchFamily="34" charset="0"/>
              </a:rPr>
              <a:t>as their claim for an incentive payment</a:t>
            </a:r>
          </a:p>
          <a:p>
            <a:r>
              <a:rPr lang="en-GB" sz="1600" dirty="0">
                <a:latin typeface="Arial" panose="020B0604020202020204" pitchFamily="34" charset="0"/>
                <a:cs typeface="Arial" panose="020B0604020202020204" pitchFamily="34" charset="0"/>
              </a:rPr>
              <a:t>You will be required to: </a:t>
            </a:r>
          </a:p>
          <a:p>
            <a:pPr lvl="4"/>
            <a:r>
              <a:rPr lang="en-GB" sz="1600" dirty="0">
                <a:latin typeface="Arial" panose="020B0604020202020204" pitchFamily="34" charset="0"/>
                <a:cs typeface="Arial" panose="020B0604020202020204" pitchFamily="34" charset="0"/>
              </a:rPr>
              <a:t>	- ‘validate’ the placement opportunity</a:t>
            </a:r>
          </a:p>
          <a:p>
            <a:pPr lvl="4"/>
            <a:r>
              <a:rPr lang="en-GB" sz="1600" dirty="0">
                <a:latin typeface="Arial" panose="020B0604020202020204" pitchFamily="34" charset="0"/>
                <a:cs typeface="Arial" panose="020B0604020202020204" pitchFamily="34" charset="0"/>
              </a:rPr>
              <a:t>	- make the payment to the employer</a:t>
            </a:r>
          </a:p>
          <a:p>
            <a:pPr lvl="4"/>
            <a:r>
              <a:rPr lang="en-GB" sz="1600" dirty="0">
                <a:latin typeface="Arial" panose="020B0604020202020204" pitchFamily="34" charset="0"/>
                <a:cs typeface="Arial" panose="020B0604020202020204" pitchFamily="34" charset="0"/>
              </a:rPr>
              <a:t>	- submit payment data via an online tool, via DfE Sign In, within 15 working days of making a payment to 	an employer</a:t>
            </a:r>
          </a:p>
          <a:p>
            <a:pPr lvl="4"/>
            <a:r>
              <a:rPr lang="en-GB" sz="1600" dirty="0">
                <a:latin typeface="Arial" panose="020B0604020202020204" pitchFamily="34" charset="0"/>
                <a:cs typeface="Arial" panose="020B0604020202020204" pitchFamily="34" charset="0"/>
              </a:rPr>
              <a:t>	- upload the employer declaration to the online tool at the same time you submit payment data</a:t>
            </a:r>
            <a:br>
              <a:rPr lang="en-GB" sz="1600" dirty="0">
                <a:latin typeface="Arial" panose="020B0604020202020204" pitchFamily="34" charset="0"/>
                <a:cs typeface="Arial" panose="020B0604020202020204" pitchFamily="34" charset="0"/>
              </a:rPr>
            </a:b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At the end of the 2021/22 academic year, any unspent funds will be reclaimed back by the ESFA. </a:t>
            </a:r>
          </a:p>
          <a:p>
            <a:r>
              <a:rPr lang="en-GB" sz="1600" dirty="0">
                <a:latin typeface="Arial" panose="020B0604020202020204" pitchFamily="34" charset="0"/>
                <a:cs typeface="Arial" panose="020B0604020202020204" pitchFamily="34" charset="0"/>
              </a:rPr>
              <a:t>The purpose of the online tool is to track payments and for the DfE to assess the types of employers claiming the incentive fund</a:t>
            </a:r>
          </a:p>
        </p:txBody>
      </p:sp>
    </p:spTree>
    <p:extLst>
      <p:ext uri="{BB962C8B-B14F-4D97-AF65-F5344CB8AC3E}">
        <p14:creationId xmlns:p14="http://schemas.microsoft.com/office/powerpoint/2010/main" val="39472409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DF28B-75D1-4622-9678-D568FB1956F0}"/>
              </a:ext>
            </a:extLst>
          </p:cNvPr>
          <p:cNvSpPr>
            <a:spLocks noGrp="1"/>
          </p:cNvSpPr>
          <p:nvPr>
            <p:ph type="title"/>
          </p:nvPr>
        </p:nvSpPr>
        <p:spPr>
          <a:xfrm>
            <a:off x="1080617" y="247876"/>
            <a:ext cx="9768765" cy="503663"/>
          </a:xfrm>
        </p:spPr>
        <p:txBody>
          <a:bodyPr/>
          <a:lstStyle/>
          <a:p>
            <a:r>
              <a:rPr lang="en-GB" sz="2800" dirty="0">
                <a:solidFill>
                  <a:srgbClr val="FF0000"/>
                </a:solidFill>
              </a:rPr>
              <a:t>timeline</a:t>
            </a:r>
          </a:p>
        </p:txBody>
      </p:sp>
      <p:graphicFrame>
        <p:nvGraphicFramePr>
          <p:cNvPr id="4" name="Table 4">
            <a:extLst>
              <a:ext uri="{FF2B5EF4-FFF2-40B4-BE49-F238E27FC236}">
                <a16:creationId xmlns:a16="http://schemas.microsoft.com/office/drawing/2014/main" id="{9FDF9350-95CA-43C7-9B31-B802FA58AD15}"/>
              </a:ext>
            </a:extLst>
          </p:cNvPr>
          <p:cNvGraphicFramePr>
            <a:graphicFrameLocks noGrp="1"/>
          </p:cNvGraphicFramePr>
          <p:nvPr>
            <p:ph sz="quarter" idx="10"/>
            <p:extLst>
              <p:ext uri="{D42A27DB-BD31-4B8C-83A1-F6EECF244321}">
                <p14:modId xmlns:p14="http://schemas.microsoft.com/office/powerpoint/2010/main" val="2752209033"/>
              </p:ext>
            </p:extLst>
          </p:nvPr>
        </p:nvGraphicFramePr>
        <p:xfrm>
          <a:off x="1200944" y="655320"/>
          <a:ext cx="9790112" cy="5553166"/>
        </p:xfrm>
        <a:graphic>
          <a:graphicData uri="http://schemas.openxmlformats.org/drawingml/2006/table">
            <a:tbl>
              <a:tblPr firstRow="1" bandRow="1">
                <a:tableStyleId>{5C22544A-7EE6-4342-B048-85BDC9FD1C3A}</a:tableStyleId>
              </a:tblPr>
              <a:tblGrid>
                <a:gridCol w="1951559">
                  <a:extLst>
                    <a:ext uri="{9D8B030D-6E8A-4147-A177-3AD203B41FA5}">
                      <a16:colId xmlns:a16="http://schemas.microsoft.com/office/drawing/2014/main" val="3392817625"/>
                    </a:ext>
                  </a:extLst>
                </a:gridCol>
                <a:gridCol w="7838553">
                  <a:extLst>
                    <a:ext uri="{9D8B030D-6E8A-4147-A177-3AD203B41FA5}">
                      <a16:colId xmlns:a16="http://schemas.microsoft.com/office/drawing/2014/main" val="2022717262"/>
                    </a:ext>
                  </a:extLst>
                </a:gridCol>
              </a:tblGrid>
              <a:tr h="370840">
                <a:tc>
                  <a:txBody>
                    <a:bodyPr/>
                    <a:lstStyle/>
                    <a:p>
                      <a:r>
                        <a:rPr lang="en-GB" sz="1600" dirty="0">
                          <a:latin typeface="Arial" panose="020B0604020202020204" pitchFamily="34" charset="0"/>
                          <a:cs typeface="Arial" panose="020B0604020202020204" pitchFamily="34" charset="0"/>
                        </a:rPr>
                        <a:t>Date</a:t>
                      </a:r>
                    </a:p>
                  </a:txBody>
                  <a:tcPr/>
                </a:tc>
                <a:tc>
                  <a:txBody>
                    <a:bodyPr/>
                    <a:lstStyle/>
                    <a:p>
                      <a:r>
                        <a:rPr lang="en-GB" sz="1600" dirty="0">
                          <a:latin typeface="Arial" panose="020B0604020202020204" pitchFamily="34" charset="0"/>
                          <a:cs typeface="Arial" panose="020B0604020202020204" pitchFamily="34" charset="0"/>
                        </a:rPr>
                        <a:t>Event</a:t>
                      </a:r>
                    </a:p>
                  </a:txBody>
                  <a:tcPr/>
                </a:tc>
                <a:extLst>
                  <a:ext uri="{0D108BD9-81ED-4DB2-BD59-A6C34878D82A}">
                    <a16:rowId xmlns:a16="http://schemas.microsoft.com/office/drawing/2014/main" val="731997002"/>
                  </a:ext>
                </a:extLst>
              </a:tr>
              <a:tr h="370840">
                <a:tc>
                  <a:txBody>
                    <a:bodyPr/>
                    <a:lstStyle/>
                    <a:p>
                      <a:r>
                        <a:rPr lang="en-GB" sz="1500" dirty="0">
                          <a:latin typeface="Arial" panose="020B0604020202020204" pitchFamily="34" charset="0"/>
                          <a:cs typeface="Arial" panose="020B0604020202020204" pitchFamily="34" charset="0"/>
                        </a:rPr>
                        <a:t>27 May 2021</a:t>
                      </a:r>
                    </a:p>
                  </a:txBody>
                  <a:tcPr/>
                </a:tc>
                <a:tc>
                  <a:txBody>
                    <a:bodyPr/>
                    <a:lstStyle/>
                    <a:p>
                      <a:r>
                        <a:rPr lang="en-GB" sz="1500" dirty="0">
                          <a:latin typeface="Arial" panose="020B0604020202020204" pitchFamily="34" charset="0"/>
                          <a:cs typeface="Arial" panose="020B0604020202020204" pitchFamily="34" charset="0"/>
                        </a:rPr>
                        <a:t>Incentive Fund announced. First date employers can be eligible for an incentive payment</a:t>
                      </a:r>
                    </a:p>
                  </a:txBody>
                  <a:tcPr/>
                </a:tc>
                <a:extLst>
                  <a:ext uri="{0D108BD9-81ED-4DB2-BD59-A6C34878D82A}">
                    <a16:rowId xmlns:a16="http://schemas.microsoft.com/office/drawing/2014/main" val="2330689722"/>
                  </a:ext>
                </a:extLst>
              </a:tr>
              <a:tr h="370840">
                <a:tc>
                  <a:txBody>
                    <a:bodyPr/>
                    <a:lstStyle/>
                    <a:p>
                      <a:r>
                        <a:rPr lang="en-GB" sz="1500" dirty="0">
                          <a:latin typeface="Arial" panose="020B0604020202020204" pitchFamily="34" charset="0"/>
                          <a:cs typeface="Arial" panose="020B0604020202020204" pitchFamily="34" charset="0"/>
                        </a:rPr>
                        <a:t>Mid-July 2021</a:t>
                      </a:r>
                    </a:p>
                  </a:txBody>
                  <a:tcPr/>
                </a:tc>
                <a:tc>
                  <a:txBody>
                    <a:bodyPr/>
                    <a:lstStyle/>
                    <a:p>
                      <a:r>
                        <a:rPr lang="en-GB" sz="1500" dirty="0">
                          <a:latin typeface="Arial" panose="020B0604020202020204" pitchFamily="34" charset="0"/>
                          <a:cs typeface="Arial" panose="020B0604020202020204" pitchFamily="34" charset="0"/>
                        </a:rPr>
                        <a:t>Online tool launched</a:t>
                      </a:r>
                    </a:p>
                  </a:txBody>
                  <a:tcPr/>
                </a:tc>
                <a:extLst>
                  <a:ext uri="{0D108BD9-81ED-4DB2-BD59-A6C34878D82A}">
                    <a16:rowId xmlns:a16="http://schemas.microsoft.com/office/drawing/2014/main" val="4068788959"/>
                  </a:ext>
                </a:extLst>
              </a:tr>
              <a:tr h="370840">
                <a:tc>
                  <a:txBody>
                    <a:bodyPr/>
                    <a:lstStyle/>
                    <a:p>
                      <a:r>
                        <a:rPr lang="en-GB" sz="1500" dirty="0">
                          <a:latin typeface="Arial" panose="020B0604020202020204" pitchFamily="34" charset="0"/>
                          <a:cs typeface="Arial" panose="020B0604020202020204" pitchFamily="34" charset="0"/>
                        </a:rPr>
                        <a:t>Mid-July 2021</a:t>
                      </a:r>
                    </a:p>
                  </a:txBody>
                  <a:tcPr/>
                </a:tc>
                <a:tc>
                  <a:txBody>
                    <a:bodyPr/>
                    <a:lstStyle/>
                    <a:p>
                      <a:r>
                        <a:rPr lang="en-GB" sz="1500" dirty="0">
                          <a:latin typeface="Arial" panose="020B0604020202020204" pitchFamily="34" charset="0"/>
                          <a:cs typeface="Arial" panose="020B0604020202020204" pitchFamily="34" charset="0"/>
                        </a:rPr>
                        <a:t>Payment made to providers delivering T Levels from September 2020</a:t>
                      </a:r>
                    </a:p>
                  </a:txBody>
                  <a:tcPr/>
                </a:tc>
                <a:extLst>
                  <a:ext uri="{0D108BD9-81ED-4DB2-BD59-A6C34878D82A}">
                    <a16:rowId xmlns:a16="http://schemas.microsoft.com/office/drawing/2014/main" val="1172086759"/>
                  </a:ext>
                </a:extLst>
              </a:tr>
              <a:tr h="370840">
                <a:tc>
                  <a:txBody>
                    <a:bodyPr/>
                    <a:lstStyle/>
                    <a:p>
                      <a:r>
                        <a:rPr lang="en-GB" sz="1500" dirty="0">
                          <a:latin typeface="Arial" panose="020B0604020202020204" pitchFamily="34" charset="0"/>
                          <a:cs typeface="Arial" panose="020B0604020202020204" pitchFamily="34" charset="0"/>
                        </a:rPr>
                        <a:t>November 2021</a:t>
                      </a:r>
                    </a:p>
                  </a:txBody>
                  <a:tcPr/>
                </a:tc>
                <a:tc>
                  <a:txBody>
                    <a:bodyPr/>
                    <a:lstStyle/>
                    <a:p>
                      <a:r>
                        <a:rPr lang="en-GB" sz="1500" dirty="0">
                          <a:latin typeface="Arial" panose="020B0604020202020204" pitchFamily="34" charset="0"/>
                          <a:cs typeface="Arial" panose="020B0604020202020204" pitchFamily="34" charset="0"/>
                        </a:rPr>
                        <a:t>Payment made to providers delivering T Levels from September 2021</a:t>
                      </a:r>
                    </a:p>
                  </a:txBody>
                  <a:tcPr/>
                </a:tc>
                <a:extLst>
                  <a:ext uri="{0D108BD9-81ED-4DB2-BD59-A6C34878D82A}">
                    <a16:rowId xmlns:a16="http://schemas.microsoft.com/office/drawing/2014/main" val="2151573947"/>
                  </a:ext>
                </a:extLst>
              </a:tr>
              <a:tr h="370840">
                <a:tc>
                  <a:txBody>
                    <a:bodyPr/>
                    <a:lstStyle/>
                    <a:p>
                      <a:r>
                        <a:rPr lang="en-GB" sz="1500" dirty="0">
                          <a:latin typeface="Arial" panose="020B0604020202020204" pitchFamily="34" charset="0"/>
                          <a:cs typeface="Arial" panose="020B0604020202020204" pitchFamily="34" charset="0"/>
                        </a:rPr>
                        <a:t>17 September 2021</a:t>
                      </a:r>
                    </a:p>
                  </a:txBody>
                  <a:tcPr/>
                </a:tc>
                <a:tc rowSpan="8">
                  <a:txBody>
                    <a:bodyPr/>
                    <a:lstStyle/>
                    <a:p>
                      <a:pPr algn="l"/>
                      <a:r>
                        <a:rPr lang="en-GB" sz="1500" dirty="0">
                          <a:latin typeface="Arial" panose="020B0604020202020204" pitchFamily="34" charset="0"/>
                          <a:cs typeface="Arial" panose="020B0604020202020204" pitchFamily="34" charset="0"/>
                        </a:rPr>
                        <a:t>Providers must submit data for all incentive payments paid to employers for the last reporting period, onto the online tool by </a:t>
                      </a:r>
                      <a:r>
                        <a:rPr lang="en-GB" sz="1500">
                          <a:latin typeface="Arial" panose="020B0604020202020204" pitchFamily="34" charset="0"/>
                          <a:cs typeface="Arial" panose="020B0604020202020204" pitchFamily="34" charset="0"/>
                        </a:rPr>
                        <a:t>the specified </a:t>
                      </a:r>
                      <a:r>
                        <a:rPr lang="en-GB" sz="1500" dirty="0">
                          <a:latin typeface="Arial" panose="020B0604020202020204" pitchFamily="34" charset="0"/>
                          <a:cs typeface="Arial" panose="020B0604020202020204" pitchFamily="34" charset="0"/>
                        </a:rPr>
                        <a:t>dates.</a:t>
                      </a:r>
                    </a:p>
                  </a:txBody>
                  <a:tcPr anchor="ctr"/>
                </a:tc>
                <a:extLst>
                  <a:ext uri="{0D108BD9-81ED-4DB2-BD59-A6C34878D82A}">
                    <a16:rowId xmlns:a16="http://schemas.microsoft.com/office/drawing/2014/main" val="173184556"/>
                  </a:ext>
                </a:extLst>
              </a:tr>
              <a:tr h="264886">
                <a:tc>
                  <a:txBody>
                    <a:bodyPr/>
                    <a:lstStyle/>
                    <a:p>
                      <a:r>
                        <a:rPr lang="en-GB" sz="1500" dirty="0">
                          <a:latin typeface="Arial" panose="020B0604020202020204" pitchFamily="34" charset="0"/>
                          <a:cs typeface="Arial" panose="020B0604020202020204" pitchFamily="34" charset="0"/>
                        </a:rPr>
                        <a:t>29 October 2021</a:t>
                      </a:r>
                    </a:p>
                  </a:txBody>
                  <a:tcPr/>
                </a:tc>
                <a:tc vMerge="1">
                  <a:txBody>
                    <a:bodyPr/>
                    <a:lstStyle/>
                    <a:p>
                      <a:endParaRPr lang="en-GB" dirty="0"/>
                    </a:p>
                  </a:txBody>
                  <a:tcPr/>
                </a:tc>
                <a:extLst>
                  <a:ext uri="{0D108BD9-81ED-4DB2-BD59-A6C34878D82A}">
                    <a16:rowId xmlns:a16="http://schemas.microsoft.com/office/drawing/2014/main" val="2123846760"/>
                  </a:ext>
                </a:extLst>
              </a:tr>
              <a:tr h="370840">
                <a:tc>
                  <a:txBody>
                    <a:bodyPr/>
                    <a:lstStyle/>
                    <a:p>
                      <a:r>
                        <a:rPr lang="en-GB" sz="1500" dirty="0">
                          <a:latin typeface="Arial" panose="020B0604020202020204" pitchFamily="34" charset="0"/>
                          <a:cs typeface="Arial" panose="020B0604020202020204" pitchFamily="34" charset="0"/>
                        </a:rPr>
                        <a:t>10 December 2021</a:t>
                      </a:r>
                    </a:p>
                  </a:txBody>
                  <a:tcPr/>
                </a:tc>
                <a:tc vMerge="1">
                  <a:txBody>
                    <a:bodyPr/>
                    <a:lstStyle/>
                    <a:p>
                      <a:endParaRPr lang="en-GB" dirty="0"/>
                    </a:p>
                  </a:txBody>
                  <a:tcPr/>
                </a:tc>
                <a:extLst>
                  <a:ext uri="{0D108BD9-81ED-4DB2-BD59-A6C34878D82A}">
                    <a16:rowId xmlns:a16="http://schemas.microsoft.com/office/drawing/2014/main" val="1248704745"/>
                  </a:ext>
                </a:extLst>
              </a:tr>
              <a:tr h="317863">
                <a:tc>
                  <a:txBody>
                    <a:bodyPr/>
                    <a:lstStyle/>
                    <a:p>
                      <a:r>
                        <a:rPr lang="en-GB" sz="1500" dirty="0">
                          <a:latin typeface="Arial" panose="020B0604020202020204" pitchFamily="34" charset="0"/>
                          <a:cs typeface="Arial" panose="020B0604020202020204" pitchFamily="34" charset="0"/>
                        </a:rPr>
                        <a:t>21 January 2022</a:t>
                      </a:r>
                    </a:p>
                  </a:txBody>
                  <a:tcPr/>
                </a:tc>
                <a:tc vMerge="1">
                  <a:txBody>
                    <a:bodyPr/>
                    <a:lstStyle/>
                    <a:p>
                      <a:endParaRPr lang="en-GB" dirty="0"/>
                    </a:p>
                  </a:txBody>
                  <a:tcPr/>
                </a:tc>
                <a:extLst>
                  <a:ext uri="{0D108BD9-81ED-4DB2-BD59-A6C34878D82A}">
                    <a16:rowId xmlns:a16="http://schemas.microsoft.com/office/drawing/2014/main" val="2343033476"/>
                  </a:ext>
                </a:extLst>
              </a:tr>
              <a:tr h="370840">
                <a:tc>
                  <a:txBody>
                    <a:bodyPr/>
                    <a:lstStyle/>
                    <a:p>
                      <a:r>
                        <a:rPr lang="en-GB" sz="1500" dirty="0">
                          <a:latin typeface="Arial" panose="020B0604020202020204" pitchFamily="34" charset="0"/>
                          <a:cs typeface="Arial" panose="020B0604020202020204" pitchFamily="34" charset="0"/>
                        </a:rPr>
                        <a:t>4 March 2022</a:t>
                      </a:r>
                    </a:p>
                  </a:txBody>
                  <a:tcPr/>
                </a:tc>
                <a:tc vMerge="1">
                  <a:txBody>
                    <a:bodyPr/>
                    <a:lstStyle/>
                    <a:p>
                      <a:endParaRPr lang="en-GB" dirty="0"/>
                    </a:p>
                  </a:txBody>
                  <a:tcPr/>
                </a:tc>
                <a:extLst>
                  <a:ext uri="{0D108BD9-81ED-4DB2-BD59-A6C34878D82A}">
                    <a16:rowId xmlns:a16="http://schemas.microsoft.com/office/drawing/2014/main" val="4242745347"/>
                  </a:ext>
                </a:extLst>
              </a:tr>
              <a:tr h="317863">
                <a:tc>
                  <a:txBody>
                    <a:bodyPr/>
                    <a:lstStyle/>
                    <a:p>
                      <a:r>
                        <a:rPr lang="en-GB" sz="1500" dirty="0">
                          <a:latin typeface="Arial" panose="020B0604020202020204" pitchFamily="34" charset="0"/>
                          <a:cs typeface="Arial" panose="020B0604020202020204" pitchFamily="34" charset="0"/>
                        </a:rPr>
                        <a:t>15 April 2022</a:t>
                      </a:r>
                    </a:p>
                  </a:txBody>
                  <a:tcPr/>
                </a:tc>
                <a:tc vMerge="1">
                  <a:txBody>
                    <a:bodyPr/>
                    <a:lstStyle/>
                    <a:p>
                      <a:endParaRPr lang="en-GB" dirty="0"/>
                    </a:p>
                  </a:txBody>
                  <a:tcPr/>
                </a:tc>
                <a:extLst>
                  <a:ext uri="{0D108BD9-81ED-4DB2-BD59-A6C34878D82A}">
                    <a16:rowId xmlns:a16="http://schemas.microsoft.com/office/drawing/2014/main" val="2871646162"/>
                  </a:ext>
                </a:extLst>
              </a:tr>
              <a:tr h="370840">
                <a:tc>
                  <a:txBody>
                    <a:bodyPr/>
                    <a:lstStyle/>
                    <a:p>
                      <a:r>
                        <a:rPr lang="en-GB" sz="1500" dirty="0">
                          <a:latin typeface="Arial" panose="020B0604020202020204" pitchFamily="34" charset="0"/>
                          <a:cs typeface="Arial" panose="020B0604020202020204" pitchFamily="34" charset="0"/>
                        </a:rPr>
                        <a:t>27 May 2022</a:t>
                      </a:r>
                    </a:p>
                  </a:txBody>
                  <a:tcPr/>
                </a:tc>
                <a:tc vMerge="1">
                  <a:txBody>
                    <a:bodyPr/>
                    <a:lstStyle/>
                    <a:p>
                      <a:endParaRPr lang="en-GB" dirty="0"/>
                    </a:p>
                  </a:txBody>
                  <a:tcPr/>
                </a:tc>
                <a:extLst>
                  <a:ext uri="{0D108BD9-81ED-4DB2-BD59-A6C34878D82A}">
                    <a16:rowId xmlns:a16="http://schemas.microsoft.com/office/drawing/2014/main" val="1420405011"/>
                  </a:ext>
                </a:extLst>
              </a:tr>
              <a:tr h="336006">
                <a:tc>
                  <a:txBody>
                    <a:bodyPr/>
                    <a:lstStyle/>
                    <a:p>
                      <a:r>
                        <a:rPr lang="en-GB" sz="1500" dirty="0">
                          <a:latin typeface="Arial" panose="020B0604020202020204" pitchFamily="34" charset="0"/>
                          <a:cs typeface="Arial" panose="020B0604020202020204" pitchFamily="34" charset="0"/>
                        </a:rPr>
                        <a:t>8 July 2022</a:t>
                      </a:r>
                    </a:p>
                  </a:txBody>
                  <a:tcPr/>
                </a:tc>
                <a:tc vMerge="1">
                  <a:txBody>
                    <a:bodyPr/>
                    <a:lstStyle/>
                    <a:p>
                      <a:endParaRPr lang="en-GB" dirty="0"/>
                    </a:p>
                  </a:txBody>
                  <a:tcPr/>
                </a:tc>
                <a:extLst>
                  <a:ext uri="{0D108BD9-81ED-4DB2-BD59-A6C34878D82A}">
                    <a16:rowId xmlns:a16="http://schemas.microsoft.com/office/drawing/2014/main" val="4205137556"/>
                  </a:ext>
                </a:extLst>
              </a:tr>
              <a:tr h="370840">
                <a:tc>
                  <a:txBody>
                    <a:bodyPr/>
                    <a:lstStyle/>
                    <a:p>
                      <a:r>
                        <a:rPr lang="en-GB" sz="1500" dirty="0">
                          <a:latin typeface="Arial" panose="020B0604020202020204" pitchFamily="34" charset="0"/>
                          <a:cs typeface="Arial" panose="020B0604020202020204" pitchFamily="34" charset="0"/>
                        </a:rPr>
                        <a:t>31 July 2022</a:t>
                      </a:r>
                    </a:p>
                  </a:txBody>
                  <a:tcPr/>
                </a:tc>
                <a:tc>
                  <a:txBody>
                    <a:bodyPr/>
                    <a:lstStyle/>
                    <a:p>
                      <a:r>
                        <a:rPr lang="en-GB" sz="1500" dirty="0">
                          <a:latin typeface="Arial" panose="020B0604020202020204" pitchFamily="34" charset="0"/>
                          <a:cs typeface="Arial" panose="020B0604020202020204" pitchFamily="34" charset="0"/>
                        </a:rPr>
                        <a:t>Last start date for placements in which employers are eligible for incentive payment. </a:t>
                      </a: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4143519896"/>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500" dirty="0">
                          <a:latin typeface="Arial" panose="020B0604020202020204" pitchFamily="34" charset="0"/>
                          <a:cs typeface="Arial" panose="020B0604020202020204" pitchFamily="34" charset="0"/>
                        </a:rPr>
                        <a:t>12 August 2022</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500" dirty="0">
                          <a:latin typeface="Arial" panose="020B0604020202020204" pitchFamily="34" charset="0"/>
                          <a:cs typeface="Arial" panose="020B0604020202020204" pitchFamily="34" charset="0"/>
                        </a:rPr>
                        <a:t>Final date providers must submit data of all spending paid to employers onto the online tool</a:t>
                      </a:r>
                    </a:p>
                  </a:txBody>
                  <a:tcPr anchor="ctr"/>
                </a:tc>
                <a:extLst>
                  <a:ext uri="{0D108BD9-81ED-4DB2-BD59-A6C34878D82A}">
                    <a16:rowId xmlns:a16="http://schemas.microsoft.com/office/drawing/2014/main" val="203471502"/>
                  </a:ext>
                </a:extLst>
              </a:tr>
            </a:tbl>
          </a:graphicData>
        </a:graphic>
      </p:graphicFrame>
    </p:spTree>
    <p:extLst>
      <p:ext uri="{BB962C8B-B14F-4D97-AF65-F5344CB8AC3E}">
        <p14:creationId xmlns:p14="http://schemas.microsoft.com/office/powerpoint/2010/main" val="16038705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5EFFDA-FEF6-45F0-8AF5-56053E5E1C05}"/>
              </a:ext>
            </a:extLst>
          </p:cNvPr>
          <p:cNvSpPr>
            <a:spLocks noGrp="1"/>
          </p:cNvSpPr>
          <p:nvPr>
            <p:ph sz="quarter" idx="10"/>
          </p:nvPr>
        </p:nvSpPr>
        <p:spPr>
          <a:xfrm>
            <a:off x="1193829" y="1364297"/>
            <a:ext cx="10416645" cy="4934602"/>
          </a:xfrm>
        </p:spPr>
        <p:txBody>
          <a:bodyPr>
            <a:noAutofit/>
          </a:bodyPr>
          <a:lstStyle/>
          <a:p>
            <a:pPr marL="0" indent="0">
              <a:buNone/>
            </a:pPr>
            <a:r>
              <a:rPr lang="en-GB" sz="4400">
                <a:latin typeface="Arial" panose="020B0604020202020204" pitchFamily="34" charset="0"/>
                <a:cs typeface="Arial" panose="020B0604020202020204" pitchFamily="34" charset="0"/>
              </a:rPr>
              <a:t>			</a:t>
            </a:r>
          </a:p>
          <a:p>
            <a:pPr marL="0" indent="0">
              <a:buNone/>
            </a:pPr>
            <a:r>
              <a:rPr lang="en-GB" sz="4400">
                <a:latin typeface="Arial" panose="020B0604020202020204" pitchFamily="34" charset="0"/>
                <a:cs typeface="Arial" panose="020B0604020202020204" pitchFamily="34" charset="0"/>
              </a:rPr>
              <a:t>						</a:t>
            </a:r>
          </a:p>
        </p:txBody>
      </p:sp>
      <p:pic>
        <p:nvPicPr>
          <p:cNvPr id="8" name="Graphic 7" descr="Internet with solid fill">
            <a:extLst>
              <a:ext uri="{FF2B5EF4-FFF2-40B4-BE49-F238E27FC236}">
                <a16:creationId xmlns:a16="http://schemas.microsoft.com/office/drawing/2014/main" id="{3CEDE0A7-45E5-424F-89A7-7D1FF5C004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400925" y="1217560"/>
            <a:ext cx="5081339" cy="5081339"/>
          </a:xfrm>
          <a:prstGeom prst="rect">
            <a:avLst/>
          </a:prstGeom>
        </p:spPr>
      </p:pic>
      <p:sp>
        <p:nvSpPr>
          <p:cNvPr id="9" name="Title 1">
            <a:extLst>
              <a:ext uri="{FF2B5EF4-FFF2-40B4-BE49-F238E27FC236}">
                <a16:creationId xmlns:a16="http://schemas.microsoft.com/office/drawing/2014/main" id="{7F26FF61-3304-4695-9087-9EF31A2359F5}"/>
              </a:ext>
            </a:extLst>
          </p:cNvPr>
          <p:cNvSpPr>
            <a:spLocks noGrp="1"/>
          </p:cNvSpPr>
          <p:nvPr>
            <p:ph type="title"/>
          </p:nvPr>
        </p:nvSpPr>
        <p:spPr>
          <a:xfrm>
            <a:off x="1193829" y="559101"/>
            <a:ext cx="9768765" cy="503663"/>
          </a:xfrm>
        </p:spPr>
        <p:txBody>
          <a:bodyPr/>
          <a:lstStyle/>
          <a:p>
            <a:r>
              <a:rPr lang="en-GB" sz="2800" dirty="0">
                <a:solidFill>
                  <a:srgbClr val="FF0000"/>
                </a:solidFill>
              </a:rPr>
              <a:t>Online tool demonstration</a:t>
            </a:r>
          </a:p>
        </p:txBody>
      </p:sp>
    </p:spTree>
    <p:extLst>
      <p:ext uri="{BB962C8B-B14F-4D97-AF65-F5344CB8AC3E}">
        <p14:creationId xmlns:p14="http://schemas.microsoft.com/office/powerpoint/2010/main" val="41111858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7"/>
</p:tagLst>
</file>

<file path=ppt/theme/theme1.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2.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6FC49EBEA8134C9784006C6E883A16" ma:contentTypeVersion="12" ma:contentTypeDescription="Create a new document." ma:contentTypeScope="" ma:versionID="d53372f20cb4aa6d42b507309bd08f4d">
  <xsd:schema xmlns:xsd="http://www.w3.org/2001/XMLSchema" xmlns:xs="http://www.w3.org/2001/XMLSchema" xmlns:p="http://schemas.microsoft.com/office/2006/metadata/properties" xmlns:ns2="4d5c5177-e17f-4910-a007-5de2f7b5b55d" xmlns:ns3="76fdfa52-f608-4450-ae52-7ab4c84aef9d" targetNamespace="http://schemas.microsoft.com/office/2006/metadata/properties" ma:root="true" ma:fieldsID="41ffe8ddf533b6291e4441e96d3e72ad" ns2:_="" ns3:_="">
    <xsd:import namespace="4d5c5177-e17f-4910-a007-5de2f7b5b55d"/>
    <xsd:import namespace="76fdfa52-f608-4450-ae52-7ab4c84aef9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5c5177-e17f-4910-a007-5de2f7b5b5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fdfa52-f608-4450-ae52-7ab4c84aef9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76fdfa52-f608-4450-ae52-7ab4c84aef9d">
      <UserInfo>
        <DisplayName>BRIDGER, Daniel</DisplayName>
        <AccountId>18</AccountId>
        <AccountType/>
      </UserInfo>
      <UserInfo>
        <DisplayName>CARR, Luke</DisplayName>
        <AccountId>23</AccountId>
        <AccountType/>
      </UserInfo>
      <UserInfo>
        <DisplayName>NEVIN, Samuel</DisplayName>
        <AccountId>6</AccountId>
        <AccountType/>
      </UserInfo>
      <UserInfo>
        <DisplayName>PATEL, Nisha</DisplayName>
        <AccountId>17</AccountId>
        <AccountType/>
      </UserInfo>
      <UserInfo>
        <DisplayName>JACOBS, Kirsty</DisplayName>
        <AccountId>31</AccountId>
        <AccountType/>
      </UserInfo>
      <UserInfo>
        <DisplayName>PEEK, Simon</DisplayName>
        <AccountId>79</AccountId>
        <AccountType/>
      </UserInfo>
      <UserInfo>
        <DisplayName>MABEY, Sundy-Lin</DisplayName>
        <AccountId>16</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3886CE-9C7F-4D94-B41A-56F5C23FF14B}">
  <ds:schemaRefs>
    <ds:schemaRef ds:uri="4d5c5177-e17f-4910-a007-5de2f7b5b55d"/>
    <ds:schemaRef ds:uri="76fdfa52-f608-4450-ae52-7ab4c84aef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D9577FD-D7B8-43B4-8709-DC3A68DE71B5}">
  <ds:schemaRefs>
    <ds:schemaRef ds:uri="http://schemas.microsoft.com/office/2006/metadata/properties"/>
    <ds:schemaRef ds:uri="http://purl.org/dc/dcmitype/"/>
    <ds:schemaRef ds:uri="http://purl.org/dc/elements/1.1/"/>
    <ds:schemaRef ds:uri="http://schemas.microsoft.com/office/2006/documentManagement/types"/>
    <ds:schemaRef ds:uri="4d5c5177-e17f-4910-a007-5de2f7b5b55d"/>
    <ds:schemaRef ds:uri="http://www.w3.org/XML/1998/namespace"/>
    <ds:schemaRef ds:uri="http://purl.org/dc/terms/"/>
    <ds:schemaRef ds:uri="http://schemas.microsoft.com/office/infopath/2007/PartnerControls"/>
    <ds:schemaRef ds:uri="http://schemas.openxmlformats.org/package/2006/metadata/core-properties"/>
    <ds:schemaRef ds:uri="76fdfa52-f608-4450-ae52-7ab4c84aef9d"/>
  </ds:schemaRefs>
</ds:datastoreItem>
</file>

<file path=customXml/itemProps3.xml><?xml version="1.0" encoding="utf-8"?>
<ds:datastoreItem xmlns:ds="http://schemas.openxmlformats.org/officeDocument/2006/customXml" ds:itemID="{7C1A0975-4CD6-450F-937F-B928632DF4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239</TotalTime>
  <Words>856</Words>
  <Application>Microsoft Macintosh PowerPoint</Application>
  <PresentationFormat>Widescreen</PresentationFormat>
  <Paragraphs>99</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Courier</vt:lpstr>
      <vt:lpstr>Courier New</vt:lpstr>
      <vt:lpstr>Sora</vt:lpstr>
      <vt:lpstr>T Levels</vt:lpstr>
      <vt:lpstr>T Levels</vt:lpstr>
      <vt:lpstr>Industry placements  Incentive FunD </vt:lpstr>
      <vt:lpstr>USING TEAMS </vt:lpstr>
      <vt:lpstr>agenda</vt:lpstr>
      <vt:lpstr>Purpose of the fund</vt:lpstr>
      <vt:lpstr>eligibility</vt:lpstr>
      <vt:lpstr>eligibility</vt:lpstr>
      <vt:lpstr>Payment process</vt:lpstr>
      <vt:lpstr>timeline</vt:lpstr>
      <vt:lpstr>Online tool demonstration</vt:lpstr>
      <vt:lpstr>Q&amp;A</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FLYNN, Chris</dc:creator>
  <cp:lastModifiedBy>Kaye Southam</cp:lastModifiedBy>
  <cp:revision>7</cp:revision>
  <dcterms:created xsi:type="dcterms:W3CDTF">2020-11-06T12:05:34Z</dcterms:created>
  <dcterms:modified xsi:type="dcterms:W3CDTF">2021-09-01T14:21:56Z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0x010100986FC49EBEA8134C9784006C6E883A16</vt:lpwstr>
  </property>
</Properties>
</file>