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1"/>
  </p:notesMasterIdLst>
  <p:sldIdLst>
    <p:sldId id="299" r:id="rId5"/>
    <p:sldId id="489" r:id="rId6"/>
    <p:sldId id="488" r:id="rId7"/>
    <p:sldId id="476" r:id="rId8"/>
    <p:sldId id="490" r:id="rId9"/>
    <p:sldId id="487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34612" autoAdjust="0"/>
    <p:restoredTop sz="86401"/>
  </p:normalViewPr>
  <p:slideViewPr>
    <p:cSldViewPr snapToGrid="0">
      <p:cViewPr varScale="1">
        <p:scale>
          <a:sx n="70" d="100"/>
          <a:sy n="70" d="100"/>
        </p:scale>
        <p:origin x="200" y="1016"/>
      </p:cViewPr>
      <p:guideLst/>
    </p:cSldViewPr>
  </p:slideViewPr>
  <p:outlineViewPr>
    <p:cViewPr>
      <p:scale>
        <a:sx n="33" d="100"/>
        <a:sy n="33" d="100"/>
      </p:scale>
      <p:origin x="0" y="-5576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5A5EA0A-728D-4538-B430-65CA9E7FE195}" type="datetimeFigureOut">
              <a:rPr lang="en-GB" smtClean="0"/>
              <a:t>01/09/2021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E8365D1-EACF-4A03-A5C6-5B4900648CA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63710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8365D1-EACF-4A03-A5C6-5B4900648CA3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5141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8365D1-EACF-4A03-A5C6-5B4900648CA3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87574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C897F57-A4EC-8246-92D6-9621EC9435B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776116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B66AE5-C8A0-D749-AD3E-148141CACDF7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321115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B66AE5-C8A0-D749-AD3E-148141CACDF7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742744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8365D1-EACF-4A03-A5C6-5B4900648CA3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803490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F47CE2-E9C6-4D3F-9D54-1948D60562B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3D7FD5D-6163-4B70-B8BD-B5CF86DC446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B9AFA0-8EAC-41B2-9A2A-8F8361CA7B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46484B-2648-46CB-AFC3-1674D6A345B7}" type="datetimeFigureOut">
              <a:rPr lang="en-GB" smtClean="0"/>
              <a:t>01/09/2021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9F7376-AB83-4D7F-9A23-E7CAB593AB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4BD75B6-E123-4E30-9EBF-2E9F0AAB0B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B5DB7-CC45-434B-8D84-9DCADFA93A9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05261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3B690A-F66E-49B0-92D2-D66C8C69C9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09F43B9-2F5D-446B-A2AD-380FC24419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83394B-7CD5-487B-AD70-8DD81DCEEC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46484B-2648-46CB-AFC3-1674D6A345B7}" type="datetimeFigureOut">
              <a:rPr lang="en-GB" smtClean="0"/>
              <a:t>01/09/2021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48B651-4A83-447F-AE47-C6E8724C22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8530A74-3B19-4EBC-8649-3ED94C524C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B5DB7-CC45-434B-8D84-9DCADFA93A9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583056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B21EDDC-2A59-4F1A-B646-0900E76CE51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3312244-B481-441E-A72E-D418FFB7058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0DE5D2B-CDBC-42D7-A1E2-26AEF33AF0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46484B-2648-46CB-AFC3-1674D6A345B7}" type="datetimeFigureOut">
              <a:rPr lang="en-GB" smtClean="0"/>
              <a:t>01/09/2021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A67619B-E93D-490F-A902-78929BC92F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96CCB21-74E0-43A8-94D9-83ADE2F954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B5DB7-CC45-434B-8D84-9DCADFA93A9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71611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Big Image No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67C57FBE-99B5-664B-84C5-982A3F28E680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1"/>
            <a:ext cx="12191999" cy="6858000"/>
          </a:xfrm>
        </p:spPr>
        <p:txBody>
          <a:bodyPr/>
          <a:lstStyle/>
          <a:p>
            <a:r>
              <a:rPr lang="en-US" dirty="0"/>
              <a:t>Click icon to add full slide picture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111755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CFEF43-1AAB-44E2-8970-7E8E850344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482724-D69B-474E-9372-96AD0D4CB3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E0E3CC-DBAA-4D64-B53B-5C79762999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46484B-2648-46CB-AFC3-1674D6A345B7}" type="datetimeFigureOut">
              <a:rPr lang="en-GB" smtClean="0"/>
              <a:t>01/09/2021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92A73E7-4DFE-4138-9039-CDB38C4567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B42081-45CB-437C-8032-C22A17AC5B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B5DB7-CC45-434B-8D84-9DCADFA93A9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09307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C242F1-E350-4B34-9F60-29FC4FD1E6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55039F-F272-4692-A080-DD747A2C46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D1560C-1BD3-4D40-939A-BE3A8024F3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46484B-2648-46CB-AFC3-1674D6A345B7}" type="datetimeFigureOut">
              <a:rPr lang="en-GB" smtClean="0"/>
              <a:t>01/09/2021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EC2E101-F677-4801-A1D8-85FAAF4572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84BDC5-A953-40ED-8872-611397ADD3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B5DB7-CC45-434B-8D84-9DCADFA93A9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905497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4A1AF7-6313-47BA-AFE6-2E0FD96F4F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3E6408-65A4-43BF-9D01-36F04614079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DFD0DCA-4424-46C7-B95E-3072F4E4252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BB44789-19A5-4B59-94AE-EB9FB4FCE0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46484B-2648-46CB-AFC3-1674D6A345B7}" type="datetimeFigureOut">
              <a:rPr lang="en-GB" smtClean="0"/>
              <a:t>01/09/2021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50C6B3E-72F4-47B0-B17E-F03A1C21BE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C37306C-A6D1-4962-9165-4738DE294E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B5DB7-CC45-434B-8D84-9DCADFA93A9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316922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388894-3DF9-42F6-BC8D-8A3DAA29D8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F11ED55-D7E5-4DCC-A3D9-47105A8E17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552D5AC-9664-4B87-868E-796B729BE8A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56EB570-221F-4E89-99D5-BE65EA9B830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13AE970-0F61-41E1-A7A7-91197FCF5D6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E11412B-7769-45C6-A640-329DC1F7C1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46484B-2648-46CB-AFC3-1674D6A345B7}" type="datetimeFigureOut">
              <a:rPr lang="en-GB" smtClean="0"/>
              <a:t>01/09/2021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F267192-B1DD-43F1-9185-46E7591E73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F8EEDAF-538A-47C3-B96A-1F898AA203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B5DB7-CC45-434B-8D84-9DCADFA93A9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978664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133E1C-DB4A-4716-B5E3-DE26AC7494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7BA8596-837C-40A3-A1AB-2FE9A4BC8E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46484B-2648-46CB-AFC3-1674D6A345B7}" type="datetimeFigureOut">
              <a:rPr lang="en-GB" smtClean="0"/>
              <a:t>01/09/2021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88FB525-62C3-4783-9E4D-D62E99EBF7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1491A4B-2660-4B02-9309-86A6F631A2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B5DB7-CC45-434B-8D84-9DCADFA93A9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200022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993E426-AB50-43AE-AF4D-57D49F3CFC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46484B-2648-46CB-AFC3-1674D6A345B7}" type="datetimeFigureOut">
              <a:rPr lang="en-GB" smtClean="0"/>
              <a:t>01/09/2021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A77E2D3-A919-4E23-A23A-996D8F7704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47D87BC-E69C-46FC-A3FB-29C42E01FC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B5DB7-CC45-434B-8D84-9DCADFA93A9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821760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732365-8FBC-44FA-A77D-66411412ED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37B510-7E08-467A-8F0A-5E79DC45D0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72ED295-DEAF-4E48-92A3-C4E3FA50A0E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64BCBA4-5BC2-476A-858E-B58AF08BEA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46484B-2648-46CB-AFC3-1674D6A345B7}" type="datetimeFigureOut">
              <a:rPr lang="en-GB" smtClean="0"/>
              <a:t>01/09/2021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8CA0C50-64F2-4E0D-83F5-6351AEB403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9481517-FA88-4A44-80D6-F376388D20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B5DB7-CC45-434B-8D84-9DCADFA93A9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445140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1042DB-B6FE-4B33-9AEE-0D560714DD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914EF94-3FCD-4153-80B8-DAC12CCFDB4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D24795B-EB6B-42EA-AAB8-E35DFF48B49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4D83423-95F6-459F-B3DF-B961A01E06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46484B-2648-46CB-AFC3-1674D6A345B7}" type="datetimeFigureOut">
              <a:rPr lang="en-GB" smtClean="0"/>
              <a:t>01/09/2021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6A290F0-8666-425A-B71E-9C76328FEB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6390F08-B42C-4E5D-8A7E-444FF78990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B5DB7-CC45-434B-8D84-9DCADFA93A9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660931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ACC9FF5-ECCD-437A-A373-20FBDFCEA1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C462E92-9BDB-49DB-91E6-A24323A974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DE1F373-76BD-4CD3-9A83-F72AC5EEE8D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46484B-2648-46CB-AFC3-1674D6A345B7}" type="datetimeFigureOut">
              <a:rPr lang="en-GB" smtClean="0"/>
              <a:t>01/09/2021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A8F9B15-641F-4917-A918-989804B414D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FCE84A9-EA8B-4A6F-8FF7-783E84BC7A1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3B5DB7-CC45-434B-8D84-9DCADFA93A9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571010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">
            <a:extLst>
              <a:ext uri="{FF2B5EF4-FFF2-40B4-BE49-F238E27FC236}">
                <a16:creationId xmlns:a16="http://schemas.microsoft.com/office/drawing/2014/main" id="{4E5181AB-2EF0-DE46-8B3B-B71998EC6B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1339" y="794758"/>
            <a:ext cx="2089187" cy="1058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C931812-4A4B-4737-819D-EEEFBEE080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25468" y="796192"/>
            <a:ext cx="1896020" cy="63403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B43EAC4-7E90-F040-B088-70C01059E17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612136" y="2766218"/>
            <a:ext cx="10515600" cy="1325563"/>
          </a:xfrm>
        </p:spPr>
        <p:txBody>
          <a:bodyPr/>
          <a:lstStyle/>
          <a:p>
            <a:pPr rtl="0" eaLnBrk="1" latinLnBrk="0" hangingPunct="1"/>
            <a:r>
              <a:rPr lang="en-GB" sz="4000" dirty="0">
                <a:solidFill>
                  <a:srgbClr val="007399"/>
                </a:solidFill>
                <a:effectLst/>
                <a:latin typeface="Arial" panose="020B0604020202020204" pitchFamily="34" charset="0"/>
                <a:ea typeface="+mn-ea"/>
                <a:cs typeface="+mn-cs"/>
              </a:rPr>
              <a:t>Manage T Level results</a:t>
            </a:r>
            <a:endParaRPr lang="en-GB" dirty="0">
              <a:effectLst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19114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6BFB47-1E2E-4D30-8A0E-F88AFFCB6C2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198" y="1359017"/>
            <a:ext cx="5445156" cy="5125673"/>
          </a:xfrm>
        </p:spPr>
        <p:txBody>
          <a:bodyPr>
            <a:normAutofit fontScale="92500" lnSpcReduction="10000"/>
          </a:bodyPr>
          <a:lstStyle/>
          <a:p>
            <a:pPr fontAlgn="base">
              <a:lnSpc>
                <a:spcPct val="80000"/>
              </a:lnSpc>
            </a:pPr>
            <a:r>
              <a:rPr lang="en-GB" sz="1800" dirty="0">
                <a:solidFill>
                  <a:srgbClr val="000000"/>
                </a:solidFill>
                <a:latin typeface="Arial" panose="020B0604020202020204" pitchFamily="34" charset="0"/>
              </a:rPr>
              <a:t>Manage T Level results service launched to providers on 23 June</a:t>
            </a:r>
          </a:p>
          <a:p>
            <a:pPr fontAlgn="base">
              <a:lnSpc>
                <a:spcPct val="80000"/>
              </a:lnSpc>
            </a:pPr>
            <a:r>
              <a:rPr lang="en-GB" sz="1800" dirty="0">
                <a:solidFill>
                  <a:srgbClr val="000000"/>
                </a:solidFill>
                <a:latin typeface="Arial" panose="020B0604020202020204" pitchFamily="34" charset="0"/>
              </a:rPr>
              <a:t>Provider communications issued to support the launch, including email notifications, newsletters, and articles on our support service </a:t>
            </a:r>
          </a:p>
          <a:p>
            <a:pPr fontAlgn="base">
              <a:lnSpc>
                <a:spcPct val="80000"/>
              </a:lnSpc>
            </a:pPr>
            <a:r>
              <a:rPr lang="en-GB" sz="1800" dirty="0">
                <a:solidFill>
                  <a:srgbClr val="000000"/>
                </a:solidFill>
                <a:latin typeface="Arial" panose="020B0604020202020204" pitchFamily="34" charset="0"/>
              </a:rPr>
              <a:t>This follows months of research-led design where we conducted two rounds of research with a range of provider types to ensure a user friendly experience</a:t>
            </a:r>
          </a:p>
          <a:p>
            <a:pPr fontAlgn="base">
              <a:lnSpc>
                <a:spcPct val="80000"/>
              </a:lnSpc>
            </a:pPr>
            <a:r>
              <a:rPr lang="en-GB" sz="1800" dirty="0">
                <a:solidFill>
                  <a:srgbClr val="000000"/>
                </a:solidFill>
                <a:latin typeface="Arial" panose="020B0604020202020204" pitchFamily="34" charset="0"/>
              </a:rPr>
              <a:t>This is an initial version of the system for providers which will be enhanced over time</a:t>
            </a:r>
          </a:p>
          <a:p>
            <a:pPr marL="0" indent="0" fontAlgn="base">
              <a:lnSpc>
                <a:spcPct val="80000"/>
              </a:lnSpc>
              <a:buNone/>
            </a:pPr>
            <a:r>
              <a:rPr lang="en-GB" sz="1800" dirty="0">
                <a:solidFill>
                  <a:srgbClr val="000000"/>
                </a:solidFill>
                <a:latin typeface="Arial" panose="020B0604020202020204" pitchFamily="34" charset="0"/>
              </a:rPr>
              <a:t>Awarding Organisations (AOs) are responsible for registering students in the system, including:</a:t>
            </a:r>
            <a:r>
              <a:rPr lang="en-GB" sz="180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</a:p>
          <a:p>
            <a:pPr lvl="1" fontAlgn="base">
              <a:lnSpc>
                <a:spcPct val="80000"/>
              </a:lnSpc>
            </a:pPr>
            <a:r>
              <a:rPr lang="en-GB" sz="1600" dirty="0">
                <a:solidFill>
                  <a:srgbClr val="000000"/>
                </a:solidFill>
                <a:latin typeface="Arial" panose="020B0604020202020204" pitchFamily="34" charset="0"/>
              </a:rPr>
              <a:t>Name</a:t>
            </a:r>
          </a:p>
          <a:p>
            <a:pPr lvl="1" fontAlgn="base">
              <a:lnSpc>
                <a:spcPct val="80000"/>
              </a:lnSpc>
            </a:pPr>
            <a:r>
              <a:rPr lang="en-GB" sz="1600" dirty="0">
                <a:solidFill>
                  <a:srgbClr val="000000"/>
                </a:solidFill>
                <a:latin typeface="Arial" panose="020B0604020202020204" pitchFamily="34" charset="0"/>
              </a:rPr>
              <a:t>Unique Learner Number</a:t>
            </a:r>
          </a:p>
          <a:p>
            <a:pPr lvl="1" fontAlgn="base">
              <a:lnSpc>
                <a:spcPct val="80000"/>
              </a:lnSpc>
            </a:pPr>
            <a:r>
              <a:rPr lang="en-GB" sz="1600" dirty="0">
                <a:solidFill>
                  <a:srgbClr val="000000"/>
                </a:solidFill>
                <a:latin typeface="Arial" panose="020B0604020202020204" pitchFamily="34" charset="0"/>
              </a:rPr>
              <a:t>Date of Birth</a:t>
            </a:r>
          </a:p>
          <a:p>
            <a:pPr lvl="1" fontAlgn="base">
              <a:lnSpc>
                <a:spcPct val="80000"/>
              </a:lnSpc>
            </a:pPr>
            <a:r>
              <a:rPr lang="en-GB" sz="1600" dirty="0">
                <a:solidFill>
                  <a:srgbClr val="000000"/>
                </a:solidFill>
                <a:latin typeface="Arial" panose="020B0604020202020204" pitchFamily="34" charset="0"/>
              </a:rPr>
              <a:t>T Level course</a:t>
            </a:r>
          </a:p>
          <a:p>
            <a:pPr lvl="1" fontAlgn="base">
              <a:lnSpc>
                <a:spcPct val="80000"/>
              </a:lnSpc>
            </a:pPr>
            <a:r>
              <a:rPr lang="en-GB" sz="1600" dirty="0">
                <a:solidFill>
                  <a:srgbClr val="000000"/>
                </a:solidFill>
                <a:latin typeface="Arial" panose="020B0604020202020204" pitchFamily="34" charset="0"/>
              </a:rPr>
              <a:t>Assessment Entries</a:t>
            </a:r>
          </a:p>
          <a:p>
            <a:pPr fontAlgn="base">
              <a:lnSpc>
                <a:spcPct val="80000"/>
              </a:lnSpc>
            </a:pPr>
            <a:r>
              <a:rPr lang="en-GB" sz="1800" dirty="0">
                <a:solidFill>
                  <a:srgbClr val="000000"/>
                </a:solidFill>
                <a:latin typeface="Arial" panose="020B0604020202020204" pitchFamily="34" charset="0"/>
              </a:rPr>
              <a:t>It is essential that providers verify student attainment and completion of non-TQ components in order to support the calculation of overall results</a:t>
            </a:r>
          </a:p>
          <a:p>
            <a:pPr lvl="1" fontAlgn="base">
              <a:lnSpc>
                <a:spcPct val="80000"/>
              </a:lnSpc>
            </a:pPr>
            <a:endParaRPr lang="en-GB" sz="16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0" indent="0" fontAlgn="base">
              <a:lnSpc>
                <a:spcPct val="80000"/>
              </a:lnSpc>
              <a:buNone/>
            </a:pPr>
            <a:endParaRPr lang="en-GB" sz="18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rtl="0" fontAlgn="base"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n-GB" sz="1800" b="1" i="0" u="none" strike="noStrike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651D682E-F8F1-4E12-A898-6DEC18ABDC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3"/>
          <a:srcRect l="6001" t="6447" r="47015" b="13695"/>
          <a:stretch/>
        </p:blipFill>
        <p:spPr>
          <a:xfrm>
            <a:off x="6392410" y="1761399"/>
            <a:ext cx="4961391" cy="342794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F896A31-753A-A74F-A74D-4ED9D21704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1922" y="330561"/>
            <a:ext cx="10515600" cy="1325563"/>
          </a:xfrm>
        </p:spPr>
        <p:txBody>
          <a:bodyPr/>
          <a:lstStyle/>
          <a:p>
            <a:pPr rtl="0" eaLnBrk="1" latinLnBrk="0" hangingPunct="1"/>
            <a:r>
              <a:rPr lang="en-GB" sz="2800" dirty="0">
                <a:solidFill>
                  <a:srgbClr val="007399"/>
                </a:solidFill>
                <a:effectLst/>
                <a:latin typeface="Arial" panose="020B0604020202020204" pitchFamily="34" charset="0"/>
                <a:ea typeface="+mn-ea"/>
                <a:cs typeface="+mn-cs"/>
              </a:rPr>
              <a:t>Service launched to providers</a:t>
            </a:r>
            <a:endParaRPr lang="en-GB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4166174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Image showing the high level information flow between providers, awarding organisations, ESFA and LRS. ">
            <a:extLst>
              <a:ext uri="{FF2B5EF4-FFF2-40B4-BE49-F238E27FC236}">
                <a16:creationId xmlns:a16="http://schemas.microsoft.com/office/drawing/2014/main" id="{A9CF1B89-7252-4F33-A6CA-811FB2035D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9796" y="1338830"/>
            <a:ext cx="10072688" cy="508635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E0EA2E0-3711-AD4B-A70A-A281D9DC32C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8092" y="164592"/>
            <a:ext cx="5718048" cy="1334012"/>
          </a:xfrm>
        </p:spPr>
        <p:txBody>
          <a:bodyPr/>
          <a:lstStyle/>
          <a:p>
            <a:pPr rtl="0" eaLnBrk="1" latinLnBrk="0" hangingPunct="1"/>
            <a:r>
              <a:rPr lang="en-GB" sz="2800" dirty="0">
                <a:solidFill>
                  <a:srgbClr val="007399"/>
                </a:solidFill>
                <a:effectLst/>
                <a:latin typeface="Arial" panose="020B0604020202020204" pitchFamily="34" charset="0"/>
                <a:ea typeface="+mn-ea"/>
                <a:cs typeface="+mn-cs"/>
              </a:rPr>
              <a:t>High level Information Flow</a:t>
            </a:r>
            <a:endParaRPr lang="en-GB" dirty="0">
              <a:effectLst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46560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6BFB47-1E2E-4D30-8A0E-F88AFFCB6C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38275"/>
            <a:ext cx="10515600" cy="4738688"/>
          </a:xfrm>
        </p:spPr>
        <p:txBody>
          <a:bodyPr>
            <a:normAutofit fontScale="77500" lnSpcReduction="20000"/>
          </a:bodyPr>
          <a:lstStyle/>
          <a:p>
            <a:r>
              <a:rPr lang="en-GB" sz="2100" dirty="0">
                <a:latin typeface="Arial" panose="020B0604020202020204" pitchFamily="34" charset="0"/>
                <a:cs typeface="Arial" panose="020B0604020202020204" pitchFamily="34" charset="0"/>
              </a:rPr>
              <a:t>Providers can only access information for students that have been registered with AOs</a:t>
            </a:r>
          </a:p>
          <a:p>
            <a:r>
              <a:rPr lang="en-GB" sz="2100" dirty="0">
                <a:latin typeface="Arial" panose="020B0604020202020204" pitchFamily="34" charset="0"/>
                <a:cs typeface="Arial" panose="020B0604020202020204" pitchFamily="34" charset="0"/>
              </a:rPr>
              <a:t>Providers are expected to provide confirmation of non-TQ component attainment: </a:t>
            </a:r>
          </a:p>
          <a:p>
            <a:pPr lvl="1"/>
            <a:r>
              <a:rPr lang="en-GB" sz="2000" b="1" dirty="0">
                <a:latin typeface="Arial" panose="020B0604020202020204" pitchFamily="34" charset="0"/>
                <a:cs typeface="Arial" panose="020B0604020202020204" pitchFamily="34" charset="0"/>
              </a:rPr>
              <a:t>Industry Placement completions and;</a:t>
            </a:r>
          </a:p>
          <a:p>
            <a:pPr lvl="1">
              <a:lnSpc>
                <a:spcPct val="100000"/>
              </a:lnSpc>
            </a:pPr>
            <a:r>
              <a:rPr lang="en-GB" sz="2000" b="1" dirty="0">
                <a:latin typeface="Arial" panose="020B0604020202020204" pitchFamily="34" charset="0"/>
                <a:cs typeface="Arial" panose="020B0604020202020204" pitchFamily="34" charset="0"/>
              </a:rPr>
              <a:t>In some cases, English and Maths attainment</a:t>
            </a:r>
          </a:p>
          <a:p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In the future, where </a:t>
            </a:r>
            <a:r>
              <a:rPr lang="en-GB" sz="2000" b="1" dirty="0">
                <a:latin typeface="Arial" panose="020B0604020202020204" pitchFamily="34" charset="0"/>
                <a:cs typeface="Arial" panose="020B0604020202020204" pitchFamily="34" charset="0"/>
              </a:rPr>
              <a:t>Mandatory Additional Requirements 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are relevant, providers are also expected to verify the completion of these requirements in the system</a:t>
            </a:r>
          </a:p>
          <a:p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Non-TQ component data must be entered by providers before </a:t>
            </a:r>
            <a:r>
              <a:rPr lang="en-GB" sz="2000" b="1" dirty="0">
                <a:latin typeface="Arial" panose="020B0604020202020204" pitchFamily="34" charset="0"/>
                <a:cs typeface="Arial" panose="020B0604020202020204" pitchFamily="34" charset="0"/>
              </a:rPr>
              <a:t>31 July 2022 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to ensure T Level grades are calculated and certificates issued</a:t>
            </a:r>
          </a:p>
          <a:p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en-GB" sz="2000" b="1" dirty="0">
                <a:latin typeface="Arial" panose="020B0604020202020204" pitchFamily="34" charset="0"/>
                <a:cs typeface="Arial" panose="020B0604020202020204" pitchFamily="34" charset="0"/>
              </a:rPr>
              <a:t>Statement of Achievement 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will be issued to those students that do not pass all elements of their T Level</a:t>
            </a:r>
          </a:p>
          <a:p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Where students leave the course early, providers must </a:t>
            </a:r>
            <a:r>
              <a:rPr lang="en-GB" sz="2000" b="1" dirty="0">
                <a:latin typeface="Arial" panose="020B0604020202020204" pitchFamily="34" charset="0"/>
                <a:cs typeface="Arial" panose="020B0604020202020204" pitchFamily="34" charset="0"/>
              </a:rPr>
              <a:t>inform the relevant AO 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of the student withdrawal, and then </a:t>
            </a:r>
            <a:r>
              <a:rPr lang="en-GB" sz="2000" b="1" dirty="0">
                <a:latin typeface="Arial" panose="020B0604020202020204" pitchFamily="34" charset="0"/>
                <a:cs typeface="Arial" panose="020B0604020202020204" pitchFamily="34" charset="0"/>
              </a:rPr>
              <a:t>request a statement of achievement 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through the service </a:t>
            </a:r>
          </a:p>
          <a:p>
            <a:r>
              <a:rPr lang="en-GB" sz="2000" b="1" dirty="0">
                <a:latin typeface="Arial" panose="020B0604020202020204" pitchFamily="34" charset="0"/>
                <a:cs typeface="Arial" panose="020B0604020202020204" pitchFamily="34" charset="0"/>
              </a:rPr>
              <a:t>T Level certificates and statements of achievement 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will be printed and </a:t>
            </a:r>
            <a:r>
              <a:rPr lang="en-GB" sz="2000" b="1" dirty="0">
                <a:latin typeface="Arial" panose="020B0604020202020204" pitchFamily="34" charset="0"/>
                <a:cs typeface="Arial" panose="020B0604020202020204" pitchFamily="34" charset="0"/>
              </a:rPr>
              <a:t>sent to providers 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for issuing to students</a:t>
            </a:r>
          </a:p>
          <a:p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lvl="1" fontAlgn="base">
              <a:spcBef>
                <a:spcPts val="1000"/>
              </a:spcBef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Student registration information submitted to AOs will be used to populate certificates so it is essential that </a:t>
            </a:r>
            <a:r>
              <a:rPr lang="en-GB" sz="2000" b="1" dirty="0">
                <a:latin typeface="Arial" panose="020B0604020202020204" pitchFamily="34" charset="0"/>
                <a:cs typeface="Arial" panose="020B0604020202020204" pitchFamily="34" charset="0"/>
              </a:rPr>
              <a:t>registration data is accurate</a:t>
            </a:r>
          </a:p>
          <a:p>
            <a:pPr marL="228600" lvl="1" fontAlgn="base">
              <a:spcBef>
                <a:spcPts val="1000"/>
              </a:spcBef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In order to minimise burden to providers it is also important to ensure that Personal Learning Records in the </a:t>
            </a:r>
            <a:r>
              <a:rPr lang="en-GB" sz="2000" b="1" dirty="0">
                <a:latin typeface="Arial" panose="020B0604020202020204" pitchFamily="34" charset="0"/>
                <a:cs typeface="Arial" panose="020B0604020202020204" pitchFamily="34" charset="0"/>
              </a:rPr>
              <a:t>Learning Records Service are accurate so that we can match student records 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and extract English and Maths attainment data</a:t>
            </a:r>
          </a:p>
          <a:p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7D445BF-30E4-C04D-B58A-721050BB70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0" eaLnBrk="1" latinLnBrk="0" hangingPunct="1"/>
            <a:r>
              <a:rPr lang="en-GB" sz="2800" dirty="0">
                <a:solidFill>
                  <a:srgbClr val="007399"/>
                </a:solidFill>
                <a:effectLst/>
                <a:latin typeface="Arial" panose="020B0604020202020204" pitchFamily="34" charset="0"/>
                <a:ea typeface="+mn-ea"/>
                <a:cs typeface="+mn-cs"/>
              </a:rPr>
              <a:t>Actions required in the service</a:t>
            </a:r>
            <a:endParaRPr lang="en-GB" dirty="0">
              <a:effectLst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57884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6BFB47-1E2E-4D30-8A0E-F88AFFCB6C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38275"/>
            <a:ext cx="10515600" cy="4738688"/>
          </a:xfrm>
        </p:spPr>
        <p:txBody>
          <a:bodyPr>
            <a:normAutofit/>
          </a:bodyPr>
          <a:lstStyle/>
          <a:p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Recording English/Maths achievements and Industry Placement completions</a:t>
            </a:r>
          </a:p>
          <a:p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Requesting Statements of Achievement </a:t>
            </a:r>
          </a:p>
          <a:p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7B182E9-502E-8E48-B132-6F3A164F65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0" eaLnBrk="1" latinLnBrk="0" hangingPunct="1"/>
            <a:r>
              <a:rPr lang="en-GB" sz="2800" dirty="0">
                <a:solidFill>
                  <a:srgbClr val="007399"/>
                </a:solidFill>
                <a:effectLst/>
                <a:latin typeface="Arial" panose="020B0604020202020204" pitchFamily="34" charset="0"/>
                <a:ea typeface="+mn-ea"/>
                <a:cs typeface="+mn-cs"/>
              </a:rPr>
              <a:t>Demonstration of the service for providers</a:t>
            </a:r>
            <a:endParaRPr lang="en-GB" dirty="0">
              <a:effectLst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01043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66724032-E675-42F9-9A4E-A879BBCC0DCF}"/>
              </a:ext>
            </a:extLst>
          </p:cNvPr>
          <p:cNvSpPr txBox="1"/>
          <p:nvPr/>
        </p:nvSpPr>
        <p:spPr>
          <a:xfrm>
            <a:off x="901107" y="1294185"/>
            <a:ext cx="5566805" cy="4722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indent="-228600" fontAlgn="base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000000"/>
                </a:solidFill>
                <a:latin typeface="Arial" panose="020B0604020202020204" pitchFamily="34" charset="0"/>
              </a:rPr>
              <a:t>Minimum Viable Product to be completed by mid-August </a:t>
            </a:r>
          </a:p>
          <a:p>
            <a:pPr marL="228600" indent="-228600" fontAlgn="base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000000"/>
                </a:solidFill>
                <a:latin typeface="Arial" panose="020B0604020202020204" pitchFamily="34" charset="0"/>
              </a:rPr>
              <a:t>Providers will be able to review component results and request statements of achievement for leavers from 10 August</a:t>
            </a:r>
          </a:p>
          <a:p>
            <a:pPr marL="228600" indent="-228600" fontAlgn="base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000000"/>
                </a:solidFill>
                <a:latin typeface="Arial" panose="020B0604020202020204" pitchFamily="34" charset="0"/>
              </a:rPr>
              <a:t>From September we will need to prioritise key features such as the capture of occupational specialism data from AOs</a:t>
            </a:r>
          </a:p>
          <a:p>
            <a:pPr marL="228600" indent="-228600" fontAlgn="base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000000"/>
                </a:solidFill>
                <a:latin typeface="Arial" panose="020B0604020202020204" pitchFamily="34" charset="0"/>
              </a:rPr>
              <a:t>Further development for provider aspects of the service are expected in early 2022 </a:t>
            </a:r>
          </a:p>
          <a:p>
            <a:pPr marL="228600" indent="-228600" fontAlgn="base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000000"/>
                </a:solidFill>
                <a:latin typeface="Arial" panose="020B0604020202020204" pitchFamily="34" charset="0"/>
              </a:rPr>
              <a:t>We will research with a range of providers to inform service design</a:t>
            </a:r>
          </a:p>
          <a:p>
            <a:pPr marL="228600" indent="-228600" fontAlgn="base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000000"/>
                </a:solidFill>
                <a:latin typeface="Arial" panose="020B0604020202020204" pitchFamily="34" charset="0"/>
              </a:rPr>
              <a:t>Enhancements we expect to implement include the ability to submit data in bulk, as well as expanding Industry Placements section to capture delivery models being adopted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F53E6BA-B006-46AA-BD9E-9D3E5E2032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87169" y="2022795"/>
            <a:ext cx="5174527" cy="281240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4B41CF4-E97C-924D-A601-64FD5FE81C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0" eaLnBrk="1" latinLnBrk="0" hangingPunct="1"/>
            <a:r>
              <a:rPr lang="en-GB" sz="2800" dirty="0">
                <a:solidFill>
                  <a:srgbClr val="007399"/>
                </a:solidFill>
                <a:effectLst/>
                <a:latin typeface="Arial" panose="020B0604020202020204" pitchFamily="34" charset="0"/>
                <a:ea typeface="+mn-ea"/>
                <a:cs typeface="+mn-cs"/>
              </a:rPr>
              <a:t>Next Steps</a:t>
            </a:r>
            <a:endParaRPr lang="en-GB" dirty="0">
              <a:effectLst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463433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E7C1BD4B5BB2E479A93141E29E57D36" ma:contentTypeVersion="17" ma:contentTypeDescription="Create a new document." ma:contentTypeScope="" ma:versionID="894f0ce257b6265523d81999f8b0bddc">
  <xsd:schema xmlns:xsd="http://www.w3.org/2001/XMLSchema" xmlns:xs="http://www.w3.org/2001/XMLSchema" xmlns:p="http://schemas.microsoft.com/office/2006/metadata/properties" xmlns:ns3="2f94e208-1739-4dfc-94f1-93b32e2482d3" xmlns:ns4="ae506db1-f2e8-4999-a4ab-e13cd21b9a6c" targetNamespace="http://schemas.microsoft.com/office/2006/metadata/properties" ma:root="true" ma:fieldsID="2aa5e6be6b9c5cbd60ae2ea6001711ba" ns3:_="" ns4:_="">
    <xsd:import namespace="2f94e208-1739-4dfc-94f1-93b32e2482d3"/>
    <xsd:import namespace="ae506db1-f2e8-4999-a4ab-e13cd21b9a6c"/>
    <xsd:element name="properties">
      <xsd:complexType>
        <xsd:sequence>
          <xsd:element name="documentManagement">
            <xsd:complexType>
              <xsd:all>
                <xsd:element ref="ns3:MigrationWizId" minOccurs="0"/>
                <xsd:element ref="ns3:MigrationWizIdPermissions" minOccurs="0"/>
                <xsd:element ref="ns3:MigrationWizIdPermissionLevels" minOccurs="0"/>
                <xsd:element ref="ns3:MigrationWizIdDocumentLibraryPermissions" minOccurs="0"/>
                <xsd:element ref="ns3:MigrationWizIdSecurityGroups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DateTaken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AutoKeyPoints" minOccurs="0"/>
                <xsd:element ref="ns3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f94e208-1739-4dfc-94f1-93b32e2482d3" elementFormDefault="qualified">
    <xsd:import namespace="http://schemas.microsoft.com/office/2006/documentManagement/types"/>
    <xsd:import namespace="http://schemas.microsoft.com/office/infopath/2007/PartnerControls"/>
    <xsd:element name="MigrationWizId" ma:index="8" nillable="true" ma:displayName="MigrationWizId" ma:internalName="MigrationWizId">
      <xsd:simpleType>
        <xsd:restriction base="dms:Text"/>
      </xsd:simpleType>
    </xsd:element>
    <xsd:element name="MigrationWizIdPermissions" ma:index="9" nillable="true" ma:displayName="MigrationWizIdPermissions" ma:internalName="MigrationWizIdPermissions">
      <xsd:simpleType>
        <xsd:restriction base="dms:Text"/>
      </xsd:simpleType>
    </xsd:element>
    <xsd:element name="MigrationWizIdPermissionLevels" ma:index="10" nillable="true" ma:displayName="MigrationWizIdPermissionLevels" ma:internalName="MigrationWizIdPermissionLevels">
      <xsd:simpleType>
        <xsd:restriction base="dms:Text"/>
      </xsd:simpleType>
    </xsd:element>
    <xsd:element name="MigrationWizIdDocumentLibraryPermissions" ma:index="11" nillable="true" ma:displayName="MigrationWizIdDocumentLibraryPermissions" ma:internalName="MigrationWizIdDocumentLibraryPermissions">
      <xsd:simpleType>
        <xsd:restriction base="dms:Text"/>
      </xsd:simpleType>
    </xsd:element>
    <xsd:element name="MigrationWizIdSecurityGroups" ma:index="12" nillable="true" ma:displayName="MigrationWizIdSecurityGroups" ma:internalName="MigrationWizIdSecurityGroups">
      <xsd:simpleType>
        <xsd:restriction base="dms:Text"/>
      </xsd:simpleType>
    </xsd:element>
    <xsd:element name="MediaServiceMetadata" ma:index="13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4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AutoTags" ma:index="15" nillable="true" ma:displayName="MediaServiceAutoTags" ma:description="" ma:internalName="MediaServiceAutoTags" ma:readOnly="true">
      <xsd:simpleType>
        <xsd:restriction base="dms:Text"/>
      </xsd:simpleType>
    </xsd:element>
    <xsd:element name="MediaServiceDateTaken" ma:index="16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GenerationTime" ma:index="20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1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2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2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e506db1-f2e8-4999-a4ab-e13cd21b9a6c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9" nillable="true" ma:displayName="Sharing Hint Hash" ma:description="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igrationWizId xmlns="2f94e208-1739-4dfc-94f1-93b32e2482d3" xsi:nil="true"/>
    <MigrationWizIdPermissions xmlns="2f94e208-1739-4dfc-94f1-93b32e2482d3" xsi:nil="true"/>
    <MigrationWizIdPermissionLevels xmlns="2f94e208-1739-4dfc-94f1-93b32e2482d3" xsi:nil="true"/>
    <MigrationWizIdDocumentLibraryPermissions xmlns="2f94e208-1739-4dfc-94f1-93b32e2482d3" xsi:nil="true"/>
    <MigrationWizIdSecurityGroups xmlns="2f94e208-1739-4dfc-94f1-93b32e2482d3" xsi:nil="true"/>
  </documentManagement>
</p:properties>
</file>

<file path=customXml/itemProps1.xml><?xml version="1.0" encoding="utf-8"?>
<ds:datastoreItem xmlns:ds="http://schemas.openxmlformats.org/officeDocument/2006/customXml" ds:itemID="{7C4DCEFB-1B0A-4FBD-BAAA-51E5DE73BD6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f94e208-1739-4dfc-94f1-93b32e2482d3"/>
    <ds:schemaRef ds:uri="ae506db1-f2e8-4999-a4ab-e13cd21b9a6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912EB24A-1604-4372-B4EE-035AC282D96F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F4A1086-DC18-4189-9B6E-F4BA31F0D876}">
  <ds:schemaRefs>
    <ds:schemaRef ds:uri="http://schemas.microsoft.com/office/2006/metadata/properties"/>
    <ds:schemaRef ds:uri="http://schemas.microsoft.com/office/infopath/2007/PartnerControls"/>
    <ds:schemaRef ds:uri="2f94e208-1739-4dfc-94f1-93b32e2482d3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4429</TotalTime>
  <Words>472</Words>
  <Application>Microsoft Macintosh PowerPoint</Application>
  <PresentationFormat>Widescreen</PresentationFormat>
  <Paragraphs>62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 Theme</vt:lpstr>
      <vt:lpstr>Manage T Level results </vt:lpstr>
      <vt:lpstr>Service launched to providers</vt:lpstr>
      <vt:lpstr>High level Information Flow </vt:lpstr>
      <vt:lpstr>Actions required in the service </vt:lpstr>
      <vt:lpstr>Demonstration of the service for providers </vt:lpstr>
      <vt:lpstr>Next Steps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BAL, Tirath</dc:creator>
  <cp:lastModifiedBy>Kaye Southam</cp:lastModifiedBy>
  <cp:revision>13</cp:revision>
  <dcterms:created xsi:type="dcterms:W3CDTF">2020-05-07T10:21:46Z</dcterms:created>
  <dcterms:modified xsi:type="dcterms:W3CDTF">2021-09-01T15:10:43Z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0x010100EE7C1BD4B5BB2E479A93141E29E57D36</vt:lpwstr>
  </property>
</Properties>
</file>