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9" r:id="rId5"/>
    <p:sldId id="489" r:id="rId6"/>
    <p:sldId id="488" r:id="rId7"/>
    <p:sldId id="476" r:id="rId8"/>
    <p:sldId id="490" r:id="rId9"/>
    <p:sldId id="4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2" autoAdjust="0"/>
    <p:restoredTop sz="86401"/>
  </p:normalViewPr>
  <p:slideViewPr>
    <p:cSldViewPr snapToGrid="0">
      <p:cViewPr varScale="1">
        <p:scale>
          <a:sx n="70" d="100"/>
          <a:sy n="70" d="100"/>
        </p:scale>
        <p:origin x="200" y="1016"/>
      </p:cViewPr>
      <p:guideLst/>
    </p:cSldViewPr>
  </p:slideViewPr>
  <p:outlineViewPr>
    <p:cViewPr>
      <p:scale>
        <a:sx n="33" d="100"/>
        <a:sy n="33" d="100"/>
      </p:scale>
      <p:origin x="0" y="-5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5EA0A-728D-4538-B430-65CA9E7FE195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65D1-EACF-4A03-A5C6-5B490064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5D1-EACF-4A03-A5C6-5B4900648C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5D1-EACF-4A03-A5C6-5B4900648C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97F57-A4EC-8246-92D6-9621EC943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6AE5-C8A0-D749-AD3E-148141CAC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66AE5-C8A0-D749-AD3E-148141CAC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365D1-EACF-4A03-A5C6-5B4900648C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4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7CE2-E9C6-4D3F-9D54-1948D6056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7FD5D-6163-4B70-B8BD-B5CF86DC4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9AFA0-8EAC-41B2-9A2A-8F8361CA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7376-AB83-4D7F-9A23-E7CAB593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D75B6-E123-4E30-9EBF-2E9F0AAB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690A-F66E-49B0-92D2-D66C8C69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F43B9-2F5D-446B-A2AD-380FC2441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3394B-7CD5-487B-AD70-8DD81DC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8B651-4A83-447F-AE47-C6E8724C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0A74-3B19-4EBC-8649-3ED94C52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1EDDC-2A59-4F1A-B646-0900E76CE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12244-B481-441E-A72E-D418FFB70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5D2B-CDBC-42D7-A1E2-26AEF33A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7619B-E93D-490F-A902-78929BC9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CB21-74E0-43A8-94D9-83ADE2F9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Imag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C57FBE-99B5-664B-84C5-982A3F28E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9" cy="6858000"/>
          </a:xfrm>
        </p:spPr>
        <p:txBody>
          <a:bodyPr/>
          <a:lstStyle/>
          <a:p>
            <a:r>
              <a:rPr lang="en-US" dirty="0"/>
              <a:t>Click icon to add full slide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1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EF43-1AAB-44E2-8970-7E8E8503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2724-D69B-474E-9372-96AD0D4C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0E3CC-DBAA-4D64-B53B-5C797629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73E7-4DFE-4138-9039-CDB38C45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2081-45CB-437C-8032-C22A17AC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42F1-E350-4B34-9F60-29FC4FD1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5039F-F272-4692-A080-DD747A2C4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1560C-1BD3-4D40-939A-BE3A8024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E101-F677-4801-A1D8-85FAAF45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BDC5-A953-40ED-8872-611397AD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4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1AF7-6313-47BA-AFE6-2E0FD96F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6408-65A4-43BF-9D01-36F046140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D0DCA-4424-46C7-B95E-3072F4E4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44789-19A5-4B59-94AE-EB9FB4FC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6B3E-72F4-47B0-B17E-F03A1C21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306C-A6D1-4962-9165-4738DE29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8894-3DF9-42F6-BC8D-8A3DAA29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1ED55-D7E5-4DCC-A3D9-47105A8E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2D5AC-9664-4B87-868E-796B729B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EB570-221F-4E89-99D5-BE65EA9B8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AE970-0F61-41E1-A7A7-91197FCF5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1412B-7769-45C6-A640-329DC1F7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7192-B1DD-43F1-9185-46E7591E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EEDAF-538A-47C3-B96A-1F898AA2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6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3E1C-DB4A-4716-B5E3-DE26AC74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A8596-837C-40A3-A1AB-2FE9A4BC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FB525-62C3-4783-9E4D-D62E99EB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91A4B-2660-4B02-9309-86A6F631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3E426-AB50-43AE-AF4D-57D49F3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7E2D3-A919-4E23-A23A-996D8F77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D87BC-E69C-46FC-A3FB-29C42E01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2365-8FBC-44FA-A77D-66411412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B510-7E08-467A-8F0A-5E79DC45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ED295-DEAF-4E48-92A3-C4E3FA50A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BCBA4-5BC2-476A-858E-B58AF08B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A0C50-64F2-4E0D-83F5-6351AEB4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81517-FA88-4A44-80D6-F376388D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42DB-B6FE-4B33-9AEE-0D560714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4EF94-3FCD-4153-80B8-DAC12CCFD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4795B-EB6B-42EA-AAB8-E35DFF48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83423-95F6-459F-B3DF-B961A01E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290F0-8666-425A-B71E-9C76328F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0F08-B42C-4E5D-8A7E-444FF789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9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C9FF5-ECCD-437A-A373-20FBDFCE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62E92-9BDB-49DB-91E6-A24323A9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1F373-76BD-4CD3-9A83-F72AC5EEE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484B-2648-46CB-AFC3-1674D6A345B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9B15-641F-4917-A918-989804B41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84A9-EA8B-4A6F-8FF7-783E84BC7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5DB7-CC45-434B-8D84-9DCADFA93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4E5181AB-2EF0-DE46-8B3B-B71998EC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9" y="794758"/>
            <a:ext cx="2089187" cy="105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31812-4A4B-4737-819D-EEEFBEE0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468" y="796192"/>
            <a:ext cx="1896020" cy="634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3EAC4-7E90-F040-B088-70C01059E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2136" y="2766218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GB" sz="40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Manage T Level results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1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FB47-1E2E-4D30-8A0E-F88AFFCB6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359017"/>
            <a:ext cx="5445156" cy="5125673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8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Manage T Level results service launched to providers on 23 June</a:t>
            </a:r>
          </a:p>
          <a:p>
            <a:pPr fontAlgn="base">
              <a:lnSpc>
                <a:spcPct val="8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Provider communications issued to support the launch, including email notifications, newsletters, and articles on our support service </a:t>
            </a:r>
          </a:p>
          <a:p>
            <a:pPr fontAlgn="base">
              <a:lnSpc>
                <a:spcPct val="8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This follows months of research-led design where we conducted two rounds of research with a range of provider types to ensure a user friendly experience</a:t>
            </a:r>
          </a:p>
          <a:p>
            <a:pPr fontAlgn="base">
              <a:lnSpc>
                <a:spcPct val="8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This is an initial version of the system for providers which will be enhanced over time</a:t>
            </a:r>
          </a:p>
          <a:p>
            <a:pPr marL="0" indent="0" fontAlgn="base">
              <a:lnSpc>
                <a:spcPct val="80000"/>
              </a:lnSpc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Awarding Organisations (AOs) are responsible for registering students in the system, including: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lvl="1" fontAlgn="base">
              <a:lnSpc>
                <a:spcPct val="80000"/>
              </a:lnSpc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Name</a:t>
            </a:r>
          </a:p>
          <a:p>
            <a:pPr lvl="1" fontAlgn="base">
              <a:lnSpc>
                <a:spcPct val="80000"/>
              </a:lnSpc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Unique Learner Number</a:t>
            </a:r>
          </a:p>
          <a:p>
            <a:pPr lvl="1" fontAlgn="base">
              <a:lnSpc>
                <a:spcPct val="80000"/>
              </a:lnSpc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Date of Birth</a:t>
            </a:r>
          </a:p>
          <a:p>
            <a:pPr lvl="1" fontAlgn="base">
              <a:lnSpc>
                <a:spcPct val="80000"/>
              </a:lnSpc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 Level course</a:t>
            </a:r>
          </a:p>
          <a:p>
            <a:pPr lvl="1" fontAlgn="base">
              <a:lnSpc>
                <a:spcPct val="80000"/>
              </a:lnSpc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Assessment Entries</a:t>
            </a:r>
          </a:p>
          <a:p>
            <a:pPr fontAlgn="base">
              <a:lnSpc>
                <a:spcPct val="8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It is essential that providers verify student attainment and completion of non-TQ components in order to support the calculation of overall results</a:t>
            </a:r>
          </a:p>
          <a:p>
            <a:pPr lvl="1" fontAlgn="base">
              <a:lnSpc>
                <a:spcPct val="80000"/>
              </a:lnSpc>
            </a:pP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lnSpc>
                <a:spcPct val="80000"/>
              </a:lnSpc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D682E-F8F1-4E12-A898-6DEC18AB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001" t="6447" r="47015" b="13695"/>
          <a:stretch/>
        </p:blipFill>
        <p:spPr>
          <a:xfrm>
            <a:off x="6392410" y="1761399"/>
            <a:ext cx="4961391" cy="342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96A31-753A-A74F-A74D-4ED9D217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2" y="330561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GB" sz="28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Service launched to providers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61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showing the high level information flow between providers, awarding organisations, ESFA and LRS. ">
            <a:extLst>
              <a:ext uri="{FF2B5EF4-FFF2-40B4-BE49-F238E27FC236}">
                <a16:creationId xmlns:a16="http://schemas.microsoft.com/office/drawing/2014/main" id="{A9CF1B89-7252-4F33-A6CA-811FB2035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6" y="1338830"/>
            <a:ext cx="10072688" cy="5086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EA2E0-3711-AD4B-A70A-A281D9DC3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2" y="164592"/>
            <a:ext cx="5718048" cy="1334012"/>
          </a:xfrm>
        </p:spPr>
        <p:txBody>
          <a:bodyPr/>
          <a:lstStyle/>
          <a:p>
            <a:pPr rtl="0" eaLnBrk="1" latinLnBrk="0" hangingPunct="1"/>
            <a:r>
              <a:rPr lang="en-GB" sz="28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High level Information Flow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5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FB47-1E2E-4D30-8A0E-F88AFFCB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Providers can only access information for students that have been registered with AOs</a:t>
            </a:r>
          </a:p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Providers are expected to provide confirmation of non-TQ component attainment: 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Industry Placement completions and;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 some cases, English and Maths attainment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future, where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Mandatory Additional Requirements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relevant, providers are also expected to verify the completion of these requirements in the system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Non-TQ component data must be entered by providers before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31 July 2022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ensure T Level grades are calculated and certificates issued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Statement of Achievement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 be issued to those students that do not pass all elements of their T Level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students leave the course early, providers must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 the relevant AO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student withdrawal, and then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request a statement of achievement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through the service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 Level certificates and statements of achievement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 be printed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sent to providers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issuing to students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fontAlgn="base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Student registration information submitted to AOs will be used to populate certificates so it is essential that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registration data is accurate</a:t>
            </a:r>
          </a:p>
          <a:p>
            <a:pPr marL="228600" lvl="1" fontAlgn="base">
              <a:spcBef>
                <a:spcPts val="1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minimise burden to providers it is also important to ensure that Personal Learning Records in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Learning Records Service are accurate so that we can match student records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extract English and Maths attainment data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445BF-30E4-C04D-B58A-721050BB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Actions required in the service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8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FB47-1E2E-4D30-8A0E-F88AFFCB6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Recording English/Maths achievements and Industry Placement completions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Requesting Statements of Achievement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182E9-502E-8E48-B132-6F3A164F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Demonstration of the service for providers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724032-E675-42F9-9A4E-A879BBCC0DCF}"/>
              </a:ext>
            </a:extLst>
          </p:cNvPr>
          <p:cNvSpPr txBox="1"/>
          <p:nvPr/>
        </p:nvSpPr>
        <p:spPr>
          <a:xfrm>
            <a:off x="901107" y="1294185"/>
            <a:ext cx="5566805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Minimum Viable Product to be completed by mid-August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Providers will be able to review component results and request statements of achievement for leavers from 10 August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From September we will need to prioritise key features such as the capture of occupational specialism data from AOs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Further development for provider aspects of the service are expected in early 2022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will research with a range of providers to inform service design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Enhancements we expect to implement include the ability to submit data in bulk, as well as expanding Industry Placements section to capture delivery models being adopted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3E6BA-B006-46AA-BD9E-9D3E5E20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69" y="2022795"/>
            <a:ext cx="5174527" cy="2812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B41CF4-E97C-924D-A601-64FD5FE8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GB" sz="2800" dirty="0">
                <a:solidFill>
                  <a:srgbClr val="007399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Next Steps</a:t>
            </a:r>
            <a:endParaRPr lang="en-GB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3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C1BD4B5BB2E479A93141E29E57D36" ma:contentTypeVersion="17" ma:contentTypeDescription="Create a new document." ma:contentTypeScope="" ma:versionID="894f0ce257b6265523d81999f8b0bddc">
  <xsd:schema xmlns:xsd="http://www.w3.org/2001/XMLSchema" xmlns:xs="http://www.w3.org/2001/XMLSchema" xmlns:p="http://schemas.microsoft.com/office/2006/metadata/properties" xmlns:ns3="2f94e208-1739-4dfc-94f1-93b32e2482d3" xmlns:ns4="ae506db1-f2e8-4999-a4ab-e13cd21b9a6c" targetNamespace="http://schemas.microsoft.com/office/2006/metadata/properties" ma:root="true" ma:fieldsID="2aa5e6be6b9c5cbd60ae2ea6001711ba" ns3:_="" ns4:_="">
    <xsd:import namespace="2f94e208-1739-4dfc-94f1-93b32e2482d3"/>
    <xsd:import namespace="ae506db1-f2e8-4999-a4ab-e13cd21b9a6c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4e208-1739-4dfc-94f1-93b32e2482d3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06db1-f2e8-4999-a4ab-e13cd21b9a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2f94e208-1739-4dfc-94f1-93b32e2482d3" xsi:nil="true"/>
    <MigrationWizIdPermissions xmlns="2f94e208-1739-4dfc-94f1-93b32e2482d3" xsi:nil="true"/>
    <MigrationWizIdPermissionLevels xmlns="2f94e208-1739-4dfc-94f1-93b32e2482d3" xsi:nil="true"/>
    <MigrationWizIdDocumentLibraryPermissions xmlns="2f94e208-1739-4dfc-94f1-93b32e2482d3" xsi:nil="true"/>
    <MigrationWizIdSecurityGroups xmlns="2f94e208-1739-4dfc-94f1-93b32e2482d3" xsi:nil="true"/>
  </documentManagement>
</p:properties>
</file>

<file path=customXml/itemProps1.xml><?xml version="1.0" encoding="utf-8"?>
<ds:datastoreItem xmlns:ds="http://schemas.openxmlformats.org/officeDocument/2006/customXml" ds:itemID="{7C4DCEFB-1B0A-4FBD-BAAA-51E5DE73B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4e208-1739-4dfc-94f1-93b32e2482d3"/>
    <ds:schemaRef ds:uri="ae506db1-f2e8-4999-a4ab-e13cd21b9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2EB24A-1604-4372-B4EE-035AC282D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A1086-DC18-4189-9B6E-F4BA31F0D876}">
  <ds:schemaRefs>
    <ds:schemaRef ds:uri="http://schemas.microsoft.com/office/2006/metadata/properties"/>
    <ds:schemaRef ds:uri="http://schemas.microsoft.com/office/infopath/2007/PartnerControls"/>
    <ds:schemaRef ds:uri="2f94e208-1739-4dfc-94f1-93b32e2482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4429</TotalTime>
  <Words>472</Words>
  <Application>Microsoft Macintosh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Manage T Level results </vt:lpstr>
      <vt:lpstr>Service launched to providers</vt:lpstr>
      <vt:lpstr>High level Information Flow </vt:lpstr>
      <vt:lpstr>Actions required in the service </vt:lpstr>
      <vt:lpstr>Demonstration of the service for providers 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BAL, Tirath</dc:creator>
  <cp:lastModifiedBy>Kaye Southam</cp:lastModifiedBy>
  <cp:revision>13</cp:revision>
  <dcterms:created xsi:type="dcterms:W3CDTF">2020-05-07T10:21:46Z</dcterms:created>
  <dcterms:modified xsi:type="dcterms:W3CDTF">2021-09-01T15:10:43Z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0x010100EE7C1BD4B5BB2E479A93141E29E57D36</vt:lpwstr>
  </property>
</Properties>
</file>