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 id="2147483648" r:id="rId6"/>
    <p:sldMasterId id="2147483768" r:id="rId7"/>
  </p:sldMasterIdLst>
  <p:notesMasterIdLst>
    <p:notesMasterId r:id="rId28"/>
  </p:notesMasterIdLst>
  <p:sldIdLst>
    <p:sldId id="569" r:id="rId8"/>
    <p:sldId id="960" r:id="rId9"/>
    <p:sldId id="567" r:id="rId10"/>
    <p:sldId id="913" r:id="rId11"/>
    <p:sldId id="442" r:id="rId12"/>
    <p:sldId id="957" r:id="rId13"/>
    <p:sldId id="948" r:id="rId14"/>
    <p:sldId id="372" r:id="rId15"/>
    <p:sldId id="386" r:id="rId16"/>
    <p:sldId id="953" r:id="rId17"/>
    <p:sldId id="395" r:id="rId18"/>
    <p:sldId id="459" r:id="rId19"/>
    <p:sldId id="536" r:id="rId20"/>
    <p:sldId id="929" r:id="rId21"/>
    <p:sldId id="943" r:id="rId22"/>
    <p:sldId id="959" r:id="rId23"/>
    <p:sldId id="955" r:id="rId24"/>
    <p:sldId id="533" r:id="rId25"/>
    <p:sldId id="958" r:id="rId26"/>
    <p:sldId id="9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N, Karen" initials="MK" lastIdx="2" clrIdx="0">
    <p:extLst>
      <p:ext uri="{19B8F6BF-5375-455C-9EA6-DF929625EA0E}">
        <p15:presenceInfo xmlns:p15="http://schemas.microsoft.com/office/powerpoint/2012/main" userId="S::Karen.MOON@EDUCATION.GOV.UK::fe0e849d-5e28-49c4-a7a9-239723822e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2C4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9176D-1B39-4F74-8C2E-03D9B73D38D5}" v="28" dt="2020-11-16T14:50:56.484"/>
    <p1510:client id="{25BD0F3E-C96C-4DD0-AA55-10C1E5883F28}" v="2" dt="2020-11-18T11:15:54.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6"/>
    <p:restoredTop sz="94643"/>
  </p:normalViewPr>
  <p:slideViewPr>
    <p:cSldViewPr snapToGrid="0">
      <p:cViewPr>
        <p:scale>
          <a:sx n="71" d="100"/>
          <a:sy n="71" d="100"/>
        </p:scale>
        <p:origin x="792" y="1224"/>
      </p:cViewPr>
      <p:guideLst/>
    </p:cSldViewPr>
  </p:slideViewPr>
  <p:outlineViewPr>
    <p:cViewPr>
      <p:scale>
        <a:sx n="33" d="100"/>
        <a:sy n="33" d="100"/>
      </p:scale>
      <p:origin x="0" y="-640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FE7B9-71F7-4D02-A52B-03DF735BD072}"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n-GB"/>
        </a:p>
      </dgm:t>
    </dgm:pt>
    <dgm:pt modelId="{553BE49E-0D7E-4BFF-BD1F-432AAA43F29D}">
      <dgm:prSet phldrT="[Text]" custT="1"/>
      <dgm:spPr/>
      <dgm:t>
        <a:bodyPr/>
        <a:lstStyle/>
        <a:p>
          <a:pPr>
            <a:lnSpc>
              <a:spcPct val="80000"/>
            </a:lnSpc>
          </a:pPr>
          <a:r>
            <a:rPr lang="en-GB" sz="2400"/>
            <a:t>T Levels will </a:t>
          </a:r>
          <a:r>
            <a:rPr lang="en-GB" sz="2400" b="1"/>
            <a:t>combine classroom theory, practical learning and a 3 month industry placement</a:t>
          </a:r>
          <a:r>
            <a:rPr lang="en-GB" sz="2400"/>
            <a:t> with an employer to make sure students have real experience of the workplace. </a:t>
          </a:r>
        </a:p>
      </dgm:t>
    </dgm:pt>
    <dgm:pt modelId="{E8215B48-E4F2-441F-A117-E2426C665493}" type="parTrans" cxnId="{D1722B6F-C146-47DE-8AED-D3E3B567A51B}">
      <dgm:prSet/>
      <dgm:spPr/>
      <dgm:t>
        <a:bodyPr/>
        <a:lstStyle/>
        <a:p>
          <a:pPr>
            <a:lnSpc>
              <a:spcPct val="80000"/>
            </a:lnSpc>
          </a:pPr>
          <a:endParaRPr lang="en-GB" sz="2400"/>
        </a:p>
      </dgm:t>
    </dgm:pt>
    <dgm:pt modelId="{79181666-AA36-46E8-A8E0-E926B1690A29}" type="sibTrans" cxnId="{D1722B6F-C146-47DE-8AED-D3E3B567A51B}">
      <dgm:prSet/>
      <dgm:spPr/>
      <dgm:t>
        <a:bodyPr/>
        <a:lstStyle/>
        <a:p>
          <a:pPr>
            <a:lnSpc>
              <a:spcPct val="80000"/>
            </a:lnSpc>
          </a:pPr>
          <a:endParaRPr lang="en-GB" sz="2400"/>
        </a:p>
      </dgm:t>
    </dgm:pt>
    <dgm:pt modelId="{10BDC405-75E1-4F4F-B061-475C8063CF59}">
      <dgm:prSet phldrT="[Text]" custT="1"/>
      <dgm:spPr/>
      <dgm:t>
        <a:bodyPr/>
        <a:lstStyle/>
        <a:p>
          <a:pPr>
            <a:lnSpc>
              <a:spcPct val="80000"/>
            </a:lnSpc>
          </a:pPr>
          <a:r>
            <a:rPr lang="en-GB" sz="2400" dirty="0"/>
            <a:t>They provide the knowledge and experience needed to open the door to </a:t>
          </a:r>
          <a:r>
            <a:rPr lang="en-GB" sz="2400" b="1" dirty="0"/>
            <a:t>highly skilled employment, an apprenticeship or higher level study</a:t>
          </a:r>
          <a:r>
            <a:rPr lang="en-GB" sz="2400" dirty="0"/>
            <a:t>.</a:t>
          </a:r>
        </a:p>
      </dgm:t>
    </dgm:pt>
    <dgm:pt modelId="{D3069BED-D1E0-4143-B24B-DA4668633915}" type="parTrans" cxnId="{D182406E-41D9-4764-8553-710169AA1545}">
      <dgm:prSet/>
      <dgm:spPr/>
      <dgm:t>
        <a:bodyPr/>
        <a:lstStyle/>
        <a:p>
          <a:pPr>
            <a:lnSpc>
              <a:spcPct val="80000"/>
            </a:lnSpc>
          </a:pPr>
          <a:endParaRPr lang="en-GB" sz="2400"/>
        </a:p>
      </dgm:t>
    </dgm:pt>
    <dgm:pt modelId="{DF3D2F37-6D2E-4D70-B519-F1CA39431678}" type="sibTrans" cxnId="{D182406E-41D9-4764-8553-710169AA1545}">
      <dgm:prSet/>
      <dgm:spPr/>
      <dgm:t>
        <a:bodyPr/>
        <a:lstStyle/>
        <a:p>
          <a:pPr>
            <a:lnSpc>
              <a:spcPct val="80000"/>
            </a:lnSpc>
          </a:pPr>
          <a:endParaRPr lang="en-GB" sz="2400"/>
        </a:p>
      </dgm:t>
    </dgm:pt>
    <dgm:pt modelId="{ED5A4667-6882-437E-A289-92C2FD55924F}">
      <dgm:prSet phldrT="[Text]" custT="1"/>
      <dgm:spPr/>
      <dgm:t>
        <a:bodyPr/>
        <a:lstStyle/>
        <a:p>
          <a:pPr>
            <a:lnSpc>
              <a:spcPct val="80000"/>
            </a:lnSpc>
          </a:pPr>
          <a:r>
            <a:rPr lang="en-GB" sz="2400"/>
            <a:t>T Levels are new courses from September 2020, which will follow GCSEs and will </a:t>
          </a:r>
          <a:r>
            <a:rPr lang="en-GB" sz="2400" b="1"/>
            <a:t>be equivalent to three A Levels</a:t>
          </a:r>
          <a:r>
            <a:rPr lang="en-GB" sz="2400"/>
            <a:t>. </a:t>
          </a:r>
        </a:p>
      </dgm:t>
    </dgm:pt>
    <dgm:pt modelId="{C81199E7-54B9-418A-8B11-6525B14EB5C6}" type="parTrans" cxnId="{4BA51E96-4937-409F-986F-285BD8BB27B8}">
      <dgm:prSet/>
      <dgm:spPr/>
      <dgm:t>
        <a:bodyPr/>
        <a:lstStyle/>
        <a:p>
          <a:pPr>
            <a:lnSpc>
              <a:spcPct val="80000"/>
            </a:lnSpc>
          </a:pPr>
          <a:endParaRPr lang="en-GB" sz="2400"/>
        </a:p>
      </dgm:t>
    </dgm:pt>
    <dgm:pt modelId="{C38453FA-226C-4D3D-B132-5081531BC1C2}" type="sibTrans" cxnId="{4BA51E96-4937-409F-986F-285BD8BB27B8}">
      <dgm:prSet/>
      <dgm:spPr/>
      <dgm:t>
        <a:bodyPr/>
        <a:lstStyle/>
        <a:p>
          <a:pPr>
            <a:lnSpc>
              <a:spcPct val="80000"/>
            </a:lnSpc>
          </a:pPr>
          <a:endParaRPr lang="en-GB" sz="2400"/>
        </a:p>
      </dgm:t>
    </dgm:pt>
    <dgm:pt modelId="{02F02007-126F-4F4E-B760-C9D48C0942E6}">
      <dgm:prSet phldrT="[Text]" custT="1"/>
      <dgm:spPr/>
      <dgm:t>
        <a:bodyPr/>
        <a:lstStyle/>
        <a:p>
          <a:pPr>
            <a:lnSpc>
              <a:spcPct val="80000"/>
            </a:lnSpc>
          </a:pPr>
          <a:r>
            <a:rPr lang="en-GB" sz="2400"/>
            <a:t>The 2 year T Levels courses have been </a:t>
          </a:r>
          <a:r>
            <a:rPr lang="en-GB" sz="2400" b="1"/>
            <a:t>developed in collaboration with employers and businesses </a:t>
          </a:r>
          <a:r>
            <a:rPr lang="en-GB" sz="2400"/>
            <a:t>so that the content will meet the needs of industry and prepare students for work. </a:t>
          </a:r>
        </a:p>
      </dgm:t>
    </dgm:pt>
    <dgm:pt modelId="{696F7AD7-425D-4DB2-AB41-AE8837E6B5A1}" type="parTrans" cxnId="{035E8B2A-5E7F-4A9A-AD31-496B2422AF3B}">
      <dgm:prSet/>
      <dgm:spPr/>
      <dgm:t>
        <a:bodyPr/>
        <a:lstStyle/>
        <a:p>
          <a:pPr>
            <a:lnSpc>
              <a:spcPct val="80000"/>
            </a:lnSpc>
          </a:pPr>
          <a:endParaRPr lang="en-GB" sz="2400"/>
        </a:p>
      </dgm:t>
    </dgm:pt>
    <dgm:pt modelId="{77207625-5677-4B96-AE1F-15696090FD09}" type="sibTrans" cxnId="{035E8B2A-5E7F-4A9A-AD31-496B2422AF3B}">
      <dgm:prSet/>
      <dgm:spPr/>
      <dgm:t>
        <a:bodyPr/>
        <a:lstStyle/>
        <a:p>
          <a:pPr>
            <a:lnSpc>
              <a:spcPct val="80000"/>
            </a:lnSpc>
          </a:pPr>
          <a:endParaRPr lang="en-GB" sz="2400"/>
        </a:p>
      </dgm:t>
    </dgm:pt>
    <dgm:pt modelId="{F1DD0535-57DE-4928-BD21-CADF6CEF6B1A}" type="pres">
      <dgm:prSet presAssocID="{8B5FE7B9-71F7-4D02-A52B-03DF735BD072}" presName="diagram" presStyleCnt="0">
        <dgm:presLayoutVars>
          <dgm:dir/>
          <dgm:resizeHandles val="exact"/>
        </dgm:presLayoutVars>
      </dgm:prSet>
      <dgm:spPr/>
    </dgm:pt>
    <dgm:pt modelId="{75E5DC0B-0455-4BC7-8DC8-77ED9D9CC5A4}" type="pres">
      <dgm:prSet presAssocID="{553BE49E-0D7E-4BFF-BD1F-432AAA43F29D}" presName="node" presStyleLbl="node1" presStyleIdx="0" presStyleCnt="4">
        <dgm:presLayoutVars>
          <dgm:bulletEnabled val="1"/>
        </dgm:presLayoutVars>
      </dgm:prSet>
      <dgm:spPr/>
    </dgm:pt>
    <dgm:pt modelId="{C5A1BB5B-4344-4BE3-9279-2D7FFAE113D4}" type="pres">
      <dgm:prSet presAssocID="{79181666-AA36-46E8-A8E0-E926B1690A29}" presName="sibTrans" presStyleCnt="0"/>
      <dgm:spPr/>
    </dgm:pt>
    <dgm:pt modelId="{CA0C81B8-D552-496E-A8CF-0C22B9E0348A}" type="pres">
      <dgm:prSet presAssocID="{10BDC405-75E1-4F4F-B061-475C8063CF59}" presName="node" presStyleLbl="node1" presStyleIdx="1" presStyleCnt="4">
        <dgm:presLayoutVars>
          <dgm:bulletEnabled val="1"/>
        </dgm:presLayoutVars>
      </dgm:prSet>
      <dgm:spPr/>
    </dgm:pt>
    <dgm:pt modelId="{E0976694-BF78-4DDE-BC1D-CA1FFB6A79EE}" type="pres">
      <dgm:prSet presAssocID="{DF3D2F37-6D2E-4D70-B519-F1CA39431678}" presName="sibTrans" presStyleCnt="0"/>
      <dgm:spPr/>
    </dgm:pt>
    <dgm:pt modelId="{3A9D4E19-4537-4966-B155-A0890524FE38}" type="pres">
      <dgm:prSet presAssocID="{ED5A4667-6882-437E-A289-92C2FD55924F}" presName="node" presStyleLbl="node1" presStyleIdx="2" presStyleCnt="4">
        <dgm:presLayoutVars>
          <dgm:bulletEnabled val="1"/>
        </dgm:presLayoutVars>
      </dgm:prSet>
      <dgm:spPr/>
    </dgm:pt>
    <dgm:pt modelId="{1A2A6744-FA1E-400C-8EF4-88B3086BE0BC}" type="pres">
      <dgm:prSet presAssocID="{C38453FA-226C-4D3D-B132-5081531BC1C2}" presName="sibTrans" presStyleCnt="0"/>
      <dgm:spPr/>
    </dgm:pt>
    <dgm:pt modelId="{6E776E4E-7CE6-4EBD-8262-D5A25AE7B4CB}" type="pres">
      <dgm:prSet presAssocID="{02F02007-126F-4F4E-B760-C9D48C0942E6}" presName="node" presStyleLbl="node1" presStyleIdx="3" presStyleCnt="4">
        <dgm:presLayoutVars>
          <dgm:bulletEnabled val="1"/>
        </dgm:presLayoutVars>
      </dgm:prSet>
      <dgm:spPr/>
    </dgm:pt>
  </dgm:ptLst>
  <dgm:cxnLst>
    <dgm:cxn modelId="{035E8B2A-5E7F-4A9A-AD31-496B2422AF3B}" srcId="{8B5FE7B9-71F7-4D02-A52B-03DF735BD072}" destId="{02F02007-126F-4F4E-B760-C9D48C0942E6}" srcOrd="3" destOrd="0" parTransId="{696F7AD7-425D-4DB2-AB41-AE8837E6B5A1}" sibTransId="{77207625-5677-4B96-AE1F-15696090FD09}"/>
    <dgm:cxn modelId="{A33D9946-5D06-4F56-8F6E-1EE57BD75B95}" type="presOf" srcId="{02F02007-126F-4F4E-B760-C9D48C0942E6}" destId="{6E776E4E-7CE6-4EBD-8262-D5A25AE7B4CB}" srcOrd="0" destOrd="0" presId="urn:microsoft.com/office/officeart/2005/8/layout/default"/>
    <dgm:cxn modelId="{F7B30B48-493E-4EFA-9423-26436D4BF67A}" type="presOf" srcId="{8B5FE7B9-71F7-4D02-A52B-03DF735BD072}" destId="{F1DD0535-57DE-4928-BD21-CADF6CEF6B1A}" srcOrd="0" destOrd="0" presId="urn:microsoft.com/office/officeart/2005/8/layout/default"/>
    <dgm:cxn modelId="{952A2158-85FB-448C-9562-12F39DBCA629}" type="presOf" srcId="{553BE49E-0D7E-4BFF-BD1F-432AAA43F29D}" destId="{75E5DC0B-0455-4BC7-8DC8-77ED9D9CC5A4}" srcOrd="0" destOrd="0" presId="urn:microsoft.com/office/officeart/2005/8/layout/default"/>
    <dgm:cxn modelId="{D182406E-41D9-4764-8553-710169AA1545}" srcId="{8B5FE7B9-71F7-4D02-A52B-03DF735BD072}" destId="{10BDC405-75E1-4F4F-B061-475C8063CF59}" srcOrd="1" destOrd="0" parTransId="{D3069BED-D1E0-4143-B24B-DA4668633915}" sibTransId="{DF3D2F37-6D2E-4D70-B519-F1CA39431678}"/>
    <dgm:cxn modelId="{D1722B6F-C146-47DE-8AED-D3E3B567A51B}" srcId="{8B5FE7B9-71F7-4D02-A52B-03DF735BD072}" destId="{553BE49E-0D7E-4BFF-BD1F-432AAA43F29D}" srcOrd="0" destOrd="0" parTransId="{E8215B48-E4F2-441F-A117-E2426C665493}" sibTransId="{79181666-AA36-46E8-A8E0-E926B1690A29}"/>
    <dgm:cxn modelId="{EC4F607A-4114-418C-B6E9-05DD2101188F}" type="presOf" srcId="{ED5A4667-6882-437E-A289-92C2FD55924F}" destId="{3A9D4E19-4537-4966-B155-A0890524FE38}" srcOrd="0" destOrd="0" presId="urn:microsoft.com/office/officeart/2005/8/layout/default"/>
    <dgm:cxn modelId="{4BA51E96-4937-409F-986F-285BD8BB27B8}" srcId="{8B5FE7B9-71F7-4D02-A52B-03DF735BD072}" destId="{ED5A4667-6882-437E-A289-92C2FD55924F}" srcOrd="2" destOrd="0" parTransId="{C81199E7-54B9-418A-8B11-6525B14EB5C6}" sibTransId="{C38453FA-226C-4D3D-B132-5081531BC1C2}"/>
    <dgm:cxn modelId="{2E450BB8-44E3-452F-9182-063D23ECA890}" type="presOf" srcId="{10BDC405-75E1-4F4F-B061-475C8063CF59}" destId="{CA0C81B8-D552-496E-A8CF-0C22B9E0348A}" srcOrd="0" destOrd="0" presId="urn:microsoft.com/office/officeart/2005/8/layout/default"/>
    <dgm:cxn modelId="{2058540E-7675-41FE-8A1D-3CA461536DAA}" type="presParOf" srcId="{F1DD0535-57DE-4928-BD21-CADF6CEF6B1A}" destId="{75E5DC0B-0455-4BC7-8DC8-77ED9D9CC5A4}" srcOrd="0" destOrd="0" presId="urn:microsoft.com/office/officeart/2005/8/layout/default"/>
    <dgm:cxn modelId="{18323E45-CFD3-4728-BAA1-1D219BA85261}" type="presParOf" srcId="{F1DD0535-57DE-4928-BD21-CADF6CEF6B1A}" destId="{C5A1BB5B-4344-4BE3-9279-2D7FFAE113D4}" srcOrd="1" destOrd="0" presId="urn:microsoft.com/office/officeart/2005/8/layout/default"/>
    <dgm:cxn modelId="{EEF85EC9-9398-411F-9BB7-7D02D74965CC}" type="presParOf" srcId="{F1DD0535-57DE-4928-BD21-CADF6CEF6B1A}" destId="{CA0C81B8-D552-496E-A8CF-0C22B9E0348A}" srcOrd="2" destOrd="0" presId="urn:microsoft.com/office/officeart/2005/8/layout/default"/>
    <dgm:cxn modelId="{F30E1333-2B94-4385-BB28-6025A0DA9838}" type="presParOf" srcId="{F1DD0535-57DE-4928-BD21-CADF6CEF6B1A}" destId="{E0976694-BF78-4DDE-BC1D-CA1FFB6A79EE}" srcOrd="3" destOrd="0" presId="urn:microsoft.com/office/officeart/2005/8/layout/default"/>
    <dgm:cxn modelId="{E9AC267B-EFCD-4641-BBB2-940C1545B7CF}" type="presParOf" srcId="{F1DD0535-57DE-4928-BD21-CADF6CEF6B1A}" destId="{3A9D4E19-4537-4966-B155-A0890524FE38}" srcOrd="4" destOrd="0" presId="urn:microsoft.com/office/officeart/2005/8/layout/default"/>
    <dgm:cxn modelId="{A4743DAD-9382-4924-8EB7-22682B6223C3}" type="presParOf" srcId="{F1DD0535-57DE-4928-BD21-CADF6CEF6B1A}" destId="{1A2A6744-FA1E-400C-8EF4-88B3086BE0BC}" srcOrd="5" destOrd="0" presId="urn:microsoft.com/office/officeart/2005/8/layout/default"/>
    <dgm:cxn modelId="{120D2477-C783-4E1A-B336-8B605A85EC8B}" type="presParOf" srcId="{F1DD0535-57DE-4928-BD21-CADF6CEF6B1A}" destId="{6E776E4E-7CE6-4EBD-8262-D5A25AE7B4C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5DC0B-0455-4BC7-8DC8-77ED9D9CC5A4}">
      <dsp:nvSpPr>
        <dsp:cNvPr id="0" name=""/>
        <dsp:cNvSpPr/>
      </dsp:nvSpPr>
      <dsp:spPr>
        <a:xfrm>
          <a:off x="992" y="194138"/>
          <a:ext cx="3869531" cy="2321718"/>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80000"/>
            </a:lnSpc>
            <a:spcBef>
              <a:spcPct val="0"/>
            </a:spcBef>
            <a:spcAft>
              <a:spcPct val="35000"/>
            </a:spcAft>
            <a:buNone/>
          </a:pPr>
          <a:r>
            <a:rPr lang="en-GB" sz="2400" kern="1200"/>
            <a:t>T Levels will </a:t>
          </a:r>
          <a:r>
            <a:rPr lang="en-GB" sz="2400" b="1" kern="1200"/>
            <a:t>combine classroom theory, practical learning and a 3 month industry placement</a:t>
          </a:r>
          <a:r>
            <a:rPr lang="en-GB" sz="2400" kern="1200"/>
            <a:t> with an employer to make sure students have real experience of the workplace. </a:t>
          </a:r>
        </a:p>
      </dsp:txBody>
      <dsp:txXfrm>
        <a:off x="992" y="194138"/>
        <a:ext cx="3869531" cy="2321718"/>
      </dsp:txXfrm>
    </dsp:sp>
    <dsp:sp modelId="{CA0C81B8-D552-496E-A8CF-0C22B9E0348A}">
      <dsp:nvSpPr>
        <dsp:cNvPr id="0" name=""/>
        <dsp:cNvSpPr/>
      </dsp:nvSpPr>
      <dsp:spPr>
        <a:xfrm>
          <a:off x="4257476" y="194138"/>
          <a:ext cx="3869531" cy="2321718"/>
        </a:xfrm>
        <a:prstGeom prst="rect">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80000"/>
            </a:lnSpc>
            <a:spcBef>
              <a:spcPct val="0"/>
            </a:spcBef>
            <a:spcAft>
              <a:spcPct val="35000"/>
            </a:spcAft>
            <a:buNone/>
          </a:pPr>
          <a:r>
            <a:rPr lang="en-GB" sz="2400" kern="1200" dirty="0"/>
            <a:t>They provide the knowledge and experience needed to open the door to </a:t>
          </a:r>
          <a:r>
            <a:rPr lang="en-GB" sz="2400" b="1" kern="1200" dirty="0"/>
            <a:t>highly skilled employment, an apprenticeship or higher level study</a:t>
          </a:r>
          <a:r>
            <a:rPr lang="en-GB" sz="2400" kern="1200" dirty="0"/>
            <a:t>.</a:t>
          </a:r>
        </a:p>
      </dsp:txBody>
      <dsp:txXfrm>
        <a:off x="4257476" y="194138"/>
        <a:ext cx="3869531" cy="2321718"/>
      </dsp:txXfrm>
    </dsp:sp>
    <dsp:sp modelId="{3A9D4E19-4537-4966-B155-A0890524FE38}">
      <dsp:nvSpPr>
        <dsp:cNvPr id="0" name=""/>
        <dsp:cNvSpPr/>
      </dsp:nvSpPr>
      <dsp:spPr>
        <a:xfrm>
          <a:off x="992" y="2902810"/>
          <a:ext cx="3869531" cy="2321718"/>
        </a:xfrm>
        <a:prstGeom prst="rect">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80000"/>
            </a:lnSpc>
            <a:spcBef>
              <a:spcPct val="0"/>
            </a:spcBef>
            <a:spcAft>
              <a:spcPct val="35000"/>
            </a:spcAft>
            <a:buNone/>
          </a:pPr>
          <a:r>
            <a:rPr lang="en-GB" sz="2400" kern="1200"/>
            <a:t>T Levels are new courses from September 2020, which will follow GCSEs and will </a:t>
          </a:r>
          <a:r>
            <a:rPr lang="en-GB" sz="2400" b="1" kern="1200"/>
            <a:t>be equivalent to three A Levels</a:t>
          </a:r>
          <a:r>
            <a:rPr lang="en-GB" sz="2400" kern="1200"/>
            <a:t>. </a:t>
          </a:r>
        </a:p>
      </dsp:txBody>
      <dsp:txXfrm>
        <a:off x="992" y="2902810"/>
        <a:ext cx="3869531" cy="2321718"/>
      </dsp:txXfrm>
    </dsp:sp>
    <dsp:sp modelId="{6E776E4E-7CE6-4EBD-8262-D5A25AE7B4CB}">
      <dsp:nvSpPr>
        <dsp:cNvPr id="0" name=""/>
        <dsp:cNvSpPr/>
      </dsp:nvSpPr>
      <dsp:spPr>
        <a:xfrm>
          <a:off x="4257476" y="2902810"/>
          <a:ext cx="3869531" cy="2321718"/>
        </a:xfrm>
        <a:prstGeom prst="rect">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80000"/>
            </a:lnSpc>
            <a:spcBef>
              <a:spcPct val="0"/>
            </a:spcBef>
            <a:spcAft>
              <a:spcPct val="35000"/>
            </a:spcAft>
            <a:buNone/>
          </a:pPr>
          <a:r>
            <a:rPr lang="en-GB" sz="2400" kern="1200"/>
            <a:t>The 2 year T Levels courses have been </a:t>
          </a:r>
          <a:r>
            <a:rPr lang="en-GB" sz="2400" b="1" kern="1200"/>
            <a:t>developed in collaboration with employers and businesses </a:t>
          </a:r>
          <a:r>
            <a:rPr lang="en-GB" sz="2400" kern="1200"/>
            <a:t>so that the content will meet the needs of industry and prepare students for work. </a:t>
          </a:r>
        </a:p>
      </dsp:txBody>
      <dsp:txXfrm>
        <a:off x="4257476" y="2902810"/>
        <a:ext cx="3869531" cy="23217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566FD-4E2B-41D3-AF73-DACD34DFF44C}" type="datetimeFigureOut">
              <a:rPr lang="en-GB" smtClean="0"/>
              <a:t>31/08/2021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2C533-7514-4675-AB3D-1918ED2D1303}" type="slidenum">
              <a:rPr lang="en-GB" smtClean="0"/>
              <a:t>‹#›</a:t>
            </a:fld>
            <a:endParaRPr lang="en-GB"/>
          </a:p>
        </p:txBody>
      </p:sp>
    </p:spTree>
    <p:extLst>
      <p:ext uri="{BB962C8B-B14F-4D97-AF65-F5344CB8AC3E}">
        <p14:creationId xmlns:p14="http://schemas.microsoft.com/office/powerpoint/2010/main" val="229895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F32C533-7514-4675-AB3D-1918ED2D1303}" type="slidenum">
              <a:rPr lang="en-GB" smtClean="0"/>
              <a:t>1</a:t>
            </a:fld>
            <a:endParaRPr lang="en-GB"/>
          </a:p>
        </p:txBody>
      </p:sp>
    </p:spTree>
    <p:extLst>
      <p:ext uri="{BB962C8B-B14F-4D97-AF65-F5344CB8AC3E}">
        <p14:creationId xmlns:p14="http://schemas.microsoft.com/office/powerpoint/2010/main" val="78164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32C533-7514-4675-AB3D-1918ED2D1303}" type="slidenum">
              <a:rPr lang="en-GB" smtClean="0"/>
              <a:t>11</a:t>
            </a:fld>
            <a:endParaRPr lang="en-GB"/>
          </a:p>
        </p:txBody>
      </p:sp>
    </p:spTree>
    <p:extLst>
      <p:ext uri="{BB962C8B-B14F-4D97-AF65-F5344CB8AC3E}">
        <p14:creationId xmlns:p14="http://schemas.microsoft.com/office/powerpoint/2010/main" val="155135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32C533-7514-4675-AB3D-1918ED2D1303}" type="slidenum">
              <a:rPr lang="en-GB" smtClean="0"/>
              <a:t>12</a:t>
            </a:fld>
            <a:endParaRPr lang="en-GB"/>
          </a:p>
        </p:txBody>
      </p:sp>
    </p:spTree>
    <p:extLst>
      <p:ext uri="{BB962C8B-B14F-4D97-AF65-F5344CB8AC3E}">
        <p14:creationId xmlns:p14="http://schemas.microsoft.com/office/powerpoint/2010/main" val="3462333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32C533-7514-4675-AB3D-1918ED2D1303}" type="slidenum">
              <a:rPr lang="en-GB" smtClean="0"/>
              <a:t>13</a:t>
            </a:fld>
            <a:endParaRPr lang="en-GB"/>
          </a:p>
        </p:txBody>
      </p:sp>
    </p:spTree>
    <p:extLst>
      <p:ext uri="{BB962C8B-B14F-4D97-AF65-F5344CB8AC3E}">
        <p14:creationId xmlns:p14="http://schemas.microsoft.com/office/powerpoint/2010/main" val="987480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A1D0634-D677-41A7-B038-A33DCD9143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B9C324B-BA41-4131-8969-61AB2C3229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F291C2C0-2AC8-4B19-B084-2E1CF43817AA}"/>
              </a:ext>
            </a:extLst>
          </p:cNvPr>
          <p:cNvSpPr>
            <a:spLocks noGrp="1"/>
          </p:cNvSpPr>
          <p:nvPr>
            <p:ph type="sldNum" sz="quarter" idx="5"/>
          </p:nvPr>
        </p:nvSpPr>
        <p:spPr/>
        <p:txBody>
          <a:bodyPr/>
          <a:lstStyle/>
          <a:p>
            <a:pPr>
              <a:defRPr/>
            </a:pPr>
            <a:fld id="{466A814D-1B45-4692-A004-0C7AEEE249B9}" type="slidenum">
              <a:rPr lang="en-GB" smtClean="0"/>
              <a:pPr>
                <a:defRPr/>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32C533-7514-4675-AB3D-1918ED2D1303}" type="slidenum">
              <a:rPr lang="en-GB" smtClean="0"/>
              <a:t>15</a:t>
            </a:fld>
            <a:endParaRPr lang="en-GB"/>
          </a:p>
        </p:txBody>
      </p:sp>
    </p:spTree>
    <p:extLst>
      <p:ext uri="{BB962C8B-B14F-4D97-AF65-F5344CB8AC3E}">
        <p14:creationId xmlns:p14="http://schemas.microsoft.com/office/powerpoint/2010/main" val="357809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32C533-7514-4675-AB3D-1918ED2D1303}" type="slidenum">
              <a:rPr lang="en-GB" smtClean="0"/>
              <a:t>16</a:t>
            </a:fld>
            <a:endParaRPr lang="en-GB"/>
          </a:p>
        </p:txBody>
      </p:sp>
    </p:spTree>
    <p:extLst>
      <p:ext uri="{BB962C8B-B14F-4D97-AF65-F5344CB8AC3E}">
        <p14:creationId xmlns:p14="http://schemas.microsoft.com/office/powerpoint/2010/main" val="3113055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32C533-7514-4675-AB3D-1918ED2D1303}" type="slidenum">
              <a:rPr lang="en-GB" smtClean="0"/>
              <a:t>17</a:t>
            </a:fld>
            <a:endParaRPr lang="en-GB"/>
          </a:p>
        </p:txBody>
      </p:sp>
    </p:spTree>
    <p:extLst>
      <p:ext uri="{BB962C8B-B14F-4D97-AF65-F5344CB8AC3E}">
        <p14:creationId xmlns:p14="http://schemas.microsoft.com/office/powerpoint/2010/main" val="312582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250825"/>
            <a:ext cx="7200901" cy="4051300"/>
          </a:xfrm>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B7FA-2627-47C9-9258-FDF90D155C0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428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B0D5DD-372F-4101-9575-FB0B59BAD669}" type="slidenum">
              <a:rPr lang="en-GB" smtClean="0"/>
              <a:t>19</a:t>
            </a:fld>
            <a:endParaRPr lang="en-GB"/>
          </a:p>
        </p:txBody>
      </p:sp>
    </p:spTree>
    <p:extLst>
      <p:ext uri="{BB962C8B-B14F-4D97-AF65-F5344CB8AC3E}">
        <p14:creationId xmlns:p14="http://schemas.microsoft.com/office/powerpoint/2010/main" val="188096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B0D5DD-372F-4101-9575-FB0B59BAD669}" type="slidenum">
              <a:rPr lang="en-GB" smtClean="0"/>
              <a:t>3</a:t>
            </a:fld>
            <a:endParaRPr lang="en-GB"/>
          </a:p>
        </p:txBody>
      </p:sp>
    </p:spTree>
    <p:extLst>
      <p:ext uri="{BB962C8B-B14F-4D97-AF65-F5344CB8AC3E}">
        <p14:creationId xmlns:p14="http://schemas.microsoft.com/office/powerpoint/2010/main" val="391165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Animation - Grow</a:t>
            </a:r>
          </a:p>
        </p:txBody>
      </p:sp>
      <p:sp>
        <p:nvSpPr>
          <p:cNvPr id="4" name="Slide Number Placeholder 3"/>
          <p:cNvSpPr>
            <a:spLocks noGrp="1"/>
          </p:cNvSpPr>
          <p:nvPr>
            <p:ph type="sldNum" sz="quarter" idx="5"/>
          </p:nvPr>
        </p:nvSpPr>
        <p:spPr/>
        <p:txBody>
          <a:bodyPr/>
          <a:lstStyle/>
          <a:p>
            <a:fld id="{EAA5D2A3-2360-46EA-B7D6-2B8BD8A8FDB6}" type="slidenum">
              <a:rPr lang="en-GB" smtClean="0"/>
              <a:t>4</a:t>
            </a:fld>
            <a:endParaRPr lang="en-GB"/>
          </a:p>
        </p:txBody>
      </p:sp>
    </p:spTree>
    <p:extLst>
      <p:ext uri="{BB962C8B-B14F-4D97-AF65-F5344CB8AC3E}">
        <p14:creationId xmlns:p14="http://schemas.microsoft.com/office/powerpoint/2010/main" val="13231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32C533-7514-4675-AB3D-1918ED2D1303}" type="slidenum">
              <a:rPr lang="en-GB" smtClean="0"/>
              <a:t>5</a:t>
            </a:fld>
            <a:endParaRPr lang="en-GB"/>
          </a:p>
        </p:txBody>
      </p:sp>
    </p:spTree>
    <p:extLst>
      <p:ext uri="{BB962C8B-B14F-4D97-AF65-F5344CB8AC3E}">
        <p14:creationId xmlns:p14="http://schemas.microsoft.com/office/powerpoint/2010/main" val="23715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32C533-7514-4675-AB3D-1918ED2D1303}" type="slidenum">
              <a:rPr lang="en-GB" smtClean="0"/>
              <a:t>6</a:t>
            </a:fld>
            <a:endParaRPr lang="en-GB"/>
          </a:p>
        </p:txBody>
      </p:sp>
    </p:spTree>
    <p:extLst>
      <p:ext uri="{BB962C8B-B14F-4D97-AF65-F5344CB8AC3E}">
        <p14:creationId xmlns:p14="http://schemas.microsoft.com/office/powerpoint/2010/main" val="114385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2A28AA5-E1BE-46A6-B094-A7ACA62F1E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F1F8B22-FA20-4FA5-8F60-26C315214D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Prov new w4 timings</a:t>
            </a:r>
          </a:p>
        </p:txBody>
      </p:sp>
      <p:sp>
        <p:nvSpPr>
          <p:cNvPr id="4" name="Slide Number Placeholder 3">
            <a:extLst>
              <a:ext uri="{FF2B5EF4-FFF2-40B4-BE49-F238E27FC236}">
                <a16:creationId xmlns:a16="http://schemas.microsoft.com/office/drawing/2014/main" id="{8E70A704-3F71-4B2B-8B0D-F013F3601E82}"/>
              </a:ext>
            </a:extLst>
          </p:cNvPr>
          <p:cNvSpPr>
            <a:spLocks noGrp="1"/>
          </p:cNvSpPr>
          <p:nvPr>
            <p:ph type="sldNum" sz="quarter" idx="5"/>
          </p:nvPr>
        </p:nvSpPr>
        <p:spPr/>
        <p:txBody>
          <a:bodyPr/>
          <a:lstStyle/>
          <a:p>
            <a:pPr>
              <a:defRPr/>
            </a:pPr>
            <a:fld id="{4334F5AA-2367-4921-AA7C-47ED769F95AA}" type="slidenum">
              <a:rPr lang="en-GB" smtClean="0"/>
              <a:pPr>
                <a:defRPr/>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A5D2A3-2360-46EA-B7D6-2B8BD8A8FDB6}" type="slidenum">
              <a:rPr lang="en-GB" smtClean="0"/>
              <a:t>8</a:t>
            </a:fld>
            <a:endParaRPr lang="en-GB"/>
          </a:p>
        </p:txBody>
      </p:sp>
    </p:spTree>
    <p:extLst>
      <p:ext uri="{BB962C8B-B14F-4D97-AF65-F5344CB8AC3E}">
        <p14:creationId xmlns:p14="http://schemas.microsoft.com/office/powerpoint/2010/main" val="203753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32C533-7514-4675-AB3D-1918ED2D1303}" type="slidenum">
              <a:rPr lang="en-GB" smtClean="0"/>
              <a:t>9</a:t>
            </a:fld>
            <a:endParaRPr lang="en-GB"/>
          </a:p>
        </p:txBody>
      </p:sp>
    </p:spTree>
    <p:extLst>
      <p:ext uri="{BB962C8B-B14F-4D97-AF65-F5344CB8AC3E}">
        <p14:creationId xmlns:p14="http://schemas.microsoft.com/office/powerpoint/2010/main" val="332270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32C533-7514-4675-AB3D-1918ED2D1303}" type="slidenum">
              <a:rPr lang="en-GB" smtClean="0"/>
              <a:t>10</a:t>
            </a:fld>
            <a:endParaRPr lang="en-GB"/>
          </a:p>
        </p:txBody>
      </p:sp>
    </p:spTree>
    <p:extLst>
      <p:ext uri="{BB962C8B-B14F-4D97-AF65-F5344CB8AC3E}">
        <p14:creationId xmlns:p14="http://schemas.microsoft.com/office/powerpoint/2010/main" val="278150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2424-901B-4FAB-A220-17D9B096ED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B990FA-1A48-443D-B70C-92D0A7C4B4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C7C576-03B8-4B06-AB5A-EE21891B9CFC}"/>
              </a:ext>
            </a:extLst>
          </p:cNvPr>
          <p:cNvSpPr>
            <a:spLocks noGrp="1"/>
          </p:cNvSpPr>
          <p:nvPr>
            <p:ph type="dt" sz="half" idx="10"/>
          </p:nvPr>
        </p:nvSpPr>
        <p:spPr/>
        <p:txBody>
          <a:bodyPr/>
          <a:lstStyle/>
          <a:p>
            <a:fld id="{86B91373-41A4-4523-904B-4D629BDEEF50}" type="datetimeFigureOut">
              <a:rPr lang="en-GB" smtClean="0"/>
              <a:t>31/08/2021</a:t>
            </a:fld>
            <a:endParaRPr lang="en-GB"/>
          </a:p>
        </p:txBody>
      </p:sp>
      <p:sp>
        <p:nvSpPr>
          <p:cNvPr id="5" name="Footer Placeholder 4">
            <a:extLst>
              <a:ext uri="{FF2B5EF4-FFF2-40B4-BE49-F238E27FC236}">
                <a16:creationId xmlns:a16="http://schemas.microsoft.com/office/drawing/2014/main" id="{A057952F-F890-411F-8952-177A850310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C4F955-C144-4B57-B895-5065DCF0D821}"/>
              </a:ext>
            </a:extLst>
          </p:cNvPr>
          <p:cNvSpPr>
            <a:spLocks noGrp="1"/>
          </p:cNvSpPr>
          <p:nvPr>
            <p:ph type="sldNum" sz="quarter" idx="12"/>
          </p:nvPr>
        </p:nvSpPr>
        <p:spPr/>
        <p:txBody>
          <a:bodyPr/>
          <a:lstStyle/>
          <a:p>
            <a:fld id="{AC359602-CE0A-4ABC-99E7-C9BDDBDDC8C6}" type="slidenum">
              <a:rPr lang="en-GB" smtClean="0"/>
              <a:t>‹#›</a:t>
            </a:fld>
            <a:endParaRPr lang="en-GB"/>
          </a:p>
        </p:txBody>
      </p:sp>
    </p:spTree>
    <p:extLst>
      <p:ext uri="{BB962C8B-B14F-4D97-AF65-F5344CB8AC3E}">
        <p14:creationId xmlns:p14="http://schemas.microsoft.com/office/powerpoint/2010/main" val="336000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FB6B-5591-495B-86BB-81F7262CBE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A2D891-83F1-4538-82F8-BDF61171D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E4D344-2B38-4210-A1B2-853CF3B2A4BC}"/>
              </a:ext>
            </a:extLst>
          </p:cNvPr>
          <p:cNvSpPr>
            <a:spLocks noGrp="1"/>
          </p:cNvSpPr>
          <p:nvPr>
            <p:ph type="dt" sz="half" idx="10"/>
          </p:nvPr>
        </p:nvSpPr>
        <p:spPr/>
        <p:txBody>
          <a:bodyPr/>
          <a:lstStyle/>
          <a:p>
            <a:fld id="{86B91373-41A4-4523-904B-4D629BDEEF50}" type="datetimeFigureOut">
              <a:rPr lang="en-GB" smtClean="0"/>
              <a:t>31/08/2021</a:t>
            </a:fld>
            <a:endParaRPr lang="en-GB"/>
          </a:p>
        </p:txBody>
      </p:sp>
      <p:sp>
        <p:nvSpPr>
          <p:cNvPr id="5" name="Footer Placeholder 4">
            <a:extLst>
              <a:ext uri="{FF2B5EF4-FFF2-40B4-BE49-F238E27FC236}">
                <a16:creationId xmlns:a16="http://schemas.microsoft.com/office/drawing/2014/main" id="{DF041248-8625-46CB-98C4-51112A65A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A148B5-5A47-4774-AEAD-6373D98E4404}"/>
              </a:ext>
            </a:extLst>
          </p:cNvPr>
          <p:cNvSpPr>
            <a:spLocks noGrp="1"/>
          </p:cNvSpPr>
          <p:nvPr>
            <p:ph type="sldNum" sz="quarter" idx="12"/>
          </p:nvPr>
        </p:nvSpPr>
        <p:spPr/>
        <p:txBody>
          <a:bodyPr/>
          <a:lstStyle/>
          <a:p>
            <a:fld id="{AC359602-CE0A-4ABC-99E7-C9BDDBDDC8C6}" type="slidenum">
              <a:rPr lang="en-GB" smtClean="0"/>
              <a:t>‹#›</a:t>
            </a:fld>
            <a:endParaRPr lang="en-GB"/>
          </a:p>
        </p:txBody>
      </p:sp>
    </p:spTree>
    <p:extLst>
      <p:ext uri="{BB962C8B-B14F-4D97-AF65-F5344CB8AC3E}">
        <p14:creationId xmlns:p14="http://schemas.microsoft.com/office/powerpoint/2010/main" val="270627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FE2BAC-C4C7-468F-91EF-67281957C7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C51B5E-9181-4275-ADA8-B0A84F2648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A364DE-4675-4B05-8B68-A4DB75ED8335}"/>
              </a:ext>
            </a:extLst>
          </p:cNvPr>
          <p:cNvSpPr>
            <a:spLocks noGrp="1"/>
          </p:cNvSpPr>
          <p:nvPr>
            <p:ph type="dt" sz="half" idx="10"/>
          </p:nvPr>
        </p:nvSpPr>
        <p:spPr/>
        <p:txBody>
          <a:bodyPr/>
          <a:lstStyle/>
          <a:p>
            <a:fld id="{86B91373-41A4-4523-904B-4D629BDEEF50}" type="datetimeFigureOut">
              <a:rPr lang="en-GB" smtClean="0"/>
              <a:t>31/08/2021</a:t>
            </a:fld>
            <a:endParaRPr lang="en-GB"/>
          </a:p>
        </p:txBody>
      </p:sp>
      <p:sp>
        <p:nvSpPr>
          <p:cNvPr id="5" name="Footer Placeholder 4">
            <a:extLst>
              <a:ext uri="{FF2B5EF4-FFF2-40B4-BE49-F238E27FC236}">
                <a16:creationId xmlns:a16="http://schemas.microsoft.com/office/drawing/2014/main" id="{021CF433-717C-478C-B1D6-AA030CF345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4ED4B4-9DB2-4921-889B-A92B7F49263D}"/>
              </a:ext>
            </a:extLst>
          </p:cNvPr>
          <p:cNvSpPr>
            <a:spLocks noGrp="1"/>
          </p:cNvSpPr>
          <p:nvPr>
            <p:ph type="sldNum" sz="quarter" idx="12"/>
          </p:nvPr>
        </p:nvSpPr>
        <p:spPr/>
        <p:txBody>
          <a:bodyPr/>
          <a:lstStyle/>
          <a:p>
            <a:fld id="{AC359602-CE0A-4ABC-99E7-C9BDDBDDC8C6}" type="slidenum">
              <a:rPr lang="en-GB" smtClean="0"/>
              <a:t>‹#›</a:t>
            </a:fld>
            <a:endParaRPr lang="en-GB"/>
          </a:p>
        </p:txBody>
      </p:sp>
    </p:spTree>
    <p:extLst>
      <p:ext uri="{BB962C8B-B14F-4D97-AF65-F5344CB8AC3E}">
        <p14:creationId xmlns:p14="http://schemas.microsoft.com/office/powerpoint/2010/main" val="1399407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A picture containing object&#10;&#10;Description automatically generated">
            <a:extLst>
              <a:ext uri="{FF2B5EF4-FFF2-40B4-BE49-F238E27FC236}">
                <a16:creationId xmlns:a16="http://schemas.microsoft.com/office/drawing/2014/main" id="{A9C03B89-708B-4DD6-B1EB-46ABECED6A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112734"/>
            <a:ext cx="4114800" cy="450696"/>
          </a:xfrm>
          <a:prstGeom prst="rect">
            <a:avLst/>
          </a:prstGeom>
        </p:spPr>
      </p:pic>
      <p:sp>
        <p:nvSpPr>
          <p:cNvPr id="7" name="Rectangle 6">
            <a:extLst>
              <a:ext uri="{FF2B5EF4-FFF2-40B4-BE49-F238E27FC236}">
                <a16:creationId xmlns:a16="http://schemas.microsoft.com/office/drawing/2014/main" id="{9AAB41A4-D080-4304-9D12-C7888B4D94AF}"/>
              </a:ext>
            </a:extLst>
          </p:cNvPr>
          <p:cNvSpPr/>
          <p:nvPr userDrawn="1"/>
        </p:nvSpPr>
        <p:spPr>
          <a:xfrm flipH="1">
            <a:off x="0" y="1016938"/>
            <a:ext cx="12192000" cy="5841062"/>
          </a:xfrm>
          <a:prstGeom prst="rect">
            <a:avLst/>
          </a:prstGeom>
          <a:gradFill flip="none" rotWithShape="1">
            <a:gsLst>
              <a:gs pos="0">
                <a:schemeClr val="accent1">
                  <a:tint val="66000"/>
                  <a:satMod val="160000"/>
                </a:schemeClr>
              </a:gs>
              <a:gs pos="30000">
                <a:srgbClr val="B2C2EF">
                  <a:alpha val="0"/>
                </a:srgbClr>
              </a:gs>
              <a:gs pos="0">
                <a:schemeClr val="accent1">
                  <a:lumMod val="50000"/>
                  <a:alpha val="25000"/>
                </a:schemeClr>
              </a:gs>
              <a:gs pos="99115">
                <a:schemeClr val="bg1"/>
              </a:gs>
              <a:gs pos="82000">
                <a:schemeClr val="bg1">
                  <a:alpha val="86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FB100260-9078-443D-9FC7-362DF1E33A18}"/>
              </a:ext>
            </a:extLst>
          </p:cNvPr>
          <p:cNvCxnSpPr>
            <a:cxnSpLocks/>
          </p:cNvCxnSpPr>
          <p:nvPr userDrawn="1"/>
        </p:nvCxnSpPr>
        <p:spPr>
          <a:xfrm flipV="1">
            <a:off x="0" y="1016938"/>
            <a:ext cx="12192000" cy="1"/>
          </a:xfrm>
          <a:prstGeom prst="line">
            <a:avLst/>
          </a:prstGeom>
          <a:ln w="12700">
            <a:solidFill>
              <a:srgbClr val="0070C0">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19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PURPLE">
    <p:bg>
      <p:bgPr>
        <a:solidFill>
          <a:schemeClr val="accent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CC5936D-ECF7-1E40-AAD1-B4A186E3B8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42"/>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1359943" y="2210077"/>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dirty="0"/>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373021" y="3712022"/>
            <a:ext cx="5911156" cy="2566814"/>
          </a:xfrm>
          <a:prstGeom prst="rect">
            <a:avLst/>
          </a:prstGeom>
        </p:spPr>
        <p:txBody>
          <a:bodyPr>
            <a:normAutofit/>
          </a:bodyPr>
          <a:lstStyle>
            <a:lvl1pPr marL="0" indent="0" algn="ctr">
              <a:buNone/>
              <a:defRPr sz="1455"/>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1502843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Title Slide-PURPLE">
    <p:bg>
      <p:bgPr>
        <a:solidFill>
          <a:schemeClr val="accent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28856A81-7FB0-1F43-A99A-6F13867BFF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41"/>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1359942" y="2210076"/>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dirty="0"/>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373021" y="3712022"/>
            <a:ext cx="5911156" cy="2566814"/>
          </a:xfrm>
          <a:prstGeom prst="rect">
            <a:avLst/>
          </a:prstGeom>
        </p:spPr>
        <p:txBody>
          <a:bodyPr>
            <a:normAutofit/>
          </a:bodyPr>
          <a:lstStyle>
            <a:lvl1pPr marL="0" indent="0" algn="ctr">
              <a:buNone/>
              <a:defRPr sz="1092"/>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140536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D76F-2C53-4191-A21B-817D227152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B1541F-C039-49CC-BE0E-CD20BDDA77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9FC979-79BD-4D2B-8E0D-3C07755685BA}"/>
              </a:ext>
            </a:extLst>
          </p:cNvPr>
          <p:cNvSpPr>
            <a:spLocks noGrp="1"/>
          </p:cNvSpPr>
          <p:nvPr>
            <p:ph type="dt" sz="half" idx="10"/>
          </p:nvPr>
        </p:nvSpPr>
        <p:spPr/>
        <p:txBody>
          <a:bodyPr/>
          <a:lstStyle/>
          <a:p>
            <a:fld id="{86B91373-41A4-4523-904B-4D629BDEEF50}" type="datetimeFigureOut">
              <a:rPr lang="en-GB" smtClean="0"/>
              <a:t>31/08/2021</a:t>
            </a:fld>
            <a:endParaRPr lang="en-GB"/>
          </a:p>
        </p:txBody>
      </p:sp>
      <p:sp>
        <p:nvSpPr>
          <p:cNvPr id="5" name="Footer Placeholder 4">
            <a:extLst>
              <a:ext uri="{FF2B5EF4-FFF2-40B4-BE49-F238E27FC236}">
                <a16:creationId xmlns:a16="http://schemas.microsoft.com/office/drawing/2014/main" id="{A73D92F3-795D-48E2-B58E-E0DF852CFC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B36BAE-D95D-4BEA-98E0-E6C138442121}"/>
              </a:ext>
            </a:extLst>
          </p:cNvPr>
          <p:cNvSpPr>
            <a:spLocks noGrp="1"/>
          </p:cNvSpPr>
          <p:nvPr>
            <p:ph type="sldNum" sz="quarter" idx="12"/>
          </p:nvPr>
        </p:nvSpPr>
        <p:spPr/>
        <p:txBody>
          <a:bodyPr/>
          <a:lstStyle/>
          <a:p>
            <a:fld id="{AC359602-CE0A-4ABC-99E7-C9BDDBDDC8C6}" type="slidenum">
              <a:rPr lang="en-GB" smtClean="0"/>
              <a:t>‹#›</a:t>
            </a:fld>
            <a:endParaRPr lang="en-GB"/>
          </a:p>
        </p:txBody>
      </p:sp>
    </p:spTree>
    <p:extLst>
      <p:ext uri="{BB962C8B-B14F-4D97-AF65-F5344CB8AC3E}">
        <p14:creationId xmlns:p14="http://schemas.microsoft.com/office/powerpoint/2010/main" val="354218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7D6F-7031-42B6-9FB4-31D6C066C7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65C8A9-3D71-46F2-B1DB-C3F2251352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BAA980-24B9-4E56-97E8-3824E99520D0}"/>
              </a:ext>
            </a:extLst>
          </p:cNvPr>
          <p:cNvSpPr>
            <a:spLocks noGrp="1"/>
          </p:cNvSpPr>
          <p:nvPr>
            <p:ph type="dt" sz="half" idx="10"/>
          </p:nvPr>
        </p:nvSpPr>
        <p:spPr/>
        <p:txBody>
          <a:bodyPr/>
          <a:lstStyle/>
          <a:p>
            <a:fld id="{86B91373-41A4-4523-904B-4D629BDEEF50}" type="datetimeFigureOut">
              <a:rPr lang="en-GB" smtClean="0"/>
              <a:t>31/08/2021</a:t>
            </a:fld>
            <a:endParaRPr lang="en-GB"/>
          </a:p>
        </p:txBody>
      </p:sp>
      <p:sp>
        <p:nvSpPr>
          <p:cNvPr id="5" name="Footer Placeholder 4">
            <a:extLst>
              <a:ext uri="{FF2B5EF4-FFF2-40B4-BE49-F238E27FC236}">
                <a16:creationId xmlns:a16="http://schemas.microsoft.com/office/drawing/2014/main" id="{F83FB493-1586-4728-A1B2-2689BDF9DD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04F1A9-6B39-4586-83CC-9C59E83A9D25}"/>
              </a:ext>
            </a:extLst>
          </p:cNvPr>
          <p:cNvSpPr>
            <a:spLocks noGrp="1"/>
          </p:cNvSpPr>
          <p:nvPr>
            <p:ph type="sldNum" sz="quarter" idx="12"/>
          </p:nvPr>
        </p:nvSpPr>
        <p:spPr/>
        <p:txBody>
          <a:bodyPr/>
          <a:lstStyle/>
          <a:p>
            <a:fld id="{AC359602-CE0A-4ABC-99E7-C9BDDBDDC8C6}" type="slidenum">
              <a:rPr lang="en-GB" smtClean="0"/>
              <a:t>‹#›</a:t>
            </a:fld>
            <a:endParaRPr lang="en-GB"/>
          </a:p>
        </p:txBody>
      </p:sp>
    </p:spTree>
    <p:extLst>
      <p:ext uri="{BB962C8B-B14F-4D97-AF65-F5344CB8AC3E}">
        <p14:creationId xmlns:p14="http://schemas.microsoft.com/office/powerpoint/2010/main" val="307549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A2D0-FDA5-4711-BC12-ED161B448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7B45B2-12E9-47B4-B3DD-8E315C140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F18175-4795-40B5-AB52-A06F7A579F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61EE46-10B2-40DA-88C5-B0F5AFBE2116}"/>
              </a:ext>
            </a:extLst>
          </p:cNvPr>
          <p:cNvSpPr>
            <a:spLocks noGrp="1"/>
          </p:cNvSpPr>
          <p:nvPr>
            <p:ph type="dt" sz="half" idx="10"/>
          </p:nvPr>
        </p:nvSpPr>
        <p:spPr/>
        <p:txBody>
          <a:bodyPr/>
          <a:lstStyle/>
          <a:p>
            <a:fld id="{86B91373-41A4-4523-904B-4D629BDEEF50}" type="datetimeFigureOut">
              <a:rPr lang="en-GB" smtClean="0"/>
              <a:t>31/08/2021</a:t>
            </a:fld>
            <a:endParaRPr lang="en-GB"/>
          </a:p>
        </p:txBody>
      </p:sp>
      <p:sp>
        <p:nvSpPr>
          <p:cNvPr id="6" name="Footer Placeholder 5">
            <a:extLst>
              <a:ext uri="{FF2B5EF4-FFF2-40B4-BE49-F238E27FC236}">
                <a16:creationId xmlns:a16="http://schemas.microsoft.com/office/drawing/2014/main" id="{A397D4CA-29C2-44AB-9C12-CCE5F4DF4D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0BE368-A02E-4BCB-9957-0A0FE776E9D2}"/>
              </a:ext>
            </a:extLst>
          </p:cNvPr>
          <p:cNvSpPr>
            <a:spLocks noGrp="1"/>
          </p:cNvSpPr>
          <p:nvPr>
            <p:ph type="sldNum" sz="quarter" idx="12"/>
          </p:nvPr>
        </p:nvSpPr>
        <p:spPr/>
        <p:txBody>
          <a:bodyPr/>
          <a:lstStyle/>
          <a:p>
            <a:fld id="{AC359602-CE0A-4ABC-99E7-C9BDDBDDC8C6}" type="slidenum">
              <a:rPr lang="en-GB" smtClean="0"/>
              <a:t>‹#›</a:t>
            </a:fld>
            <a:endParaRPr lang="en-GB"/>
          </a:p>
        </p:txBody>
      </p:sp>
    </p:spTree>
    <p:extLst>
      <p:ext uri="{BB962C8B-B14F-4D97-AF65-F5344CB8AC3E}">
        <p14:creationId xmlns:p14="http://schemas.microsoft.com/office/powerpoint/2010/main" val="209595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5F2E-29BD-4A33-8DF3-0DB25FB673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BC4F2D-0AA1-4535-8B3D-45A687F36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ABC9C9-387F-4D8A-81FA-1652A7F87F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F8B572-E97B-4479-82E8-7607A9C091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DB198-8B15-4963-A3C1-353EBD7B35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C619BE-441C-42FB-9D36-352858F09E41}"/>
              </a:ext>
            </a:extLst>
          </p:cNvPr>
          <p:cNvSpPr>
            <a:spLocks noGrp="1"/>
          </p:cNvSpPr>
          <p:nvPr>
            <p:ph type="dt" sz="half" idx="10"/>
          </p:nvPr>
        </p:nvSpPr>
        <p:spPr/>
        <p:txBody>
          <a:bodyPr/>
          <a:lstStyle/>
          <a:p>
            <a:fld id="{86B91373-41A4-4523-904B-4D629BDEEF50}" type="datetimeFigureOut">
              <a:rPr lang="en-GB" smtClean="0"/>
              <a:t>31/08/2021</a:t>
            </a:fld>
            <a:endParaRPr lang="en-GB"/>
          </a:p>
        </p:txBody>
      </p:sp>
      <p:sp>
        <p:nvSpPr>
          <p:cNvPr id="8" name="Footer Placeholder 7">
            <a:extLst>
              <a:ext uri="{FF2B5EF4-FFF2-40B4-BE49-F238E27FC236}">
                <a16:creationId xmlns:a16="http://schemas.microsoft.com/office/drawing/2014/main" id="{B7648FA9-BDA3-4203-B550-FBBD7279BA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2E4F35-19FF-4B8A-8763-3283A277AB5D}"/>
              </a:ext>
            </a:extLst>
          </p:cNvPr>
          <p:cNvSpPr>
            <a:spLocks noGrp="1"/>
          </p:cNvSpPr>
          <p:nvPr>
            <p:ph type="sldNum" sz="quarter" idx="12"/>
          </p:nvPr>
        </p:nvSpPr>
        <p:spPr/>
        <p:txBody>
          <a:bodyPr/>
          <a:lstStyle/>
          <a:p>
            <a:fld id="{AC359602-CE0A-4ABC-99E7-C9BDDBDDC8C6}" type="slidenum">
              <a:rPr lang="en-GB" smtClean="0"/>
              <a:t>‹#›</a:t>
            </a:fld>
            <a:endParaRPr lang="en-GB"/>
          </a:p>
        </p:txBody>
      </p:sp>
    </p:spTree>
    <p:extLst>
      <p:ext uri="{BB962C8B-B14F-4D97-AF65-F5344CB8AC3E}">
        <p14:creationId xmlns:p14="http://schemas.microsoft.com/office/powerpoint/2010/main" val="334117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50EE-316F-4459-9C57-6CB0DE7522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F232D6-90FF-495B-80FC-31195C9EA9CB}"/>
              </a:ext>
            </a:extLst>
          </p:cNvPr>
          <p:cNvSpPr>
            <a:spLocks noGrp="1"/>
          </p:cNvSpPr>
          <p:nvPr>
            <p:ph type="dt" sz="half" idx="10"/>
          </p:nvPr>
        </p:nvSpPr>
        <p:spPr/>
        <p:txBody>
          <a:bodyPr/>
          <a:lstStyle/>
          <a:p>
            <a:fld id="{86B91373-41A4-4523-904B-4D629BDEEF50}" type="datetimeFigureOut">
              <a:rPr lang="en-GB" smtClean="0"/>
              <a:t>31/08/2021</a:t>
            </a:fld>
            <a:endParaRPr lang="en-GB"/>
          </a:p>
        </p:txBody>
      </p:sp>
      <p:sp>
        <p:nvSpPr>
          <p:cNvPr id="4" name="Footer Placeholder 3">
            <a:extLst>
              <a:ext uri="{FF2B5EF4-FFF2-40B4-BE49-F238E27FC236}">
                <a16:creationId xmlns:a16="http://schemas.microsoft.com/office/drawing/2014/main" id="{B3DC090C-ED89-4733-B7E3-05C34F07E0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1043CF-B3AD-42F9-A808-6B4F8E7F1CE9}"/>
              </a:ext>
            </a:extLst>
          </p:cNvPr>
          <p:cNvSpPr>
            <a:spLocks noGrp="1"/>
          </p:cNvSpPr>
          <p:nvPr>
            <p:ph type="sldNum" sz="quarter" idx="12"/>
          </p:nvPr>
        </p:nvSpPr>
        <p:spPr/>
        <p:txBody>
          <a:bodyPr/>
          <a:lstStyle/>
          <a:p>
            <a:fld id="{AC359602-CE0A-4ABC-99E7-C9BDDBDDC8C6}" type="slidenum">
              <a:rPr lang="en-GB" smtClean="0"/>
              <a:t>‹#›</a:t>
            </a:fld>
            <a:endParaRPr lang="en-GB"/>
          </a:p>
        </p:txBody>
      </p:sp>
    </p:spTree>
    <p:extLst>
      <p:ext uri="{BB962C8B-B14F-4D97-AF65-F5344CB8AC3E}">
        <p14:creationId xmlns:p14="http://schemas.microsoft.com/office/powerpoint/2010/main" val="166868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A6B4D-D5D6-4429-9AF9-A84A08CD7A25}"/>
              </a:ext>
            </a:extLst>
          </p:cNvPr>
          <p:cNvSpPr>
            <a:spLocks noGrp="1"/>
          </p:cNvSpPr>
          <p:nvPr>
            <p:ph type="dt" sz="half" idx="10"/>
          </p:nvPr>
        </p:nvSpPr>
        <p:spPr/>
        <p:txBody>
          <a:bodyPr/>
          <a:lstStyle/>
          <a:p>
            <a:fld id="{86B91373-41A4-4523-904B-4D629BDEEF50}" type="datetimeFigureOut">
              <a:rPr lang="en-GB" smtClean="0"/>
              <a:t>31/08/2021</a:t>
            </a:fld>
            <a:endParaRPr lang="en-GB"/>
          </a:p>
        </p:txBody>
      </p:sp>
      <p:sp>
        <p:nvSpPr>
          <p:cNvPr id="3" name="Footer Placeholder 2">
            <a:extLst>
              <a:ext uri="{FF2B5EF4-FFF2-40B4-BE49-F238E27FC236}">
                <a16:creationId xmlns:a16="http://schemas.microsoft.com/office/drawing/2014/main" id="{A4BA5307-341B-48B3-8DCB-AF7152A44F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744E8E-DB63-4296-9300-24004CE52A0F}"/>
              </a:ext>
            </a:extLst>
          </p:cNvPr>
          <p:cNvSpPr>
            <a:spLocks noGrp="1"/>
          </p:cNvSpPr>
          <p:nvPr>
            <p:ph type="sldNum" sz="quarter" idx="12"/>
          </p:nvPr>
        </p:nvSpPr>
        <p:spPr/>
        <p:txBody>
          <a:bodyPr/>
          <a:lstStyle/>
          <a:p>
            <a:fld id="{AC359602-CE0A-4ABC-99E7-C9BDDBDDC8C6}" type="slidenum">
              <a:rPr lang="en-GB" smtClean="0"/>
              <a:t>‹#›</a:t>
            </a:fld>
            <a:endParaRPr lang="en-GB"/>
          </a:p>
        </p:txBody>
      </p:sp>
    </p:spTree>
    <p:extLst>
      <p:ext uri="{BB962C8B-B14F-4D97-AF65-F5344CB8AC3E}">
        <p14:creationId xmlns:p14="http://schemas.microsoft.com/office/powerpoint/2010/main" val="404372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3E88-C711-444D-9066-5FAE887CB4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2C210E-EB8E-4F74-92E3-8125C53395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6DC8F4-867C-44A6-BE1D-87D63FF23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A2911E-2113-4C68-AFCF-2670F0339D01}"/>
              </a:ext>
            </a:extLst>
          </p:cNvPr>
          <p:cNvSpPr>
            <a:spLocks noGrp="1"/>
          </p:cNvSpPr>
          <p:nvPr>
            <p:ph type="dt" sz="half" idx="10"/>
          </p:nvPr>
        </p:nvSpPr>
        <p:spPr/>
        <p:txBody>
          <a:bodyPr/>
          <a:lstStyle/>
          <a:p>
            <a:fld id="{86B91373-41A4-4523-904B-4D629BDEEF50}" type="datetimeFigureOut">
              <a:rPr lang="en-GB" smtClean="0"/>
              <a:t>31/08/2021</a:t>
            </a:fld>
            <a:endParaRPr lang="en-GB"/>
          </a:p>
        </p:txBody>
      </p:sp>
      <p:sp>
        <p:nvSpPr>
          <p:cNvPr id="6" name="Footer Placeholder 5">
            <a:extLst>
              <a:ext uri="{FF2B5EF4-FFF2-40B4-BE49-F238E27FC236}">
                <a16:creationId xmlns:a16="http://schemas.microsoft.com/office/drawing/2014/main" id="{DF33F3E9-DC5D-49C2-AAA4-618517011A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46DE99-5B15-47F8-A82B-E4461A249E24}"/>
              </a:ext>
            </a:extLst>
          </p:cNvPr>
          <p:cNvSpPr>
            <a:spLocks noGrp="1"/>
          </p:cNvSpPr>
          <p:nvPr>
            <p:ph type="sldNum" sz="quarter" idx="12"/>
          </p:nvPr>
        </p:nvSpPr>
        <p:spPr/>
        <p:txBody>
          <a:bodyPr/>
          <a:lstStyle/>
          <a:p>
            <a:fld id="{AC359602-CE0A-4ABC-99E7-C9BDDBDDC8C6}" type="slidenum">
              <a:rPr lang="en-GB" smtClean="0"/>
              <a:t>‹#›</a:t>
            </a:fld>
            <a:endParaRPr lang="en-GB"/>
          </a:p>
        </p:txBody>
      </p:sp>
    </p:spTree>
    <p:extLst>
      <p:ext uri="{BB962C8B-B14F-4D97-AF65-F5344CB8AC3E}">
        <p14:creationId xmlns:p14="http://schemas.microsoft.com/office/powerpoint/2010/main" val="390224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E7DC-E48F-4AE9-BB4C-F3678AB0F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FF9FA9-184D-4C49-9F86-5254D1CA1E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CDAA51-65EC-4566-B81E-8E1EDC2C5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1CD45-0A90-41B4-A95A-1D08B678A4B1}"/>
              </a:ext>
            </a:extLst>
          </p:cNvPr>
          <p:cNvSpPr>
            <a:spLocks noGrp="1"/>
          </p:cNvSpPr>
          <p:nvPr>
            <p:ph type="dt" sz="half" idx="10"/>
          </p:nvPr>
        </p:nvSpPr>
        <p:spPr/>
        <p:txBody>
          <a:bodyPr/>
          <a:lstStyle/>
          <a:p>
            <a:fld id="{86B91373-41A4-4523-904B-4D629BDEEF50}" type="datetimeFigureOut">
              <a:rPr lang="en-GB" smtClean="0"/>
              <a:t>31/08/2021</a:t>
            </a:fld>
            <a:endParaRPr lang="en-GB"/>
          </a:p>
        </p:txBody>
      </p:sp>
      <p:sp>
        <p:nvSpPr>
          <p:cNvPr id="6" name="Footer Placeholder 5">
            <a:extLst>
              <a:ext uri="{FF2B5EF4-FFF2-40B4-BE49-F238E27FC236}">
                <a16:creationId xmlns:a16="http://schemas.microsoft.com/office/drawing/2014/main" id="{E1393C20-50DB-42A2-B974-5ADE0F84BC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EB3146-8733-4B43-95C7-E9A4636FA9D8}"/>
              </a:ext>
            </a:extLst>
          </p:cNvPr>
          <p:cNvSpPr>
            <a:spLocks noGrp="1"/>
          </p:cNvSpPr>
          <p:nvPr>
            <p:ph type="sldNum" sz="quarter" idx="12"/>
          </p:nvPr>
        </p:nvSpPr>
        <p:spPr/>
        <p:txBody>
          <a:bodyPr/>
          <a:lstStyle/>
          <a:p>
            <a:fld id="{AC359602-CE0A-4ABC-99E7-C9BDDBDDC8C6}" type="slidenum">
              <a:rPr lang="en-GB" smtClean="0"/>
              <a:t>‹#›</a:t>
            </a:fld>
            <a:endParaRPr lang="en-GB"/>
          </a:p>
        </p:txBody>
      </p:sp>
    </p:spTree>
    <p:extLst>
      <p:ext uri="{BB962C8B-B14F-4D97-AF65-F5344CB8AC3E}">
        <p14:creationId xmlns:p14="http://schemas.microsoft.com/office/powerpoint/2010/main" val="72808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263E6C-7149-41A6-8583-44CC5C5E8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2901DB-8CBF-42EE-B296-9497EA63AC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233481-01CE-4EF4-829D-48D846AA2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91373-41A4-4523-904B-4D629BDEEF50}" type="datetimeFigureOut">
              <a:rPr lang="en-GB" smtClean="0"/>
              <a:t>31/08/2021</a:t>
            </a:fld>
            <a:endParaRPr lang="en-GB"/>
          </a:p>
        </p:txBody>
      </p:sp>
      <p:sp>
        <p:nvSpPr>
          <p:cNvPr id="5" name="Footer Placeholder 4">
            <a:extLst>
              <a:ext uri="{FF2B5EF4-FFF2-40B4-BE49-F238E27FC236}">
                <a16:creationId xmlns:a16="http://schemas.microsoft.com/office/drawing/2014/main" id="{EB29C317-6830-4716-B6B6-AED31C766F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ACC57-2C3C-4E30-9AC9-93DBA2A8A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59602-CE0A-4ABC-99E7-C9BDDBDDC8C6}" type="slidenum">
              <a:rPr lang="en-GB" smtClean="0"/>
              <a:t>‹#›</a:t>
            </a:fld>
            <a:endParaRPr lang="en-GB"/>
          </a:p>
        </p:txBody>
      </p:sp>
    </p:spTree>
    <p:extLst>
      <p:ext uri="{BB962C8B-B14F-4D97-AF65-F5344CB8AC3E}">
        <p14:creationId xmlns:p14="http://schemas.microsoft.com/office/powerpoint/2010/main" val="320787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5F554-13E1-4836-8E64-ECF5196DB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633558-DF48-40EC-8470-270287B0D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24D454-01D4-4C94-9920-F36D5586B6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142E4-195F-432E-A6C6-889C9E7EEC2C}" type="datetimeFigureOut">
              <a:rPr lang="en-GB" smtClean="0"/>
              <a:t>31/08/2021</a:t>
            </a:fld>
            <a:endParaRPr lang="en-GB"/>
          </a:p>
        </p:txBody>
      </p:sp>
      <p:sp>
        <p:nvSpPr>
          <p:cNvPr id="5" name="Footer Placeholder 4">
            <a:extLst>
              <a:ext uri="{FF2B5EF4-FFF2-40B4-BE49-F238E27FC236}">
                <a16:creationId xmlns:a16="http://schemas.microsoft.com/office/drawing/2014/main" id="{E0B3D4A3-5AF5-436C-8DDA-1B88751D24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7737CE-C54F-4BDC-99D0-7DD8C1BD5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0F12E-8197-4DF1-8275-C075335D88FB}" type="slidenum">
              <a:rPr lang="en-GB" smtClean="0"/>
              <a:t>‹#›</a:t>
            </a:fld>
            <a:endParaRPr lang="en-GB"/>
          </a:p>
        </p:txBody>
      </p:sp>
    </p:spTree>
    <p:extLst>
      <p:ext uri="{BB962C8B-B14F-4D97-AF65-F5344CB8AC3E}">
        <p14:creationId xmlns:p14="http://schemas.microsoft.com/office/powerpoint/2010/main" val="12162138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838538" y="364850"/>
            <a:ext cx="10514926" cy="1325584"/>
          </a:xfrm>
          <a:prstGeom prst="rect">
            <a:avLst/>
          </a:prstGeom>
        </p:spPr>
        <p:txBody>
          <a:bodyPr vert="horz" lIns="91440" tIns="45720" rIns="91440" bIns="45720" rtlCol="0" anchor="t" anchorCtr="0">
            <a:normAutofit/>
          </a:bodyPr>
          <a:lstStyle/>
          <a:p>
            <a:r>
              <a:rPr lang="en-US" dirty="0"/>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838538" y="1534998"/>
            <a:ext cx="10514926" cy="4669448"/>
          </a:xfrm>
          <a:prstGeom prst="rect">
            <a:avLst/>
          </a:prstGeom>
        </p:spPr>
        <p:txBody>
          <a:bodyPr vert="horz" lIns="91440" tIns="45720" rIns="91440" bIns="45720" rtlCol="0">
            <a:normAutofit/>
          </a:bodyPr>
          <a:lstStyle/>
          <a:p>
            <a:pPr lvl="0"/>
            <a:r>
              <a:rPr lang="en-US" dirty="0"/>
              <a:t>Level 1</a:t>
            </a:r>
          </a:p>
          <a:p>
            <a:pPr lvl="1"/>
            <a:r>
              <a:rPr lang="en-US" dirty="0"/>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cSld>
  <p:clrMap bg1="lt1" tx1="dk1" bg2="lt2" tx2="dk2" accent1="accent1" accent2="accent2" accent3="accent3" accent4="accent4" accent5="accent5" accent6="accent6" hlink="hlink" folHlink="folHlink"/>
  <p:sldLayoutIdLst>
    <p:sldLayoutId id="2147483791" r:id="rId1"/>
    <p:sldLayoutId id="2147483706" r:id="rId2"/>
  </p:sldLayoutIdLst>
  <p:txStyles>
    <p:titleStyle>
      <a:lvl1pPr algn="ctr">
        <a:lnSpc>
          <a:spcPct val="80000"/>
        </a:lnSpc>
        <a:defRPr sz="7800" b="1" i="1" cap="all" baseline="0">
          <a:latin typeface="Arial" panose="020B0604020202020204" pitchFamily="34" charset="0"/>
          <a:ea typeface="+mj-ea"/>
          <a:cs typeface="Arial" panose="020B0604020202020204" pitchFamily="34" charset="0"/>
        </a:defRPr>
      </a:lvl1pPr>
    </p:titleStyle>
    <p:bodyStyle>
      <a:lvl1pPr marL="177800" indent="-177800" algn="ctr">
        <a:lnSpc>
          <a:spcPct val="140000"/>
        </a:lnSpc>
        <a:spcBef>
          <a:spcPts val="0"/>
        </a:spcBef>
        <a:spcAft>
          <a:spcPts val="1800"/>
        </a:spcAft>
        <a:buFont typeface="Arial" panose="020B0604020202020204" pitchFamily="34" charset="0"/>
        <a:buChar char="•"/>
        <a:tabLst/>
        <a:defRPr lang="en-US" sz="1650" b="0" i="0" kern="1200" spc="5" dirty="0" smtClean="0">
          <a:solidFill>
            <a:schemeClr val="tx1"/>
          </a:solidFill>
          <a:latin typeface="Courier" pitchFamily="2" charset="0"/>
          <a:ea typeface="+mn-ea"/>
          <a:cs typeface="Courier New"/>
        </a:defRPr>
      </a:lvl1pPr>
      <a:lvl2pPr marL="12065" marR="5080" algn="ctr" defTabSz="914400" rtl="0" eaLnBrk="1" latinLnBrk="0" hangingPunct="1">
        <a:lnSpc>
          <a:spcPct val="120000"/>
        </a:lnSpc>
        <a:spcBef>
          <a:spcPts val="0"/>
        </a:spcBef>
        <a:spcAft>
          <a:spcPts val="600"/>
        </a:spcAft>
        <a:defRPr lang="en-US" sz="1650" b="0" i="0" kern="1200" spc="5" dirty="0" smtClean="0">
          <a:solidFill>
            <a:schemeClr val="tx1"/>
          </a:solidFill>
          <a:latin typeface="Courier" pitchFamily="2" charset="0"/>
          <a:ea typeface="+mn-ea"/>
          <a:cs typeface="Courier New"/>
        </a:defRPr>
      </a:lvl2pPr>
      <a:lvl3pPr marL="297815" marR="5080" indent="-285750" algn="ctr" defTabSz="914400" rtl="0" eaLnBrk="1" latinLnBrk="0" hangingPunct="1">
        <a:lnSpc>
          <a:spcPct val="118300"/>
        </a:lnSpc>
        <a:spcBef>
          <a:spcPts val="95"/>
        </a:spcBef>
        <a:buFont typeface="Arial" panose="020B0604020202020204" pitchFamily="34" charset="0"/>
        <a:buChar char="•"/>
        <a:defRPr lang="en-US" sz="1800" b="0" i="0" kern="1200" spc="5" dirty="0" smtClean="0">
          <a:solidFill>
            <a:schemeClr val="tx1"/>
          </a:solidFill>
          <a:latin typeface="Courier" pitchFamily="2" charset="0"/>
          <a:ea typeface="+mn-ea"/>
          <a:cs typeface="Courier New"/>
        </a:defRPr>
      </a:lvl3pPr>
      <a:lvl4pPr marL="297815" marR="5080" indent="-285750" algn="ctr" defTabSz="914400" rtl="0" eaLnBrk="1" latinLnBrk="0" hangingPunct="1">
        <a:lnSpc>
          <a:spcPct val="118300"/>
        </a:lnSpc>
        <a:spcBef>
          <a:spcPts val="95"/>
        </a:spcBef>
        <a:buFont typeface="Arial" panose="020B0604020202020204" pitchFamily="34" charset="0"/>
        <a:buChar char="•"/>
        <a:defRPr lang="en-US" sz="1800" kern="1200" spc="5" dirty="0" smtClean="0">
          <a:solidFill>
            <a:schemeClr val="tx1"/>
          </a:solidFill>
          <a:latin typeface="Courier New"/>
          <a:ea typeface="+mn-ea"/>
          <a:cs typeface="Courier New"/>
        </a:defRPr>
      </a:lvl4pPr>
      <a:lvl5pPr marL="12065" marR="5080" algn="ctr" defTabSz="914400" rtl="0" eaLnBrk="1" latinLnBrk="0" hangingPunct="1">
        <a:lnSpc>
          <a:spcPct val="118300"/>
        </a:lnSpc>
        <a:spcBef>
          <a:spcPts val="95"/>
        </a:spcBef>
        <a:defRPr lang="en-US" sz="1800" kern="1200" spc="5" dirty="0" smtClean="0">
          <a:solidFill>
            <a:schemeClr val="tx1"/>
          </a:solidFill>
          <a:latin typeface="Courier New"/>
          <a:ea typeface="+mn-ea"/>
          <a:cs typeface="Courier New"/>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4.jpeg"/><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go.pardot.com/e/745953/LVL-utm-content-Trainingevents/2ygdn/65971163?h=rUAEKPmlpAPCLBrGbaiWskpfKe04CBs63_z3NTZeS-4" TargetMode="External"/><Relationship Id="rId7" Type="http://schemas.openxmlformats.org/officeDocument/2006/relationships/hyperlink" Target="https://attendee.gotowebinar.com/register/863395215147770126"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register.gotowebinar.com/register/3587578208746440464" TargetMode="External"/><Relationship Id="rId5" Type="http://schemas.openxmlformats.org/officeDocument/2006/relationships/hyperlink" Target="http://go.pardot.com/e/745953/LVL-utm-content-Trainingevents/2ygdq/65971163?h=rUAEKPmlpAPCLBrGbaiWskpfKe04CBs63_z3NTZeS-4" TargetMode="External"/><Relationship Id="rId4" Type="http://schemas.openxmlformats.org/officeDocument/2006/relationships/hyperlink" Target="https://attendee.gotowebinar.com/register/6211155889244367887"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ncfe.org.uk/t-levels/providers" TargetMode="External"/><Relationship Id="rId3" Type="http://schemas.openxmlformats.org/officeDocument/2006/relationships/hyperlink" Target="https://qualifications.pearson.com/en/forms/t-levels-wave-3-provider-validation-panel.html" TargetMode="External"/><Relationship Id="rId7" Type="http://schemas.openxmlformats.org/officeDocument/2006/relationships/hyperlink" Target="https://qualifications.pearson.com/en/qualifications/t-levels/t-levels-for-educators.html"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qualifications.pearson.com/en/qualifications/t-levels/faqs.html" TargetMode="External"/><Relationship Id="rId5" Type="http://schemas.openxmlformats.org/officeDocument/2006/relationships/hyperlink" Target="https://www.cityandguilds.com/tlevels/events" TargetMode="External"/><Relationship Id="rId4" Type="http://schemas.openxmlformats.org/officeDocument/2006/relationships/hyperlink" Target="https://www.cityandguilds.com/tlevels/provider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18" Type="http://schemas.openxmlformats.org/officeDocument/2006/relationships/image" Target="../media/image71.png"/><Relationship Id="rId3" Type="http://schemas.openxmlformats.org/officeDocument/2006/relationships/image" Target="../media/image56.png"/><Relationship Id="rId21" Type="http://schemas.openxmlformats.org/officeDocument/2006/relationships/image" Target="../media/image74.sv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svg"/><Relationship Id="rId2" Type="http://schemas.openxmlformats.org/officeDocument/2006/relationships/notesSlide" Target="../notesSlides/notesSlide1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12.xml"/><Relationship Id="rId6" Type="http://schemas.openxmlformats.org/officeDocument/2006/relationships/image" Target="../media/image59.svg"/><Relationship Id="rId11" Type="http://schemas.openxmlformats.org/officeDocument/2006/relationships/image" Target="../media/image64.svg"/><Relationship Id="rId24" Type="http://schemas.openxmlformats.org/officeDocument/2006/relationships/image" Target="../media/image76.jpeg"/><Relationship Id="rId5" Type="http://schemas.openxmlformats.org/officeDocument/2006/relationships/image" Target="../media/image58.png"/><Relationship Id="rId15" Type="http://schemas.openxmlformats.org/officeDocument/2006/relationships/image" Target="../media/image68.svg"/><Relationship Id="rId23" Type="http://schemas.microsoft.com/office/2007/relationships/hdphoto" Target="../media/hdphoto3.wdp"/><Relationship Id="rId10" Type="http://schemas.openxmlformats.org/officeDocument/2006/relationships/image" Target="../media/image63.png"/><Relationship Id="rId19" Type="http://schemas.openxmlformats.org/officeDocument/2006/relationships/image" Target="../media/image72.svg"/><Relationship Id="rId4" Type="http://schemas.openxmlformats.org/officeDocument/2006/relationships/image" Target="../media/image57.svg"/><Relationship Id="rId9" Type="http://schemas.openxmlformats.org/officeDocument/2006/relationships/image" Target="../media/image62.svg"/><Relationship Id="rId14" Type="http://schemas.openxmlformats.org/officeDocument/2006/relationships/image" Target="../media/image67.png"/><Relationship Id="rId22"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hyperlink" Target="https://www.instituteforapprenticeships.org/t-levels/"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s://support.tlevels.gov.uk/hc/en-gb" TargetMode="External"/><Relationship Id="rId5" Type="http://schemas.openxmlformats.org/officeDocument/2006/relationships/hyperlink" Target="https://www.gov.uk/government/publications/introduction-of-t-levels/introduction-of-t-levels" TargetMode="External"/><Relationship Id="rId4" Type="http://schemas.openxmlformats.org/officeDocument/2006/relationships/hyperlink" Target="https://www.tlevels.gov.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Readiness.TE@education.gov.uk" TargetMode="Externa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mailto:support.deliveringtlevels@education.gov.uk" TargetMode="External"/><Relationship Id="rId2" Type="http://schemas.openxmlformats.org/officeDocument/2006/relationships/hyperlink" Target="https://support.tlevels.gov.uk/" TargetMode="External"/><Relationship Id="rId1" Type="http://schemas.openxmlformats.org/officeDocument/2006/relationships/slideLayout" Target="../slideLayouts/slideLayout13.xml"/><Relationship Id="rId5" Type="http://schemas.openxmlformats.org/officeDocument/2006/relationships/image" Target="../media/image79.pn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3" Type="http://schemas.openxmlformats.org/officeDocument/2006/relationships/image" Target="../media/image21.jpeg"/><Relationship Id="rId18" Type="http://schemas.openxmlformats.org/officeDocument/2006/relationships/image" Target="../media/image26.jpeg"/><Relationship Id="rId26" Type="http://schemas.openxmlformats.org/officeDocument/2006/relationships/image" Target="../media/image34.png"/><Relationship Id="rId39" Type="http://schemas.openxmlformats.org/officeDocument/2006/relationships/image" Target="../media/image46.png"/><Relationship Id="rId21" Type="http://schemas.openxmlformats.org/officeDocument/2006/relationships/image" Target="../media/image29.png"/><Relationship Id="rId34" Type="http://schemas.openxmlformats.org/officeDocument/2006/relationships/image" Target="../media/image42.jpeg"/><Relationship Id="rId42" Type="http://schemas.openxmlformats.org/officeDocument/2006/relationships/image" Target="../media/image49.png"/><Relationship Id="rId7"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41"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14.jpe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4.png"/><Relationship Id="rId40" Type="http://schemas.openxmlformats.org/officeDocument/2006/relationships/image" Target="../media/image47.png"/><Relationship Id="rId5" Type="http://schemas.openxmlformats.org/officeDocument/2006/relationships/image" Target="../media/image13.png"/><Relationship Id="rId15" Type="http://schemas.openxmlformats.org/officeDocument/2006/relationships/image" Target="../media/image23.jpeg"/><Relationship Id="rId23" Type="http://schemas.openxmlformats.org/officeDocument/2006/relationships/image" Target="../media/image31.jpeg"/><Relationship Id="rId28" Type="http://schemas.openxmlformats.org/officeDocument/2006/relationships/image" Target="../media/image36.jpeg"/><Relationship Id="rId36" Type="http://schemas.microsoft.com/office/2007/relationships/hdphoto" Target="../media/hdphoto1.wdp"/><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jpe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43" Type="http://schemas.microsoft.com/office/2007/relationships/hdphoto" Target="../media/hdphoto2.wdp"/><Relationship Id="rId8" Type="http://schemas.openxmlformats.org/officeDocument/2006/relationships/image" Target="../media/image16.png"/><Relationship Id="rId3" Type="http://schemas.openxmlformats.org/officeDocument/2006/relationships/image" Target="../media/image11.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5.jpe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683BCF4-FB1B-4AD5-A5EC-4DF7F7DDD5DF}"/>
              </a:ext>
              <a:ext uri="{C183D7F6-B498-43B3-948B-1728B52AA6E4}">
                <adec:decorative xmlns:adec="http://schemas.microsoft.com/office/drawing/2017/decorative" val="1"/>
              </a:ext>
            </a:extLst>
          </p:cNvPr>
          <p:cNvSpPr/>
          <p:nvPr/>
        </p:nvSpPr>
        <p:spPr>
          <a:xfrm>
            <a:off x="0" y="1514952"/>
            <a:ext cx="12192000" cy="5417127"/>
          </a:xfrm>
          <a:custGeom>
            <a:avLst/>
            <a:gdLst/>
            <a:ahLst/>
            <a:cxnLst/>
            <a:rect l="l" t="t" r="r" b="b"/>
            <a:pathLst>
              <a:path w="9138272" h="5460718">
                <a:moveTo>
                  <a:pt x="6350660" y="0"/>
                </a:moveTo>
                <a:lnTo>
                  <a:pt x="5802670" y="4779"/>
                </a:lnTo>
                <a:lnTo>
                  <a:pt x="5227031" y="26422"/>
                </a:lnTo>
                <a:lnTo>
                  <a:pt x="4629566" y="63031"/>
                </a:lnTo>
                <a:lnTo>
                  <a:pt x="4016093" y="112711"/>
                </a:lnTo>
                <a:lnTo>
                  <a:pt x="3392432" y="173565"/>
                </a:lnTo>
                <a:lnTo>
                  <a:pt x="2764404" y="243696"/>
                </a:lnTo>
                <a:lnTo>
                  <a:pt x="2137828" y="321209"/>
                </a:lnTo>
                <a:lnTo>
                  <a:pt x="1518523" y="404208"/>
                </a:lnTo>
                <a:lnTo>
                  <a:pt x="9" y="629958"/>
                </a:lnTo>
                <a:lnTo>
                  <a:pt x="0" y="5460718"/>
                </a:lnTo>
                <a:lnTo>
                  <a:pt x="9138272" y="5460718"/>
                </a:lnTo>
                <a:lnTo>
                  <a:pt x="9138272" y="686782"/>
                </a:lnTo>
                <a:lnTo>
                  <a:pt x="9007412" y="586026"/>
                </a:lnTo>
                <a:lnTo>
                  <a:pt x="8751820" y="429078"/>
                </a:lnTo>
                <a:lnTo>
                  <a:pt x="8472210" y="295413"/>
                </a:lnTo>
                <a:lnTo>
                  <a:pt x="8149754" y="187435"/>
                </a:lnTo>
                <a:lnTo>
                  <a:pt x="7770551" y="105800"/>
                </a:lnTo>
                <a:lnTo>
                  <a:pt x="7340421" y="48614"/>
                </a:lnTo>
                <a:lnTo>
                  <a:pt x="6865184" y="13979"/>
                </a:lnTo>
                <a:lnTo>
                  <a:pt x="6350660" y="0"/>
                </a:lnTo>
              </a:path>
            </a:pathLst>
          </a:custGeom>
          <a:solidFill>
            <a:srgbClr val="0785C6"/>
          </a:solidFill>
        </p:spPr>
        <p:txBody>
          <a:bodyPr wrap="square" lIns="0" tIns="0" rIns="0" bIns="0" rtlCol="0">
            <a:noAutofit/>
          </a:bodyPr>
          <a:lstStyle/>
          <a:p>
            <a:endParaRPr/>
          </a:p>
        </p:txBody>
      </p:sp>
      <p:sp>
        <p:nvSpPr>
          <p:cNvPr id="5" name="object 3">
            <a:extLst>
              <a:ext uri="{FF2B5EF4-FFF2-40B4-BE49-F238E27FC236}">
                <a16:creationId xmlns:a16="http://schemas.microsoft.com/office/drawing/2014/main" id="{A170A1F5-98EA-4795-82A9-6C944143D735}"/>
              </a:ext>
              <a:ext uri="{C183D7F6-B498-43B3-948B-1728B52AA6E4}">
                <adec:decorative xmlns:adec="http://schemas.microsoft.com/office/drawing/2017/decorative" val="1"/>
              </a:ext>
            </a:extLst>
          </p:cNvPr>
          <p:cNvSpPr/>
          <p:nvPr/>
        </p:nvSpPr>
        <p:spPr>
          <a:xfrm>
            <a:off x="7863840" y="2383970"/>
            <a:ext cx="4328160" cy="4474029"/>
          </a:xfrm>
          <a:custGeom>
            <a:avLst/>
            <a:gdLst/>
            <a:ahLst/>
            <a:cxnLst/>
            <a:rect l="l" t="t" r="r" b="b"/>
            <a:pathLst>
              <a:path w="4282746" h="4431753">
                <a:moveTo>
                  <a:pt x="1790086" y="3210099"/>
                </a:moveTo>
                <a:lnTo>
                  <a:pt x="1735497" y="3211210"/>
                </a:lnTo>
                <a:lnTo>
                  <a:pt x="1682968" y="3213830"/>
                </a:lnTo>
                <a:lnTo>
                  <a:pt x="1632524" y="3218200"/>
                </a:lnTo>
                <a:lnTo>
                  <a:pt x="1584071" y="3224580"/>
                </a:lnTo>
                <a:lnTo>
                  <a:pt x="1537998" y="3233142"/>
                </a:lnTo>
                <a:lnTo>
                  <a:pt x="1493968" y="3244191"/>
                </a:lnTo>
                <a:lnTo>
                  <a:pt x="1452127" y="3257943"/>
                </a:lnTo>
                <a:lnTo>
                  <a:pt x="1412501" y="3274638"/>
                </a:lnTo>
                <a:lnTo>
                  <a:pt x="1375117" y="3294514"/>
                </a:lnTo>
                <a:lnTo>
                  <a:pt x="1340000" y="3317809"/>
                </a:lnTo>
                <a:lnTo>
                  <a:pt x="1307176" y="3344762"/>
                </a:lnTo>
                <a:lnTo>
                  <a:pt x="1276671" y="3375612"/>
                </a:lnTo>
                <a:lnTo>
                  <a:pt x="1248511" y="3410597"/>
                </a:lnTo>
                <a:lnTo>
                  <a:pt x="1222497" y="3452531"/>
                </a:lnTo>
                <a:lnTo>
                  <a:pt x="1198358" y="3503462"/>
                </a:lnTo>
                <a:lnTo>
                  <a:pt x="1176011" y="3562487"/>
                </a:lnTo>
                <a:lnTo>
                  <a:pt x="1155371" y="3628701"/>
                </a:lnTo>
                <a:lnTo>
                  <a:pt x="1136357" y="3701202"/>
                </a:lnTo>
                <a:lnTo>
                  <a:pt x="1118885" y="3779085"/>
                </a:lnTo>
                <a:lnTo>
                  <a:pt x="1102873" y="3861447"/>
                </a:lnTo>
                <a:lnTo>
                  <a:pt x="1088236" y="3947384"/>
                </a:lnTo>
                <a:lnTo>
                  <a:pt x="1074893" y="4035992"/>
                </a:lnTo>
                <a:lnTo>
                  <a:pt x="1062759" y="4126368"/>
                </a:lnTo>
                <a:lnTo>
                  <a:pt x="1051753" y="4217608"/>
                </a:lnTo>
                <a:lnTo>
                  <a:pt x="1041790" y="4308808"/>
                </a:lnTo>
                <a:lnTo>
                  <a:pt x="1032788" y="4399065"/>
                </a:lnTo>
                <a:lnTo>
                  <a:pt x="1029784" y="4431753"/>
                </a:lnTo>
                <a:lnTo>
                  <a:pt x="2074608" y="4431753"/>
                </a:lnTo>
                <a:lnTo>
                  <a:pt x="2111663" y="4409801"/>
                </a:lnTo>
                <a:lnTo>
                  <a:pt x="2174740" y="4369315"/>
                </a:lnTo>
                <a:lnTo>
                  <a:pt x="2231336" y="4329225"/>
                </a:lnTo>
                <a:lnTo>
                  <a:pt x="2280565" y="4289732"/>
                </a:lnTo>
                <a:lnTo>
                  <a:pt x="2321544" y="4251037"/>
                </a:lnTo>
                <a:lnTo>
                  <a:pt x="2353386" y="4213339"/>
                </a:lnTo>
                <a:lnTo>
                  <a:pt x="2377957" y="4175745"/>
                </a:lnTo>
                <a:lnTo>
                  <a:pt x="2397871" y="4137198"/>
                </a:lnTo>
                <a:lnTo>
                  <a:pt x="2413362" y="4097650"/>
                </a:lnTo>
                <a:lnTo>
                  <a:pt x="2424665" y="4057052"/>
                </a:lnTo>
                <a:lnTo>
                  <a:pt x="2432016" y="4015354"/>
                </a:lnTo>
                <a:lnTo>
                  <a:pt x="2435649" y="3972508"/>
                </a:lnTo>
                <a:lnTo>
                  <a:pt x="2435798" y="3928463"/>
                </a:lnTo>
                <a:lnTo>
                  <a:pt x="2432700" y="3883172"/>
                </a:lnTo>
                <a:lnTo>
                  <a:pt x="2426589" y="3836586"/>
                </a:lnTo>
                <a:lnTo>
                  <a:pt x="2417700" y="3788654"/>
                </a:lnTo>
                <a:lnTo>
                  <a:pt x="2406268" y="3739328"/>
                </a:lnTo>
                <a:lnTo>
                  <a:pt x="2392528" y="3688560"/>
                </a:lnTo>
                <a:lnTo>
                  <a:pt x="2376714" y="3636300"/>
                </a:lnTo>
                <a:lnTo>
                  <a:pt x="2359062" y="3582498"/>
                </a:lnTo>
                <a:lnTo>
                  <a:pt x="2339807" y="3527107"/>
                </a:lnTo>
                <a:lnTo>
                  <a:pt x="2319184" y="3470076"/>
                </a:lnTo>
                <a:lnTo>
                  <a:pt x="2297427" y="3411357"/>
                </a:lnTo>
                <a:lnTo>
                  <a:pt x="2251454" y="3288658"/>
                </a:lnTo>
                <a:lnTo>
                  <a:pt x="2227707" y="3224580"/>
                </a:lnTo>
                <a:lnTo>
                  <a:pt x="1905340" y="3211456"/>
                </a:lnTo>
                <a:lnTo>
                  <a:pt x="1846709" y="3210261"/>
                </a:lnTo>
                <a:lnTo>
                  <a:pt x="1790086" y="3210099"/>
                </a:lnTo>
                <a:close/>
              </a:path>
              <a:path w="4282746" h="4431753">
                <a:moveTo>
                  <a:pt x="3392025" y="3210125"/>
                </a:moveTo>
                <a:lnTo>
                  <a:pt x="3335401" y="3210287"/>
                </a:lnTo>
                <a:lnTo>
                  <a:pt x="3276769" y="3211482"/>
                </a:lnTo>
                <a:lnTo>
                  <a:pt x="2954401" y="3224606"/>
                </a:lnTo>
                <a:lnTo>
                  <a:pt x="2930655" y="3288685"/>
                </a:lnTo>
                <a:lnTo>
                  <a:pt x="2884685" y="3411387"/>
                </a:lnTo>
                <a:lnTo>
                  <a:pt x="2862929" y="3470107"/>
                </a:lnTo>
                <a:lnTo>
                  <a:pt x="2842307" y="3527139"/>
                </a:lnTo>
                <a:lnTo>
                  <a:pt x="2823053" y="3582532"/>
                </a:lnTo>
                <a:lnTo>
                  <a:pt x="2805402" y="3636334"/>
                </a:lnTo>
                <a:lnTo>
                  <a:pt x="2789589" y="3688595"/>
                </a:lnTo>
                <a:lnTo>
                  <a:pt x="2775850" y="3739363"/>
                </a:lnTo>
                <a:lnTo>
                  <a:pt x="2764418" y="3788689"/>
                </a:lnTo>
                <a:lnTo>
                  <a:pt x="2755529" y="3836620"/>
                </a:lnTo>
                <a:lnTo>
                  <a:pt x="2749419" y="3883207"/>
                </a:lnTo>
                <a:lnTo>
                  <a:pt x="2746321" y="3928497"/>
                </a:lnTo>
                <a:lnTo>
                  <a:pt x="2746471" y="3972541"/>
                </a:lnTo>
                <a:lnTo>
                  <a:pt x="2750104" y="4015387"/>
                </a:lnTo>
                <a:lnTo>
                  <a:pt x="2757454" y="4057084"/>
                </a:lnTo>
                <a:lnTo>
                  <a:pt x="2768758" y="4097681"/>
                </a:lnTo>
                <a:lnTo>
                  <a:pt x="2784249" y="4137227"/>
                </a:lnTo>
                <a:lnTo>
                  <a:pt x="2804163" y="4175772"/>
                </a:lnTo>
                <a:lnTo>
                  <a:pt x="2828734" y="4213364"/>
                </a:lnTo>
                <a:lnTo>
                  <a:pt x="2860578" y="4251064"/>
                </a:lnTo>
                <a:lnTo>
                  <a:pt x="2901557" y="4289761"/>
                </a:lnTo>
                <a:lnTo>
                  <a:pt x="2950787" y="4329254"/>
                </a:lnTo>
                <a:lnTo>
                  <a:pt x="3007383" y="4369345"/>
                </a:lnTo>
                <a:lnTo>
                  <a:pt x="3070460" y="4409832"/>
                </a:lnTo>
                <a:lnTo>
                  <a:pt x="3107462" y="4431753"/>
                </a:lnTo>
                <a:lnTo>
                  <a:pt x="4152333" y="4431753"/>
                </a:lnTo>
                <a:lnTo>
                  <a:pt x="4140330" y="4308836"/>
                </a:lnTo>
                <a:lnTo>
                  <a:pt x="4130367" y="4217635"/>
                </a:lnTo>
                <a:lnTo>
                  <a:pt x="4119360" y="4126395"/>
                </a:lnTo>
                <a:lnTo>
                  <a:pt x="4107227" y="4036018"/>
                </a:lnTo>
                <a:lnTo>
                  <a:pt x="4093883" y="3947410"/>
                </a:lnTo>
                <a:lnTo>
                  <a:pt x="4079247" y="3861473"/>
                </a:lnTo>
                <a:lnTo>
                  <a:pt x="4063234" y="3779111"/>
                </a:lnTo>
                <a:lnTo>
                  <a:pt x="4045762" y="3701228"/>
                </a:lnTo>
                <a:lnTo>
                  <a:pt x="4026748" y="3628727"/>
                </a:lnTo>
                <a:lnTo>
                  <a:pt x="4006109" y="3562512"/>
                </a:lnTo>
                <a:lnTo>
                  <a:pt x="3983761" y="3503488"/>
                </a:lnTo>
                <a:lnTo>
                  <a:pt x="3959622" y="3452557"/>
                </a:lnTo>
                <a:lnTo>
                  <a:pt x="3933609" y="3410623"/>
                </a:lnTo>
                <a:lnTo>
                  <a:pt x="3905449" y="3375638"/>
                </a:lnTo>
                <a:lnTo>
                  <a:pt x="3874944" y="3344788"/>
                </a:lnTo>
                <a:lnTo>
                  <a:pt x="3842119" y="3317835"/>
                </a:lnTo>
                <a:lnTo>
                  <a:pt x="3807002" y="3294539"/>
                </a:lnTo>
                <a:lnTo>
                  <a:pt x="3769617" y="3274664"/>
                </a:lnTo>
                <a:lnTo>
                  <a:pt x="3729990" y="3257969"/>
                </a:lnTo>
                <a:lnTo>
                  <a:pt x="3688148" y="3244216"/>
                </a:lnTo>
                <a:lnTo>
                  <a:pt x="3644117" y="3233167"/>
                </a:lnTo>
                <a:lnTo>
                  <a:pt x="3597922" y="3224583"/>
                </a:lnTo>
                <a:lnTo>
                  <a:pt x="3549589" y="3218226"/>
                </a:lnTo>
                <a:lnTo>
                  <a:pt x="3499145" y="3213856"/>
                </a:lnTo>
                <a:lnTo>
                  <a:pt x="3446615" y="3211235"/>
                </a:lnTo>
                <a:lnTo>
                  <a:pt x="3392025" y="3210125"/>
                </a:lnTo>
                <a:close/>
              </a:path>
              <a:path w="4282746" h="4431753">
                <a:moveTo>
                  <a:pt x="1356773" y="1637578"/>
                </a:moveTo>
                <a:lnTo>
                  <a:pt x="1287421" y="1638410"/>
                </a:lnTo>
                <a:lnTo>
                  <a:pt x="1212594" y="1642730"/>
                </a:lnTo>
                <a:lnTo>
                  <a:pt x="1133124" y="1650180"/>
                </a:lnTo>
                <a:lnTo>
                  <a:pt x="1049845" y="1660403"/>
                </a:lnTo>
                <a:lnTo>
                  <a:pt x="963591" y="1673039"/>
                </a:lnTo>
                <a:lnTo>
                  <a:pt x="875197" y="1687730"/>
                </a:lnTo>
                <a:lnTo>
                  <a:pt x="785495" y="1704119"/>
                </a:lnTo>
                <a:lnTo>
                  <a:pt x="695319" y="1721846"/>
                </a:lnTo>
                <a:lnTo>
                  <a:pt x="605503" y="1740555"/>
                </a:lnTo>
                <a:lnTo>
                  <a:pt x="430288" y="1779480"/>
                </a:lnTo>
                <a:lnTo>
                  <a:pt x="0" y="1882533"/>
                </a:lnTo>
                <a:lnTo>
                  <a:pt x="231259" y="2153823"/>
                </a:lnTo>
                <a:lnTo>
                  <a:pt x="287538" y="2218815"/>
                </a:lnTo>
                <a:lnTo>
                  <a:pt x="346076" y="2285566"/>
                </a:lnTo>
                <a:lnTo>
                  <a:pt x="406411" y="2353295"/>
                </a:lnTo>
                <a:lnTo>
                  <a:pt x="468078" y="2421222"/>
                </a:lnTo>
                <a:lnTo>
                  <a:pt x="530612" y="2488568"/>
                </a:lnTo>
                <a:lnTo>
                  <a:pt x="593550" y="2554552"/>
                </a:lnTo>
                <a:lnTo>
                  <a:pt x="656428" y="2618395"/>
                </a:lnTo>
                <a:lnTo>
                  <a:pt x="718782" y="2679316"/>
                </a:lnTo>
                <a:lnTo>
                  <a:pt x="780148" y="2736536"/>
                </a:lnTo>
                <a:lnTo>
                  <a:pt x="840062" y="2789275"/>
                </a:lnTo>
                <a:lnTo>
                  <a:pt x="898059" y="2836753"/>
                </a:lnTo>
                <a:lnTo>
                  <a:pt x="953677" y="2878189"/>
                </a:lnTo>
                <a:lnTo>
                  <a:pt x="1006451" y="2912804"/>
                </a:lnTo>
                <a:lnTo>
                  <a:pt x="1055916" y="2939819"/>
                </a:lnTo>
                <a:lnTo>
                  <a:pt x="1101610" y="2958452"/>
                </a:lnTo>
                <a:lnTo>
                  <a:pt x="1144957" y="2970205"/>
                </a:lnTo>
                <a:lnTo>
                  <a:pt x="1187770" y="2977234"/>
                </a:lnTo>
                <a:lnTo>
                  <a:pt x="1230168" y="2979746"/>
                </a:lnTo>
                <a:lnTo>
                  <a:pt x="1272272" y="2977952"/>
                </a:lnTo>
                <a:lnTo>
                  <a:pt x="1314200" y="2972057"/>
                </a:lnTo>
                <a:lnTo>
                  <a:pt x="1356072" y="2962272"/>
                </a:lnTo>
                <a:lnTo>
                  <a:pt x="1398006" y="2948805"/>
                </a:lnTo>
                <a:lnTo>
                  <a:pt x="1440123" y="2931863"/>
                </a:lnTo>
                <a:lnTo>
                  <a:pt x="1482540" y="2911655"/>
                </a:lnTo>
                <a:lnTo>
                  <a:pt x="1525379" y="2888389"/>
                </a:lnTo>
                <a:lnTo>
                  <a:pt x="1568758" y="2862274"/>
                </a:lnTo>
                <a:lnTo>
                  <a:pt x="1612795" y="2833518"/>
                </a:lnTo>
                <a:lnTo>
                  <a:pt x="1657612" y="2802330"/>
                </a:lnTo>
                <a:lnTo>
                  <a:pt x="1703326" y="2768917"/>
                </a:lnTo>
                <a:lnTo>
                  <a:pt x="1750057" y="2733488"/>
                </a:lnTo>
                <a:lnTo>
                  <a:pt x="1797925" y="2696251"/>
                </a:lnTo>
                <a:lnTo>
                  <a:pt x="2003145" y="2533396"/>
                </a:lnTo>
                <a:lnTo>
                  <a:pt x="1984690" y="2467596"/>
                </a:lnTo>
                <a:lnTo>
                  <a:pt x="1949760" y="2341306"/>
                </a:lnTo>
                <a:lnTo>
                  <a:pt x="1932846" y="2281012"/>
                </a:lnTo>
                <a:lnTo>
                  <a:pt x="1916007" y="2222750"/>
                </a:lnTo>
                <a:lnTo>
                  <a:pt x="1899025" y="2166618"/>
                </a:lnTo>
                <a:lnTo>
                  <a:pt x="1881681" y="2112716"/>
                </a:lnTo>
                <a:lnTo>
                  <a:pt x="1863756" y="2061141"/>
                </a:lnTo>
                <a:lnTo>
                  <a:pt x="1845031" y="2011991"/>
                </a:lnTo>
                <a:lnTo>
                  <a:pt x="1825286" y="1965366"/>
                </a:lnTo>
                <a:lnTo>
                  <a:pt x="1804304" y="1921363"/>
                </a:lnTo>
                <a:lnTo>
                  <a:pt x="1781865" y="1880081"/>
                </a:lnTo>
                <a:lnTo>
                  <a:pt x="1757750" y="1841619"/>
                </a:lnTo>
                <a:lnTo>
                  <a:pt x="1731740" y="1806075"/>
                </a:lnTo>
                <a:lnTo>
                  <a:pt x="1703617" y="1773547"/>
                </a:lnTo>
                <a:lnTo>
                  <a:pt x="1673160" y="1744134"/>
                </a:lnTo>
                <a:lnTo>
                  <a:pt x="1640153" y="1717934"/>
                </a:lnTo>
                <a:lnTo>
                  <a:pt x="1604375" y="1695045"/>
                </a:lnTo>
                <a:lnTo>
                  <a:pt x="1565607" y="1675567"/>
                </a:lnTo>
                <a:lnTo>
                  <a:pt x="1523631" y="1659597"/>
                </a:lnTo>
                <a:lnTo>
                  <a:pt x="1475711" y="1647814"/>
                </a:lnTo>
                <a:lnTo>
                  <a:pt x="1419814" y="1640594"/>
                </a:lnTo>
                <a:lnTo>
                  <a:pt x="1356773" y="1637578"/>
                </a:lnTo>
                <a:close/>
              </a:path>
              <a:path w="4282746" h="4431753">
                <a:moveTo>
                  <a:pt x="3825347" y="1637578"/>
                </a:moveTo>
                <a:lnTo>
                  <a:pt x="3762306" y="1640594"/>
                </a:lnTo>
                <a:lnTo>
                  <a:pt x="3706408" y="1647814"/>
                </a:lnTo>
                <a:lnTo>
                  <a:pt x="3658489" y="1659597"/>
                </a:lnTo>
                <a:lnTo>
                  <a:pt x="3616513" y="1675567"/>
                </a:lnTo>
                <a:lnTo>
                  <a:pt x="3577745" y="1695045"/>
                </a:lnTo>
                <a:lnTo>
                  <a:pt x="3541967" y="1717934"/>
                </a:lnTo>
                <a:lnTo>
                  <a:pt x="3508959" y="1744134"/>
                </a:lnTo>
                <a:lnTo>
                  <a:pt x="3478503" y="1773547"/>
                </a:lnTo>
                <a:lnTo>
                  <a:pt x="3450380" y="1806075"/>
                </a:lnTo>
                <a:lnTo>
                  <a:pt x="3424370" y="1841619"/>
                </a:lnTo>
                <a:lnTo>
                  <a:pt x="3400255" y="1880081"/>
                </a:lnTo>
                <a:lnTo>
                  <a:pt x="3377816" y="1921363"/>
                </a:lnTo>
                <a:lnTo>
                  <a:pt x="3356833" y="1965366"/>
                </a:lnTo>
                <a:lnTo>
                  <a:pt x="3337089" y="2011991"/>
                </a:lnTo>
                <a:lnTo>
                  <a:pt x="3318364" y="2061141"/>
                </a:lnTo>
                <a:lnTo>
                  <a:pt x="3300439" y="2112716"/>
                </a:lnTo>
                <a:lnTo>
                  <a:pt x="3283094" y="2166618"/>
                </a:lnTo>
                <a:lnTo>
                  <a:pt x="3266113" y="2222750"/>
                </a:lnTo>
                <a:lnTo>
                  <a:pt x="3249274" y="2281012"/>
                </a:lnTo>
                <a:lnTo>
                  <a:pt x="3232360" y="2341306"/>
                </a:lnTo>
                <a:lnTo>
                  <a:pt x="3197429" y="2467596"/>
                </a:lnTo>
                <a:lnTo>
                  <a:pt x="3178975" y="2533396"/>
                </a:lnTo>
                <a:lnTo>
                  <a:pt x="3384195" y="2696251"/>
                </a:lnTo>
                <a:lnTo>
                  <a:pt x="3432062" y="2733488"/>
                </a:lnTo>
                <a:lnTo>
                  <a:pt x="3478794" y="2768917"/>
                </a:lnTo>
                <a:lnTo>
                  <a:pt x="3524508" y="2802330"/>
                </a:lnTo>
                <a:lnTo>
                  <a:pt x="3569324" y="2833518"/>
                </a:lnTo>
                <a:lnTo>
                  <a:pt x="3613362" y="2862274"/>
                </a:lnTo>
                <a:lnTo>
                  <a:pt x="3656741" y="2888389"/>
                </a:lnTo>
                <a:lnTo>
                  <a:pt x="3699579" y="2911655"/>
                </a:lnTo>
                <a:lnTo>
                  <a:pt x="3741997" y="2931863"/>
                </a:lnTo>
                <a:lnTo>
                  <a:pt x="3784114" y="2948805"/>
                </a:lnTo>
                <a:lnTo>
                  <a:pt x="3826048" y="2962272"/>
                </a:lnTo>
                <a:lnTo>
                  <a:pt x="3867920" y="2972057"/>
                </a:lnTo>
                <a:lnTo>
                  <a:pt x="3909848" y="2977952"/>
                </a:lnTo>
                <a:lnTo>
                  <a:pt x="3951951" y="2979746"/>
                </a:lnTo>
                <a:lnTo>
                  <a:pt x="3994350" y="2977234"/>
                </a:lnTo>
                <a:lnTo>
                  <a:pt x="4037163" y="2970205"/>
                </a:lnTo>
                <a:lnTo>
                  <a:pt x="4080510" y="2958452"/>
                </a:lnTo>
                <a:lnTo>
                  <a:pt x="4126201" y="2939819"/>
                </a:lnTo>
                <a:lnTo>
                  <a:pt x="4175665" y="2912804"/>
                </a:lnTo>
                <a:lnTo>
                  <a:pt x="4228438" y="2878189"/>
                </a:lnTo>
                <a:lnTo>
                  <a:pt x="4282744" y="2837729"/>
                </a:lnTo>
                <a:lnTo>
                  <a:pt x="4282746" y="1683712"/>
                </a:lnTo>
                <a:lnTo>
                  <a:pt x="4218527" y="1673039"/>
                </a:lnTo>
                <a:lnTo>
                  <a:pt x="4132274" y="1660403"/>
                </a:lnTo>
                <a:lnTo>
                  <a:pt x="4048995" y="1650180"/>
                </a:lnTo>
                <a:lnTo>
                  <a:pt x="3969526" y="1642730"/>
                </a:lnTo>
                <a:lnTo>
                  <a:pt x="3894698" y="1638410"/>
                </a:lnTo>
                <a:lnTo>
                  <a:pt x="3825347" y="1637578"/>
                </a:lnTo>
                <a:close/>
              </a:path>
              <a:path w="4282746" h="4431753">
                <a:moveTo>
                  <a:pt x="2591079" y="0"/>
                </a:moveTo>
                <a:lnTo>
                  <a:pt x="2447383" y="233540"/>
                </a:lnTo>
                <a:lnTo>
                  <a:pt x="2404536" y="303773"/>
                </a:lnTo>
                <a:lnTo>
                  <a:pt x="2360115" y="377381"/>
                </a:lnTo>
                <a:lnTo>
                  <a:pt x="2314721" y="453681"/>
                </a:lnTo>
                <a:lnTo>
                  <a:pt x="2268951" y="531992"/>
                </a:lnTo>
                <a:lnTo>
                  <a:pt x="2223403" y="611630"/>
                </a:lnTo>
                <a:lnTo>
                  <a:pt x="2178677" y="691915"/>
                </a:lnTo>
                <a:lnTo>
                  <a:pt x="2135370" y="772162"/>
                </a:lnTo>
                <a:lnTo>
                  <a:pt x="2094081" y="851691"/>
                </a:lnTo>
                <a:lnTo>
                  <a:pt x="2055408" y="929819"/>
                </a:lnTo>
                <a:lnTo>
                  <a:pt x="2019950" y="1005863"/>
                </a:lnTo>
                <a:lnTo>
                  <a:pt x="1988305" y="1079142"/>
                </a:lnTo>
                <a:lnTo>
                  <a:pt x="1961072" y="1148972"/>
                </a:lnTo>
                <a:lnTo>
                  <a:pt x="1938849" y="1214673"/>
                </a:lnTo>
                <a:lnTo>
                  <a:pt x="1922235" y="1275561"/>
                </a:lnTo>
                <a:lnTo>
                  <a:pt x="1911827" y="1330955"/>
                </a:lnTo>
                <a:lnTo>
                  <a:pt x="1908225" y="1380172"/>
                </a:lnTo>
                <a:lnTo>
                  <a:pt x="1910443" y="1425028"/>
                </a:lnTo>
                <a:lnTo>
                  <a:pt x="1916989" y="1467917"/>
                </a:lnTo>
                <a:lnTo>
                  <a:pt x="1927702" y="1509017"/>
                </a:lnTo>
                <a:lnTo>
                  <a:pt x="1942420" y="1548505"/>
                </a:lnTo>
                <a:lnTo>
                  <a:pt x="1960982" y="1586559"/>
                </a:lnTo>
                <a:lnTo>
                  <a:pt x="1983228" y="1623357"/>
                </a:lnTo>
                <a:lnTo>
                  <a:pt x="2008995" y="1659077"/>
                </a:lnTo>
                <a:lnTo>
                  <a:pt x="2038123" y="1693896"/>
                </a:lnTo>
                <a:lnTo>
                  <a:pt x="2070450" y="1727993"/>
                </a:lnTo>
                <a:lnTo>
                  <a:pt x="2105815" y="1761545"/>
                </a:lnTo>
                <a:lnTo>
                  <a:pt x="2144057" y="1794730"/>
                </a:lnTo>
                <a:lnTo>
                  <a:pt x="2185014" y="1827726"/>
                </a:lnTo>
                <a:lnTo>
                  <a:pt x="2228526" y="1860710"/>
                </a:lnTo>
                <a:lnTo>
                  <a:pt x="2274430" y="1893861"/>
                </a:lnTo>
                <a:lnTo>
                  <a:pt x="2322566" y="1927356"/>
                </a:lnTo>
                <a:lnTo>
                  <a:pt x="2372773" y="1961374"/>
                </a:lnTo>
                <a:lnTo>
                  <a:pt x="2591079" y="2106218"/>
                </a:lnTo>
                <a:lnTo>
                  <a:pt x="2809385" y="1961374"/>
                </a:lnTo>
                <a:lnTo>
                  <a:pt x="2859591" y="1927356"/>
                </a:lnTo>
                <a:lnTo>
                  <a:pt x="2907728" y="1893861"/>
                </a:lnTo>
                <a:lnTo>
                  <a:pt x="2953632" y="1860710"/>
                </a:lnTo>
                <a:lnTo>
                  <a:pt x="2997144" y="1827726"/>
                </a:lnTo>
                <a:lnTo>
                  <a:pt x="3038101" y="1794730"/>
                </a:lnTo>
                <a:lnTo>
                  <a:pt x="3076343" y="1761545"/>
                </a:lnTo>
                <a:lnTo>
                  <a:pt x="3111708" y="1727993"/>
                </a:lnTo>
                <a:lnTo>
                  <a:pt x="3144035" y="1693896"/>
                </a:lnTo>
                <a:lnTo>
                  <a:pt x="3173163" y="1659077"/>
                </a:lnTo>
                <a:lnTo>
                  <a:pt x="3198930" y="1623357"/>
                </a:lnTo>
                <a:lnTo>
                  <a:pt x="3221176" y="1586559"/>
                </a:lnTo>
                <a:lnTo>
                  <a:pt x="3239738" y="1548505"/>
                </a:lnTo>
                <a:lnTo>
                  <a:pt x="3254456" y="1509017"/>
                </a:lnTo>
                <a:lnTo>
                  <a:pt x="3265169" y="1467917"/>
                </a:lnTo>
                <a:lnTo>
                  <a:pt x="3271715" y="1425028"/>
                </a:lnTo>
                <a:lnTo>
                  <a:pt x="3273933" y="1380172"/>
                </a:lnTo>
                <a:lnTo>
                  <a:pt x="3270330" y="1330955"/>
                </a:lnTo>
                <a:lnTo>
                  <a:pt x="3259923" y="1275561"/>
                </a:lnTo>
                <a:lnTo>
                  <a:pt x="3243309" y="1214673"/>
                </a:lnTo>
                <a:lnTo>
                  <a:pt x="3221087" y="1148972"/>
                </a:lnTo>
                <a:lnTo>
                  <a:pt x="3193854" y="1079142"/>
                </a:lnTo>
                <a:lnTo>
                  <a:pt x="3162210" y="1005863"/>
                </a:lnTo>
                <a:lnTo>
                  <a:pt x="3126753" y="929819"/>
                </a:lnTo>
                <a:lnTo>
                  <a:pt x="3088081" y="851691"/>
                </a:lnTo>
                <a:lnTo>
                  <a:pt x="3046792" y="772162"/>
                </a:lnTo>
                <a:lnTo>
                  <a:pt x="3003486" y="691915"/>
                </a:lnTo>
                <a:lnTo>
                  <a:pt x="2958760" y="611630"/>
                </a:lnTo>
                <a:lnTo>
                  <a:pt x="2913213" y="531992"/>
                </a:lnTo>
                <a:lnTo>
                  <a:pt x="2867443" y="453681"/>
                </a:lnTo>
                <a:lnTo>
                  <a:pt x="2822048" y="377381"/>
                </a:lnTo>
                <a:lnTo>
                  <a:pt x="2777628" y="303773"/>
                </a:lnTo>
                <a:lnTo>
                  <a:pt x="2734780" y="233540"/>
                </a:lnTo>
                <a:lnTo>
                  <a:pt x="2591079" y="0"/>
                </a:lnTo>
                <a:close/>
              </a:path>
            </a:pathLst>
          </a:custGeom>
          <a:solidFill>
            <a:srgbClr val="FFFFFF"/>
          </a:solidFill>
        </p:spPr>
        <p:txBody>
          <a:bodyPr wrap="square" lIns="0" tIns="0" rIns="0" bIns="0" rtlCol="0">
            <a:noAutofit/>
          </a:bodyPr>
          <a:lstStyle/>
          <a:p>
            <a:endParaRPr/>
          </a:p>
        </p:txBody>
      </p:sp>
      <p:pic>
        <p:nvPicPr>
          <p:cNvPr id="9" name="Picture 8" descr="A picture containing object&#10;&#10;Description automatically generated">
            <a:extLst>
              <a:ext uri="{FF2B5EF4-FFF2-40B4-BE49-F238E27FC236}">
                <a16:creationId xmlns:a16="http://schemas.microsoft.com/office/drawing/2014/main" id="{A2C2C23D-4F84-4509-A089-126129736C4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29077" y="180446"/>
            <a:ext cx="4689015" cy="513590"/>
          </a:xfrm>
          <a:prstGeom prst="rect">
            <a:avLst/>
          </a:prstGeom>
        </p:spPr>
      </p:pic>
      <p:sp>
        <p:nvSpPr>
          <p:cNvPr id="2" name="TextBox 1">
            <a:extLst>
              <a:ext uri="{FF2B5EF4-FFF2-40B4-BE49-F238E27FC236}">
                <a16:creationId xmlns:a16="http://schemas.microsoft.com/office/drawing/2014/main" id="{F0491B3E-B018-4439-8385-6295B1BCAD50}"/>
              </a:ext>
            </a:extLst>
          </p:cNvPr>
          <p:cNvSpPr txBox="1"/>
          <p:nvPr/>
        </p:nvSpPr>
        <p:spPr>
          <a:xfrm>
            <a:off x="0" y="6163793"/>
            <a:ext cx="9473895" cy="369332"/>
          </a:xfrm>
          <a:prstGeom prst="rect">
            <a:avLst/>
          </a:prstGeom>
          <a:noFill/>
        </p:spPr>
        <p:txBody>
          <a:bodyPr wrap="square" rtlCol="0">
            <a:spAutoFit/>
          </a:bodyPr>
          <a:lstStyle/>
          <a:p>
            <a:r>
              <a:rPr lang="en-GB" dirty="0">
                <a:solidFill>
                  <a:schemeClr val="bg1"/>
                </a:solidFill>
              </a:rPr>
              <a:t>19/11/2020 – Carmel Grant, Deputy Director Technical Education Implementation  </a:t>
            </a:r>
          </a:p>
        </p:txBody>
      </p:sp>
      <p:sp>
        <p:nvSpPr>
          <p:cNvPr id="3" name="Title 2">
            <a:extLst>
              <a:ext uri="{FF2B5EF4-FFF2-40B4-BE49-F238E27FC236}">
                <a16:creationId xmlns:a16="http://schemas.microsoft.com/office/drawing/2014/main" id="{B6B6E9BE-BEDE-3840-BB0C-B9DE7B3652DE}"/>
              </a:ext>
            </a:extLst>
          </p:cNvPr>
          <p:cNvSpPr>
            <a:spLocks noGrp="1"/>
          </p:cNvSpPr>
          <p:nvPr>
            <p:ph type="ctrTitle"/>
          </p:nvPr>
        </p:nvSpPr>
        <p:spPr>
          <a:xfrm>
            <a:off x="481584" y="2171935"/>
            <a:ext cx="9144000" cy="2387600"/>
          </a:xfrm>
        </p:spPr>
        <p:txBody>
          <a:bodyPr/>
          <a:lstStyle/>
          <a:p>
            <a:pPr rtl="0" eaLnBrk="1" latinLnBrk="0" hangingPunct="1"/>
            <a:r>
              <a:rPr lang="en-GB" sz="4800" b="1" kern="1200" dirty="0">
                <a:solidFill>
                  <a:srgbClr val="FFFFFF"/>
                </a:solidFill>
                <a:effectLst/>
                <a:latin typeface="Arial" panose="020B0604020202020204" pitchFamily="34" charset="0"/>
                <a:ea typeface="+mn-ea"/>
                <a:cs typeface="Arial" panose="020B0604020202020204" pitchFamily="34" charset="0"/>
              </a:rPr>
              <a:t>Introduction to T Levels:</a:t>
            </a:r>
            <a:endParaRPr lang="en-GB" dirty="0">
              <a:effectLst/>
            </a:endParaRPr>
          </a:p>
          <a:p>
            <a:pPr rtl="0" eaLnBrk="1" latinLnBrk="0" hangingPunct="1"/>
            <a:r>
              <a:rPr lang="en-GB" sz="4800" b="1" kern="1200" dirty="0">
                <a:solidFill>
                  <a:srgbClr val="FFFFFF"/>
                </a:solidFill>
                <a:effectLst/>
                <a:latin typeface="Arial" panose="020B0604020202020204" pitchFamily="34" charset="0"/>
                <a:ea typeface="+mn-ea"/>
                <a:cs typeface="Arial" panose="020B0604020202020204" pitchFamily="34" charset="0"/>
              </a:rPr>
              <a:t>The Technical Qualification </a:t>
            </a:r>
            <a:endParaRPr lang="en-GB" dirty="0">
              <a:effectLst/>
            </a:endParaRPr>
          </a:p>
          <a:p>
            <a:endParaRPr lang="en-US" dirty="0"/>
          </a:p>
        </p:txBody>
      </p:sp>
    </p:spTree>
    <p:extLst>
      <p:ext uri="{BB962C8B-B14F-4D97-AF65-F5344CB8AC3E}">
        <p14:creationId xmlns:p14="http://schemas.microsoft.com/office/powerpoint/2010/main" val="260494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8E592BE8-919B-4DB7-B821-A685570C5086}"/>
              </a:ext>
            </a:extLst>
          </p:cNvPr>
          <p:cNvSpPr/>
          <p:nvPr/>
        </p:nvSpPr>
        <p:spPr>
          <a:xfrm>
            <a:off x="417421" y="1498798"/>
            <a:ext cx="5088434" cy="3410761"/>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panose="020B0604020202020204" pitchFamily="34" charset="0"/>
              </a:rPr>
              <a:t>Core: Design Surveying and Planning for Construction (GLH e.g. 540 hours)</a:t>
            </a:r>
          </a:p>
        </p:txBody>
      </p:sp>
      <p:sp>
        <p:nvSpPr>
          <p:cNvPr id="5" name="Rounded Rectangle 27">
            <a:extLst>
              <a:ext uri="{FF2B5EF4-FFF2-40B4-BE49-F238E27FC236}">
                <a16:creationId xmlns:a16="http://schemas.microsoft.com/office/drawing/2014/main" id="{318A5608-75FC-4C93-AB1E-296FC87B158D}"/>
              </a:ext>
            </a:extLst>
          </p:cNvPr>
          <p:cNvSpPr/>
          <p:nvPr/>
        </p:nvSpPr>
        <p:spPr>
          <a:xfrm>
            <a:off x="5980689" y="1434491"/>
            <a:ext cx="5693369" cy="423759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mn-cs"/>
              </a:rPr>
              <a:t>Occupational Specialisms (GLH e.g. 540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94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6" name="Rounded Rectangle 17">
            <a:extLst>
              <a:ext uri="{FF2B5EF4-FFF2-40B4-BE49-F238E27FC236}">
                <a16:creationId xmlns:a16="http://schemas.microsoft.com/office/drawing/2014/main" id="{56C5D3DE-FDAA-40BE-8A8B-EE89ABCAE90B}"/>
              </a:ext>
            </a:extLst>
          </p:cNvPr>
          <p:cNvSpPr/>
          <p:nvPr/>
        </p:nvSpPr>
        <p:spPr>
          <a:xfrm>
            <a:off x="7033362" y="5730724"/>
            <a:ext cx="3968079" cy="7943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black"/>
                </a:solidFill>
                <a:effectLst/>
                <a:uLnTx/>
                <a:uFillTx/>
                <a:latin typeface="Gill Sans MT" panose="020B0502020104020203" pitchFamily="34" charset="0"/>
                <a:ea typeface="+mn-ea"/>
                <a:cs typeface="Arial" panose="020B0604020202020204" pitchFamily="34" charset="0"/>
              </a:rPr>
              <a:t>Students typically take one occupational specialism.  Some TQs may require two.  </a:t>
            </a:r>
          </a:p>
        </p:txBody>
      </p:sp>
      <p:sp>
        <p:nvSpPr>
          <p:cNvPr id="8" name="Rounded Rectangle 22">
            <a:extLst>
              <a:ext uri="{FF2B5EF4-FFF2-40B4-BE49-F238E27FC236}">
                <a16:creationId xmlns:a16="http://schemas.microsoft.com/office/drawing/2014/main" id="{9084B5AE-2E7F-48B2-9FAF-8F95A45230DD}"/>
              </a:ext>
            </a:extLst>
          </p:cNvPr>
          <p:cNvSpPr/>
          <p:nvPr/>
        </p:nvSpPr>
        <p:spPr>
          <a:xfrm>
            <a:off x="1271860" y="5067903"/>
            <a:ext cx="3379555" cy="6628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black"/>
                </a:solidFill>
                <a:effectLst/>
                <a:uLnTx/>
                <a:uFillTx/>
                <a:latin typeface="Gill Sans MT" panose="020B0502020104020203" pitchFamily="34" charset="0"/>
                <a:ea typeface="+mn-ea"/>
                <a:cs typeface="Arial" panose="020B0604020202020204" pitchFamily="34" charset="0"/>
              </a:rPr>
              <a:t>Students must take both parts of the core.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98" b="0" i="0" u="none" strike="noStrike" kern="1200" cap="none" spc="0" normalizeH="0" baseline="0" noProof="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2" name="Rounded Rectangle 21">
            <a:extLst>
              <a:ext uri="{FF2B5EF4-FFF2-40B4-BE49-F238E27FC236}">
                <a16:creationId xmlns:a16="http://schemas.microsoft.com/office/drawing/2014/main" id="{28705AE6-AB0C-4180-B180-284910DEB804}"/>
              </a:ext>
            </a:extLst>
          </p:cNvPr>
          <p:cNvSpPr/>
          <p:nvPr/>
        </p:nvSpPr>
        <p:spPr>
          <a:xfrm>
            <a:off x="600892" y="5839783"/>
            <a:ext cx="4972406" cy="4765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black"/>
                </a:solidFill>
                <a:effectLst/>
                <a:uLnTx/>
                <a:uFillTx/>
                <a:latin typeface="Gill Sans MT" panose="020B0502020104020203" pitchFamily="34" charset="0"/>
                <a:ea typeface="+mn-ea"/>
                <a:cs typeface="Arial" panose="020B0604020202020204" pitchFamily="34" charset="0"/>
              </a:rPr>
              <a:t>The GLH above is indicative, actual Guided Learning Hours can be found in the qualification specification </a:t>
            </a:r>
          </a:p>
        </p:txBody>
      </p:sp>
      <p:sp>
        <p:nvSpPr>
          <p:cNvPr id="18" name="Rounded Rectangle 7">
            <a:extLst>
              <a:ext uri="{FF2B5EF4-FFF2-40B4-BE49-F238E27FC236}">
                <a16:creationId xmlns:a16="http://schemas.microsoft.com/office/drawing/2014/main" id="{D5263666-F3AD-4FF4-94EF-B4AA37421766}"/>
              </a:ext>
            </a:extLst>
          </p:cNvPr>
          <p:cNvSpPr/>
          <p:nvPr/>
        </p:nvSpPr>
        <p:spPr>
          <a:xfrm>
            <a:off x="1062574" y="2384799"/>
            <a:ext cx="3801167" cy="654063"/>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panose="020B0604020202020204" pitchFamily="34" charset="0"/>
              </a:rPr>
              <a:t>Core Knowledge and Understanding (e.g. 360 hours)</a:t>
            </a:r>
          </a:p>
        </p:txBody>
      </p:sp>
      <p:sp>
        <p:nvSpPr>
          <p:cNvPr id="20" name="Rounded Rectangle 8">
            <a:extLst>
              <a:ext uri="{FF2B5EF4-FFF2-40B4-BE49-F238E27FC236}">
                <a16:creationId xmlns:a16="http://schemas.microsoft.com/office/drawing/2014/main" id="{14126444-CD99-44CF-89D0-3EAC3885BBA4}"/>
              </a:ext>
            </a:extLst>
          </p:cNvPr>
          <p:cNvSpPr/>
          <p:nvPr/>
        </p:nvSpPr>
        <p:spPr>
          <a:xfrm>
            <a:off x="1062574" y="3209212"/>
            <a:ext cx="3801167" cy="742472"/>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panose="020B0604020202020204" pitchFamily="34" charset="0"/>
              </a:rPr>
              <a:t>Employer-Set Project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panose="020B0604020202020204" pitchFamily="34" charset="0"/>
              </a:rPr>
              <a:t>(e.g. 180 hours)</a:t>
            </a:r>
          </a:p>
        </p:txBody>
      </p:sp>
      <p:sp>
        <p:nvSpPr>
          <p:cNvPr id="22" name="Rounded Rectangle 20">
            <a:extLst>
              <a:ext uri="{FF2B5EF4-FFF2-40B4-BE49-F238E27FC236}">
                <a16:creationId xmlns:a16="http://schemas.microsoft.com/office/drawing/2014/main" id="{BE7FD3B2-C556-4E2F-BF94-E624961710A5}"/>
              </a:ext>
            </a:extLst>
          </p:cNvPr>
          <p:cNvSpPr/>
          <p:nvPr/>
        </p:nvSpPr>
        <p:spPr>
          <a:xfrm>
            <a:off x="1586183" y="4122033"/>
            <a:ext cx="2856325" cy="463551"/>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panose="020B0604020202020204" pitchFamily="34" charset="0"/>
              </a:rPr>
              <a:t>20% - 50% of the TQ</a:t>
            </a:r>
          </a:p>
        </p:txBody>
      </p:sp>
      <p:sp>
        <p:nvSpPr>
          <p:cNvPr id="24" name="Rounded Rectangle 18">
            <a:extLst>
              <a:ext uri="{FF2B5EF4-FFF2-40B4-BE49-F238E27FC236}">
                <a16:creationId xmlns:a16="http://schemas.microsoft.com/office/drawing/2014/main" id="{A8BB5722-9A57-4D58-95DA-FBFB34EA36B9}"/>
              </a:ext>
            </a:extLst>
          </p:cNvPr>
          <p:cNvSpPr/>
          <p:nvPr/>
        </p:nvSpPr>
        <p:spPr>
          <a:xfrm>
            <a:off x="6486687" y="2214314"/>
            <a:ext cx="4681375" cy="735633"/>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panose="020B0604020202020204" pitchFamily="34" charset="0"/>
              </a:rPr>
              <a:t>Surveying and design for construction and the built environment</a:t>
            </a:r>
          </a:p>
        </p:txBody>
      </p:sp>
      <p:sp>
        <p:nvSpPr>
          <p:cNvPr id="26" name="Rounded Rectangle 11">
            <a:extLst>
              <a:ext uri="{FF2B5EF4-FFF2-40B4-BE49-F238E27FC236}">
                <a16:creationId xmlns:a16="http://schemas.microsoft.com/office/drawing/2014/main" id="{3D5002DA-A71A-40B3-AD74-B61BF8A80B53}"/>
              </a:ext>
            </a:extLst>
          </p:cNvPr>
          <p:cNvSpPr/>
          <p:nvPr/>
        </p:nvSpPr>
        <p:spPr>
          <a:xfrm>
            <a:off x="7033362" y="3131628"/>
            <a:ext cx="3793894" cy="38067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panose="020B0604020202020204" pitchFamily="34" charset="0"/>
              </a:rPr>
              <a:t>Civil engineering</a:t>
            </a:r>
          </a:p>
        </p:txBody>
      </p:sp>
      <p:sp>
        <p:nvSpPr>
          <p:cNvPr id="28" name="Rounded Rectangle 13">
            <a:extLst>
              <a:ext uri="{FF2B5EF4-FFF2-40B4-BE49-F238E27FC236}">
                <a16:creationId xmlns:a16="http://schemas.microsoft.com/office/drawing/2014/main" id="{AC60DF76-0254-4A78-A75C-74489F6020C9}"/>
              </a:ext>
            </a:extLst>
          </p:cNvPr>
          <p:cNvSpPr/>
          <p:nvPr/>
        </p:nvSpPr>
        <p:spPr>
          <a:xfrm>
            <a:off x="7023421" y="3688154"/>
            <a:ext cx="3793894" cy="491502"/>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panose="020B0604020202020204" pitchFamily="34" charset="0"/>
              </a:rPr>
              <a:t>Building services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98"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panose="020B0604020202020204" pitchFamily="34" charset="0"/>
            </a:endParaRPr>
          </a:p>
        </p:txBody>
      </p:sp>
      <p:sp>
        <p:nvSpPr>
          <p:cNvPr id="30" name="Rounded Rectangle 16">
            <a:extLst>
              <a:ext uri="{FF2B5EF4-FFF2-40B4-BE49-F238E27FC236}">
                <a16:creationId xmlns:a16="http://schemas.microsoft.com/office/drawing/2014/main" id="{DEEC643F-A3D7-40B9-A940-B5FD2788541F}"/>
              </a:ext>
            </a:extLst>
          </p:cNvPr>
          <p:cNvSpPr/>
          <p:nvPr/>
        </p:nvSpPr>
        <p:spPr>
          <a:xfrm>
            <a:off x="6486687" y="4314553"/>
            <a:ext cx="4681376" cy="435247"/>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panose="020B0604020202020204" pitchFamily="34" charset="0"/>
              </a:rPr>
              <a:t>Hazardous materials analysis and surveying</a:t>
            </a:r>
          </a:p>
        </p:txBody>
      </p:sp>
      <p:sp>
        <p:nvSpPr>
          <p:cNvPr id="32" name="Rounded Rectangle 19">
            <a:extLst>
              <a:ext uri="{FF2B5EF4-FFF2-40B4-BE49-F238E27FC236}">
                <a16:creationId xmlns:a16="http://schemas.microsoft.com/office/drawing/2014/main" id="{B8BE85DF-88B2-42C2-BB48-094170E30D1D}"/>
              </a:ext>
            </a:extLst>
          </p:cNvPr>
          <p:cNvSpPr/>
          <p:nvPr/>
        </p:nvSpPr>
        <p:spPr>
          <a:xfrm>
            <a:off x="7097503" y="4917863"/>
            <a:ext cx="3719812" cy="375279"/>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panose="020B0604020202020204" pitchFamily="34" charset="0"/>
              </a:rPr>
              <a:t>50% - 80% of the TQ</a:t>
            </a:r>
          </a:p>
        </p:txBody>
      </p:sp>
      <p:sp>
        <p:nvSpPr>
          <p:cNvPr id="7" name="Title 6">
            <a:extLst>
              <a:ext uri="{FF2B5EF4-FFF2-40B4-BE49-F238E27FC236}">
                <a16:creationId xmlns:a16="http://schemas.microsoft.com/office/drawing/2014/main" id="{B0D23507-DA5F-284D-BCCF-66864B4D378D}"/>
              </a:ext>
            </a:extLst>
          </p:cNvPr>
          <p:cNvSpPr>
            <a:spLocks noGrp="1"/>
          </p:cNvSpPr>
          <p:nvPr>
            <p:ph type="title" idx="4294967295"/>
          </p:nvPr>
        </p:nvSpPr>
        <p:spPr>
          <a:xfrm>
            <a:off x="58252" y="165217"/>
            <a:ext cx="10515600" cy="1325563"/>
          </a:xfrm>
        </p:spPr>
        <p:txBody>
          <a:bodyPr/>
          <a:lstStyle/>
          <a:p>
            <a:pPr rtl="0" eaLnBrk="1" fontAlgn="auto" latinLnBrk="0" hangingPunct="1"/>
            <a:r>
              <a:rPr lang="en-GB" sz="2800" b="1" kern="1200" dirty="0">
                <a:solidFill>
                  <a:srgbClr val="0070C0"/>
                </a:solidFill>
                <a:effectLst/>
                <a:latin typeface="Gill Sans MT" panose="020B0502020104020203" pitchFamily="34" charset="77"/>
                <a:ea typeface="+mn-ea"/>
                <a:cs typeface="+mn-cs"/>
              </a:rPr>
              <a:t>Technical Qualification: </a:t>
            </a:r>
            <a:endParaRPr lang="en-GB" dirty="0">
              <a:effectLst/>
            </a:endParaRPr>
          </a:p>
          <a:p>
            <a:pPr rtl="0" eaLnBrk="1" fontAlgn="auto" latinLnBrk="0" hangingPunct="1"/>
            <a:r>
              <a:rPr lang="en-GB" sz="2800" b="1" kern="1200" dirty="0">
                <a:solidFill>
                  <a:srgbClr val="0070C0"/>
                </a:solidFill>
                <a:effectLst/>
                <a:latin typeface="Gill Sans MT" panose="020B0502020104020203" pitchFamily="34" charset="77"/>
                <a:ea typeface="+mn-ea"/>
                <a:cs typeface="+mn-cs"/>
              </a:rPr>
              <a:t>Example Structure - Construction</a:t>
            </a:r>
            <a:endParaRPr lang="en-GB" dirty="0">
              <a:effectLst/>
            </a:endParaRPr>
          </a:p>
          <a:p>
            <a:endParaRPr lang="en-US" dirty="0"/>
          </a:p>
        </p:txBody>
      </p:sp>
    </p:spTree>
    <p:extLst>
      <p:ext uri="{BB962C8B-B14F-4D97-AF65-F5344CB8AC3E}">
        <p14:creationId xmlns:p14="http://schemas.microsoft.com/office/powerpoint/2010/main" val="386338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showing an industry placement student sitting at a desk and working at a computer. ">
            <a:extLst>
              <a:ext uri="{FF2B5EF4-FFF2-40B4-BE49-F238E27FC236}">
                <a16:creationId xmlns:a16="http://schemas.microsoft.com/office/drawing/2014/main" id="{8A804412-EA9C-4E2F-B00D-B00D49850ED6}"/>
              </a:ext>
            </a:extLst>
          </p:cNvPr>
          <p:cNvPicPr>
            <a:picLocks noChangeAspect="1" noChangeArrowheads="1"/>
          </p:cNvPicPr>
          <p:nvPr/>
        </p:nvPicPr>
        <p:blipFill>
          <a:blip r:embed="rId3"/>
          <a:srcRect/>
          <a:stretch>
            <a:fillRect/>
          </a:stretch>
        </p:blipFill>
        <p:spPr bwMode="auto">
          <a:xfrm>
            <a:off x="4209957" y="2101714"/>
            <a:ext cx="3371573" cy="2243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Image showing an industry placement student wearing a high visability jacket, hard hat and protective goggles. ">
            <a:extLst>
              <a:ext uri="{FF2B5EF4-FFF2-40B4-BE49-F238E27FC236}">
                <a16:creationId xmlns:a16="http://schemas.microsoft.com/office/drawing/2014/main" id="{573B6C5C-894E-491E-AF6B-6656B24F48D9}"/>
              </a:ext>
            </a:extLst>
          </p:cNvPr>
          <p:cNvPicPr>
            <a:picLocks noChangeAspect="1" noChangeArrowheads="1"/>
          </p:cNvPicPr>
          <p:nvPr/>
        </p:nvPicPr>
        <p:blipFill>
          <a:blip r:embed="rId4"/>
          <a:srcRect/>
          <a:stretch>
            <a:fillRect/>
          </a:stretch>
        </p:blipFill>
        <p:spPr bwMode="auto">
          <a:xfrm>
            <a:off x="330417" y="4113794"/>
            <a:ext cx="3202895" cy="2131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8" name="Picture 6" descr="Image showing students sitting in a classroom, looking at their teacher. ">
            <a:extLst>
              <a:ext uri="{FF2B5EF4-FFF2-40B4-BE49-F238E27FC236}">
                <a16:creationId xmlns:a16="http://schemas.microsoft.com/office/drawing/2014/main" id="{1418CB38-22B1-45D2-B698-E72308FF28E1}"/>
              </a:ext>
            </a:extLst>
          </p:cNvPr>
          <p:cNvPicPr>
            <a:picLocks noChangeAspect="1" noChangeArrowheads="1"/>
          </p:cNvPicPr>
          <p:nvPr/>
        </p:nvPicPr>
        <p:blipFill>
          <a:blip r:embed="rId5"/>
          <a:srcRect/>
          <a:stretch>
            <a:fillRect/>
          </a:stretch>
        </p:blipFill>
        <p:spPr bwMode="auto">
          <a:xfrm>
            <a:off x="8758931" y="4027749"/>
            <a:ext cx="3193372" cy="2128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FBAAA7CC-9CC9-4B27-BA57-414EB9265D92}"/>
              </a:ext>
            </a:extLst>
          </p:cNvPr>
          <p:cNvSpPr>
            <a:spLocks noGrp="1"/>
          </p:cNvSpPr>
          <p:nvPr>
            <p:ph idx="4294967295"/>
          </p:nvPr>
        </p:nvSpPr>
        <p:spPr>
          <a:xfrm>
            <a:off x="522288" y="1249363"/>
            <a:ext cx="11669712" cy="927100"/>
          </a:xfrm>
        </p:spPr>
        <p:txBody>
          <a:bodyPr/>
          <a:lstStyle/>
          <a:p>
            <a:pPr marL="0" indent="0">
              <a:buFont typeface="Arial" panose="020B0604020202020204" pitchFamily="34" charset="0"/>
              <a:buNone/>
              <a:defRPr/>
            </a:pPr>
            <a:r>
              <a:rPr lang="en-GB" dirty="0">
                <a:latin typeface="Gill Sans MT" panose="020B0502020104020203" pitchFamily="34" charset="0"/>
              </a:rPr>
              <a:t>Here are the three T Levels which were launched September 2020, as part of Wave 1.</a:t>
            </a:r>
          </a:p>
          <a:p>
            <a:pPr>
              <a:defRPr/>
            </a:pPr>
            <a:endParaRPr lang="en-GB" dirty="0">
              <a:latin typeface="Gill Sans MT" panose="020B0502020104020203" pitchFamily="34" charset="0"/>
            </a:endParaRPr>
          </a:p>
          <a:p>
            <a:pPr marL="0" indent="0">
              <a:buFont typeface="Arial" panose="020B0604020202020204" pitchFamily="34" charset="0"/>
              <a:buNone/>
              <a:defRPr/>
            </a:pPr>
            <a:endParaRPr lang="en-GB" dirty="0">
              <a:latin typeface="Gill Sans MT" panose="020B0502020104020203" pitchFamily="34" charset="0"/>
            </a:endParaRPr>
          </a:p>
          <a:p>
            <a:pPr marL="0" indent="0">
              <a:buFont typeface="Arial" panose="020B0604020202020204" pitchFamily="34" charset="0"/>
              <a:buNone/>
              <a:defRPr/>
            </a:pPr>
            <a:endParaRPr lang="en-GB" dirty="0">
              <a:latin typeface="Gill Sans MT" panose="020B0502020104020203" pitchFamily="34" charset="0"/>
            </a:endParaRPr>
          </a:p>
        </p:txBody>
      </p:sp>
      <p:sp>
        <p:nvSpPr>
          <p:cNvPr id="11" name="Rectangle 10">
            <a:extLst>
              <a:ext uri="{FF2B5EF4-FFF2-40B4-BE49-F238E27FC236}">
                <a16:creationId xmlns:a16="http://schemas.microsoft.com/office/drawing/2014/main" id="{84C1D6D7-2280-4E1B-BD3A-046AAF370712}"/>
              </a:ext>
            </a:extLst>
          </p:cNvPr>
          <p:cNvSpPr/>
          <p:nvPr/>
        </p:nvSpPr>
        <p:spPr>
          <a:xfrm>
            <a:off x="221166" y="2301332"/>
            <a:ext cx="3240000" cy="14400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Design, Surveying and Planning for Construction</a:t>
            </a:r>
            <a:endParaRPr lang="en-GB" sz="2400" b="1">
              <a:latin typeface="Gill Sans MT" panose="020B0502020104020203" pitchFamily="34" charset="0"/>
            </a:endParaRPr>
          </a:p>
        </p:txBody>
      </p:sp>
      <p:sp>
        <p:nvSpPr>
          <p:cNvPr id="12" name="Rectangle 11">
            <a:extLst>
              <a:ext uri="{FF2B5EF4-FFF2-40B4-BE49-F238E27FC236}">
                <a16:creationId xmlns:a16="http://schemas.microsoft.com/office/drawing/2014/main" id="{9AE59EDD-767D-47EC-8C44-B61BCD8CD6FD}"/>
              </a:ext>
            </a:extLst>
          </p:cNvPr>
          <p:cNvSpPr/>
          <p:nvPr/>
        </p:nvSpPr>
        <p:spPr>
          <a:xfrm>
            <a:off x="4322636" y="5207475"/>
            <a:ext cx="3240000" cy="144000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Digital Production, Design and Development</a:t>
            </a:r>
            <a:endParaRPr lang="en-GB" sz="2400" b="1">
              <a:latin typeface="Gill Sans MT" panose="020B0502020104020203" pitchFamily="34" charset="0"/>
            </a:endParaRPr>
          </a:p>
        </p:txBody>
      </p:sp>
      <p:sp>
        <p:nvSpPr>
          <p:cNvPr id="13" name="Rectangle 12">
            <a:extLst>
              <a:ext uri="{FF2B5EF4-FFF2-40B4-BE49-F238E27FC236}">
                <a16:creationId xmlns:a16="http://schemas.microsoft.com/office/drawing/2014/main" id="{E178F35B-3EDC-4180-B911-083690414641}"/>
              </a:ext>
            </a:extLst>
          </p:cNvPr>
          <p:cNvSpPr/>
          <p:nvPr/>
        </p:nvSpPr>
        <p:spPr>
          <a:xfrm>
            <a:off x="8573724" y="2293171"/>
            <a:ext cx="3240000" cy="14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Education and Childcare</a:t>
            </a:r>
            <a:endParaRPr lang="en-GB" sz="2400" b="1">
              <a:latin typeface="Gill Sans MT" panose="020B0502020104020203" pitchFamily="34" charset="0"/>
            </a:endParaRPr>
          </a:p>
        </p:txBody>
      </p:sp>
      <p:sp>
        <p:nvSpPr>
          <p:cNvPr id="2" name="Title 1">
            <a:extLst>
              <a:ext uri="{FF2B5EF4-FFF2-40B4-BE49-F238E27FC236}">
                <a16:creationId xmlns:a16="http://schemas.microsoft.com/office/drawing/2014/main" id="{F361FC40-BAEB-484E-A57D-1F5CED36F539}"/>
              </a:ext>
            </a:extLst>
          </p:cNvPr>
          <p:cNvSpPr>
            <a:spLocks noGrp="1"/>
          </p:cNvSpPr>
          <p:nvPr>
            <p:ph type="title" idx="4294967295"/>
          </p:nvPr>
        </p:nvSpPr>
        <p:spPr>
          <a:xfrm>
            <a:off x="0" y="7103"/>
            <a:ext cx="10515600" cy="1325563"/>
          </a:xfrm>
        </p:spPr>
        <p:txBody>
          <a:bodyPr/>
          <a:lstStyle/>
          <a:p>
            <a:pPr rtl="0" eaLnBrk="1" latinLnBrk="0" hangingPunct="1"/>
            <a:r>
              <a:rPr lang="en-GB" sz="4000" b="1" kern="1200" dirty="0">
                <a:solidFill>
                  <a:srgbClr val="0070C0"/>
                </a:solidFill>
                <a:effectLst/>
                <a:latin typeface="Gill Sans MT" panose="020B0502020104020203" pitchFamily="34" charset="77"/>
                <a:ea typeface="+mn-ea"/>
                <a:cs typeface="+mn-cs"/>
              </a:rPr>
              <a:t>Wave 1 of T Levels</a:t>
            </a:r>
            <a:endParaRPr lang="en-GB" dirty="0">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B4F78-01ED-4947-9AA1-3BD5F2599761}"/>
              </a:ext>
            </a:extLst>
          </p:cNvPr>
          <p:cNvSpPr>
            <a:spLocks noGrp="1"/>
          </p:cNvSpPr>
          <p:nvPr>
            <p:ph idx="4294967295"/>
          </p:nvPr>
        </p:nvSpPr>
        <p:spPr>
          <a:xfrm>
            <a:off x="0" y="1054100"/>
            <a:ext cx="12192000" cy="927100"/>
          </a:xfrm>
        </p:spPr>
        <p:txBody>
          <a:bodyPr/>
          <a:lstStyle/>
          <a:p>
            <a:pPr marL="0" indent="0">
              <a:buFont typeface="Arial" panose="020B0604020202020204" pitchFamily="34" charset="0"/>
              <a:buNone/>
              <a:defRPr/>
            </a:pPr>
            <a:r>
              <a:rPr lang="en-GB" dirty="0">
                <a:latin typeface="Gill Sans MT" panose="020B0502020104020203" pitchFamily="34" charset="0"/>
              </a:rPr>
              <a:t>Wave 2 (2021) will see the following T Levels introduced.</a:t>
            </a:r>
          </a:p>
          <a:p>
            <a:pPr>
              <a:defRPr/>
            </a:pPr>
            <a:endParaRPr lang="en-GB" dirty="0">
              <a:latin typeface="Gill Sans MT" panose="020B0502020104020203" pitchFamily="34" charset="0"/>
            </a:endParaRPr>
          </a:p>
          <a:p>
            <a:pPr marL="0" indent="0">
              <a:buFont typeface="Arial" panose="020B0604020202020204" pitchFamily="34" charset="0"/>
              <a:buNone/>
              <a:defRPr/>
            </a:pPr>
            <a:endParaRPr lang="en-GB" dirty="0">
              <a:latin typeface="Gill Sans MT" panose="020B0502020104020203" pitchFamily="34" charset="0"/>
            </a:endParaRPr>
          </a:p>
          <a:p>
            <a:pPr marL="0" indent="0">
              <a:buFont typeface="Arial" panose="020B0604020202020204" pitchFamily="34" charset="0"/>
              <a:buNone/>
              <a:defRPr/>
            </a:pPr>
            <a:endParaRPr lang="en-GB" dirty="0">
              <a:latin typeface="Gill Sans MT" panose="020B0502020104020203" pitchFamily="34" charset="0"/>
            </a:endParaRPr>
          </a:p>
        </p:txBody>
      </p:sp>
      <p:sp>
        <p:nvSpPr>
          <p:cNvPr id="11" name="Rectangle 10">
            <a:extLst>
              <a:ext uri="{FF2B5EF4-FFF2-40B4-BE49-F238E27FC236}">
                <a16:creationId xmlns:a16="http://schemas.microsoft.com/office/drawing/2014/main" id="{D0437FA1-BE26-4C5D-909E-5F48F0665FE8}"/>
              </a:ext>
            </a:extLst>
          </p:cNvPr>
          <p:cNvSpPr/>
          <p:nvPr/>
        </p:nvSpPr>
        <p:spPr>
          <a:xfrm>
            <a:off x="224345" y="2359700"/>
            <a:ext cx="3240000" cy="14400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Building Services Engineering for Construction</a:t>
            </a:r>
          </a:p>
        </p:txBody>
      </p:sp>
      <p:sp>
        <p:nvSpPr>
          <p:cNvPr id="12" name="Rectangle 11">
            <a:extLst>
              <a:ext uri="{FF2B5EF4-FFF2-40B4-BE49-F238E27FC236}">
                <a16:creationId xmlns:a16="http://schemas.microsoft.com/office/drawing/2014/main" id="{C7058D3A-0E86-4E3A-819A-470398874B64}"/>
              </a:ext>
            </a:extLst>
          </p:cNvPr>
          <p:cNvSpPr/>
          <p:nvPr/>
        </p:nvSpPr>
        <p:spPr>
          <a:xfrm>
            <a:off x="8578795" y="2359700"/>
            <a:ext cx="3240000" cy="144000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Digital Business Services</a:t>
            </a:r>
          </a:p>
        </p:txBody>
      </p:sp>
      <p:sp>
        <p:nvSpPr>
          <p:cNvPr id="13" name="Rectangle 12">
            <a:extLst>
              <a:ext uri="{FF2B5EF4-FFF2-40B4-BE49-F238E27FC236}">
                <a16:creationId xmlns:a16="http://schemas.microsoft.com/office/drawing/2014/main" id="{9D4EB047-499A-46AA-BBD5-529121B9B3ED}"/>
              </a:ext>
            </a:extLst>
          </p:cNvPr>
          <p:cNvSpPr/>
          <p:nvPr/>
        </p:nvSpPr>
        <p:spPr>
          <a:xfrm>
            <a:off x="4320769" y="5330711"/>
            <a:ext cx="3240000" cy="14400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Science</a:t>
            </a:r>
          </a:p>
        </p:txBody>
      </p:sp>
      <p:sp>
        <p:nvSpPr>
          <p:cNvPr id="10" name="Rectangle 9">
            <a:extLst>
              <a:ext uri="{FF2B5EF4-FFF2-40B4-BE49-F238E27FC236}">
                <a16:creationId xmlns:a16="http://schemas.microsoft.com/office/drawing/2014/main" id="{B0F9B211-736D-4989-B107-08ADFCFD2481}"/>
              </a:ext>
            </a:extLst>
          </p:cNvPr>
          <p:cNvSpPr/>
          <p:nvPr/>
        </p:nvSpPr>
        <p:spPr>
          <a:xfrm>
            <a:off x="224345" y="4871901"/>
            <a:ext cx="3240000" cy="14400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Onsite Construction</a:t>
            </a:r>
          </a:p>
        </p:txBody>
      </p:sp>
      <p:sp>
        <p:nvSpPr>
          <p:cNvPr id="14" name="Rectangle 13">
            <a:extLst>
              <a:ext uri="{FF2B5EF4-FFF2-40B4-BE49-F238E27FC236}">
                <a16:creationId xmlns:a16="http://schemas.microsoft.com/office/drawing/2014/main" id="{BE3928DE-A420-48F4-9BDB-143E5E18110E}"/>
              </a:ext>
            </a:extLst>
          </p:cNvPr>
          <p:cNvSpPr/>
          <p:nvPr/>
        </p:nvSpPr>
        <p:spPr>
          <a:xfrm>
            <a:off x="8578795" y="4871901"/>
            <a:ext cx="3240000" cy="144000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Digital Support Services </a:t>
            </a:r>
          </a:p>
        </p:txBody>
      </p:sp>
      <p:sp>
        <p:nvSpPr>
          <p:cNvPr id="15" name="Rectangle 14">
            <a:extLst>
              <a:ext uri="{FF2B5EF4-FFF2-40B4-BE49-F238E27FC236}">
                <a16:creationId xmlns:a16="http://schemas.microsoft.com/office/drawing/2014/main" id="{EF03B5F2-96BD-4FFF-B868-EAA475B56B80}"/>
              </a:ext>
            </a:extLst>
          </p:cNvPr>
          <p:cNvSpPr/>
          <p:nvPr/>
        </p:nvSpPr>
        <p:spPr>
          <a:xfrm>
            <a:off x="4320769" y="2055804"/>
            <a:ext cx="3240000" cy="14400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Healthcare Science</a:t>
            </a:r>
          </a:p>
        </p:txBody>
      </p:sp>
      <p:sp>
        <p:nvSpPr>
          <p:cNvPr id="16" name="Rectangle 15">
            <a:extLst>
              <a:ext uri="{FF2B5EF4-FFF2-40B4-BE49-F238E27FC236}">
                <a16:creationId xmlns:a16="http://schemas.microsoft.com/office/drawing/2014/main" id="{5EAB27A4-BC5E-419D-8CFA-7DCAF74C23CC}"/>
              </a:ext>
            </a:extLst>
          </p:cNvPr>
          <p:cNvSpPr/>
          <p:nvPr/>
        </p:nvSpPr>
        <p:spPr>
          <a:xfrm>
            <a:off x="4320769" y="3693258"/>
            <a:ext cx="3240000" cy="14400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Health</a:t>
            </a:r>
          </a:p>
        </p:txBody>
      </p:sp>
      <p:sp>
        <p:nvSpPr>
          <p:cNvPr id="2" name="Title 1">
            <a:extLst>
              <a:ext uri="{FF2B5EF4-FFF2-40B4-BE49-F238E27FC236}">
                <a16:creationId xmlns:a16="http://schemas.microsoft.com/office/drawing/2014/main" id="{9571D969-24E0-9E46-8F2F-EF932946DCA1}"/>
              </a:ext>
            </a:extLst>
          </p:cNvPr>
          <p:cNvSpPr>
            <a:spLocks noGrp="1"/>
          </p:cNvSpPr>
          <p:nvPr>
            <p:ph type="title" idx="4294967295"/>
          </p:nvPr>
        </p:nvSpPr>
        <p:spPr>
          <a:xfrm>
            <a:off x="0" y="30158"/>
            <a:ext cx="10515600" cy="1325563"/>
          </a:xfrm>
        </p:spPr>
        <p:txBody>
          <a:bodyPr/>
          <a:lstStyle/>
          <a:p>
            <a:pPr rtl="0" eaLnBrk="1" latinLnBrk="0" hangingPunct="1"/>
            <a:r>
              <a:rPr lang="en-GB" sz="4000" b="1" kern="1200" dirty="0">
                <a:solidFill>
                  <a:srgbClr val="0070C0"/>
                </a:solidFill>
                <a:effectLst/>
                <a:latin typeface="Gill Sans MT" panose="020B0502020104020203" pitchFamily="34" charset="77"/>
                <a:ea typeface="+mn-ea"/>
                <a:cs typeface="+mn-cs"/>
              </a:rPr>
              <a:t>Wave 2 of T Levels</a:t>
            </a:r>
            <a:endParaRPr lang="en-GB" dirty="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showing a female industry placement student looking into the camera. ">
            <a:extLst>
              <a:ext uri="{FF2B5EF4-FFF2-40B4-BE49-F238E27FC236}">
                <a16:creationId xmlns:a16="http://schemas.microsoft.com/office/drawing/2014/main" id="{5C297C66-2E10-41C8-8F5E-EF955406D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863" y="1657350"/>
            <a:ext cx="4840287"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E0879F6-A5AB-430A-869C-D224F1E09CC6}"/>
              </a:ext>
            </a:extLst>
          </p:cNvPr>
          <p:cNvSpPr>
            <a:spLocks noGrp="1"/>
          </p:cNvSpPr>
          <p:nvPr>
            <p:ph idx="4294967295"/>
          </p:nvPr>
        </p:nvSpPr>
        <p:spPr>
          <a:xfrm>
            <a:off x="0" y="1066800"/>
            <a:ext cx="11668125" cy="927100"/>
          </a:xfrm>
        </p:spPr>
        <p:txBody>
          <a:bodyPr/>
          <a:lstStyle/>
          <a:p>
            <a:pPr marL="0" indent="0">
              <a:buFont typeface="Arial" panose="020B0604020202020204" pitchFamily="34" charset="0"/>
              <a:buNone/>
              <a:defRPr/>
            </a:pPr>
            <a:r>
              <a:rPr lang="en-GB" dirty="0">
                <a:latin typeface="Gill Sans MT" panose="020B0502020104020203" pitchFamily="34" charset="0"/>
              </a:rPr>
              <a:t>Wave 3 (2022) will see the following T Levels introduced.</a:t>
            </a:r>
          </a:p>
          <a:p>
            <a:pPr>
              <a:defRPr/>
            </a:pPr>
            <a:endParaRPr lang="en-GB" dirty="0">
              <a:latin typeface="Gill Sans MT" panose="020B0502020104020203" pitchFamily="34" charset="0"/>
            </a:endParaRPr>
          </a:p>
          <a:p>
            <a:pPr marL="0" indent="0">
              <a:buFont typeface="Arial" panose="020B0604020202020204" pitchFamily="34" charset="0"/>
              <a:buNone/>
              <a:defRPr/>
            </a:pPr>
            <a:endParaRPr lang="en-GB" dirty="0">
              <a:latin typeface="Gill Sans MT" panose="020B0502020104020203" pitchFamily="34" charset="0"/>
            </a:endParaRPr>
          </a:p>
          <a:p>
            <a:pPr marL="0" indent="0">
              <a:buFont typeface="Arial" panose="020B0604020202020204" pitchFamily="34" charset="0"/>
              <a:buNone/>
              <a:defRPr/>
            </a:pPr>
            <a:endParaRPr lang="en-GB" dirty="0">
              <a:latin typeface="Gill Sans MT" panose="020B0502020104020203" pitchFamily="34" charset="0"/>
            </a:endParaRPr>
          </a:p>
        </p:txBody>
      </p:sp>
      <p:sp>
        <p:nvSpPr>
          <p:cNvPr id="11" name="Rectangle 10">
            <a:extLst>
              <a:ext uri="{FF2B5EF4-FFF2-40B4-BE49-F238E27FC236}">
                <a16:creationId xmlns:a16="http://schemas.microsoft.com/office/drawing/2014/main" id="{D10703B9-6AC4-4E16-A7CF-10B1335DF8F8}"/>
              </a:ext>
            </a:extLst>
          </p:cNvPr>
          <p:cNvSpPr/>
          <p:nvPr/>
        </p:nvSpPr>
        <p:spPr>
          <a:xfrm>
            <a:off x="140708" y="1644749"/>
            <a:ext cx="3780000" cy="14400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T Level in Maintenance, Installation and Repair for Engineering and Manufacturing</a:t>
            </a:r>
            <a:endParaRPr lang="en-GB" sz="2400" b="1" dirty="0">
              <a:latin typeface="Gill Sans MT" panose="020B0502020104020203" pitchFamily="34" charset="0"/>
            </a:endParaRPr>
          </a:p>
        </p:txBody>
      </p:sp>
      <p:sp>
        <p:nvSpPr>
          <p:cNvPr id="12" name="Rectangle 11">
            <a:extLst>
              <a:ext uri="{FF2B5EF4-FFF2-40B4-BE49-F238E27FC236}">
                <a16:creationId xmlns:a16="http://schemas.microsoft.com/office/drawing/2014/main" id="{3518C8A6-1121-4DED-BBA5-07E8EE9BDF13}"/>
              </a:ext>
            </a:extLst>
          </p:cNvPr>
          <p:cNvSpPr/>
          <p:nvPr/>
        </p:nvSpPr>
        <p:spPr>
          <a:xfrm>
            <a:off x="8293227" y="1644749"/>
            <a:ext cx="3780000" cy="14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Accounting</a:t>
            </a:r>
            <a:endParaRPr lang="en-GB" sz="2400" b="1">
              <a:latin typeface="Gill Sans MT" panose="020B0502020104020203" pitchFamily="34" charset="0"/>
            </a:endParaRPr>
          </a:p>
        </p:txBody>
      </p:sp>
      <p:sp>
        <p:nvSpPr>
          <p:cNvPr id="13" name="Rectangle 12">
            <a:extLst>
              <a:ext uri="{FF2B5EF4-FFF2-40B4-BE49-F238E27FC236}">
                <a16:creationId xmlns:a16="http://schemas.microsoft.com/office/drawing/2014/main" id="{DDE4E7CE-DC16-46F0-A165-E735F82A99CA}"/>
              </a:ext>
            </a:extLst>
          </p:cNvPr>
          <p:cNvSpPr/>
          <p:nvPr/>
        </p:nvSpPr>
        <p:spPr>
          <a:xfrm>
            <a:off x="8331735" y="5061653"/>
            <a:ext cx="3780000" cy="144000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T Level in Management and Administration</a:t>
            </a:r>
            <a:endParaRPr lang="en-GB" sz="2400" b="1" dirty="0">
              <a:latin typeface="Gill Sans MT" panose="020B0502020104020203" pitchFamily="34" charset="0"/>
            </a:endParaRPr>
          </a:p>
        </p:txBody>
      </p:sp>
      <p:sp>
        <p:nvSpPr>
          <p:cNvPr id="15" name="Rectangle 14">
            <a:extLst>
              <a:ext uri="{FF2B5EF4-FFF2-40B4-BE49-F238E27FC236}">
                <a16:creationId xmlns:a16="http://schemas.microsoft.com/office/drawing/2014/main" id="{C9DF25AD-9620-4602-910B-D371C600668A}"/>
              </a:ext>
            </a:extLst>
          </p:cNvPr>
          <p:cNvSpPr/>
          <p:nvPr/>
        </p:nvSpPr>
        <p:spPr>
          <a:xfrm>
            <a:off x="140708" y="3381813"/>
            <a:ext cx="3780000" cy="14400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Engineering, Manufacturing, Processing and Control</a:t>
            </a:r>
            <a:endParaRPr lang="en-GB" sz="2400" b="1">
              <a:latin typeface="Gill Sans MT" panose="020B0502020104020203" pitchFamily="34" charset="0"/>
            </a:endParaRPr>
          </a:p>
        </p:txBody>
      </p:sp>
      <p:sp>
        <p:nvSpPr>
          <p:cNvPr id="19" name="Rectangle 18">
            <a:extLst>
              <a:ext uri="{FF2B5EF4-FFF2-40B4-BE49-F238E27FC236}">
                <a16:creationId xmlns:a16="http://schemas.microsoft.com/office/drawing/2014/main" id="{549E4E57-AEDB-47F6-91A3-2F624CB773BE}"/>
              </a:ext>
            </a:extLst>
          </p:cNvPr>
          <p:cNvSpPr/>
          <p:nvPr/>
        </p:nvSpPr>
        <p:spPr>
          <a:xfrm>
            <a:off x="140708" y="5126531"/>
            <a:ext cx="3780000" cy="14400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Design and Development for Engineering and Manufacturing</a:t>
            </a:r>
            <a:endParaRPr lang="en-GB" sz="2400" b="1">
              <a:latin typeface="Gill Sans MT" panose="020B0502020104020203" pitchFamily="34" charset="0"/>
            </a:endParaRPr>
          </a:p>
        </p:txBody>
      </p:sp>
      <p:sp>
        <p:nvSpPr>
          <p:cNvPr id="20" name="Rectangle 19">
            <a:extLst>
              <a:ext uri="{FF2B5EF4-FFF2-40B4-BE49-F238E27FC236}">
                <a16:creationId xmlns:a16="http://schemas.microsoft.com/office/drawing/2014/main" id="{50DE4ACA-4B14-40C2-A28F-3F8C61A35004}"/>
              </a:ext>
            </a:extLst>
          </p:cNvPr>
          <p:cNvSpPr/>
          <p:nvPr/>
        </p:nvSpPr>
        <p:spPr>
          <a:xfrm>
            <a:off x="8293227" y="3381813"/>
            <a:ext cx="3780000" cy="14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Finance</a:t>
            </a:r>
            <a:endParaRPr lang="en-GB" sz="2400" b="1">
              <a:latin typeface="Gill Sans MT" panose="020B0502020104020203" pitchFamily="34" charset="0"/>
            </a:endParaRPr>
          </a:p>
        </p:txBody>
      </p:sp>
      <p:sp>
        <p:nvSpPr>
          <p:cNvPr id="2" name="Title 1">
            <a:extLst>
              <a:ext uri="{FF2B5EF4-FFF2-40B4-BE49-F238E27FC236}">
                <a16:creationId xmlns:a16="http://schemas.microsoft.com/office/drawing/2014/main" id="{5B7AB456-80CA-2641-BAFD-C8104EF6EDDE}"/>
              </a:ext>
            </a:extLst>
          </p:cNvPr>
          <p:cNvSpPr>
            <a:spLocks noGrp="1"/>
          </p:cNvSpPr>
          <p:nvPr>
            <p:ph type="title" idx="4294967295"/>
          </p:nvPr>
        </p:nvSpPr>
        <p:spPr>
          <a:xfrm>
            <a:off x="0" y="14468"/>
            <a:ext cx="10515600" cy="1325563"/>
          </a:xfrm>
        </p:spPr>
        <p:txBody>
          <a:bodyPr/>
          <a:lstStyle/>
          <a:p>
            <a:pPr rtl="0" eaLnBrk="1" latinLnBrk="0" hangingPunct="1"/>
            <a:r>
              <a:rPr lang="en-GB" sz="4000" b="1" kern="1200" dirty="0">
                <a:solidFill>
                  <a:srgbClr val="4472C4"/>
                </a:solidFill>
                <a:effectLst/>
                <a:latin typeface="Gill Sans MT" panose="020B0502020104020203" pitchFamily="34" charset="77"/>
                <a:ea typeface="+mn-ea"/>
                <a:cs typeface="+mn-cs"/>
              </a:rPr>
              <a:t>Wave 3 of T Levels</a:t>
            </a:r>
            <a:endParaRPr lang="en-GB" dirty="0">
              <a:effectLst/>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0CFE6F-CE8F-42C0-B496-3EE70D0039A5}"/>
              </a:ext>
            </a:extLst>
          </p:cNvPr>
          <p:cNvSpPr>
            <a:spLocks noGrp="1"/>
          </p:cNvSpPr>
          <p:nvPr>
            <p:ph idx="4294967295"/>
          </p:nvPr>
        </p:nvSpPr>
        <p:spPr>
          <a:xfrm>
            <a:off x="0" y="977900"/>
            <a:ext cx="11668125" cy="925513"/>
          </a:xfrm>
        </p:spPr>
        <p:txBody>
          <a:bodyPr/>
          <a:lstStyle/>
          <a:p>
            <a:pPr marL="0" indent="0">
              <a:buFont typeface="Arial" panose="020B0604020202020204" pitchFamily="34" charset="0"/>
              <a:buNone/>
              <a:defRPr/>
            </a:pPr>
            <a:r>
              <a:rPr lang="en-GB">
                <a:latin typeface="Gill Sans MT" panose="020B0502020104020203" pitchFamily="34" charset="0"/>
              </a:rPr>
              <a:t>Wave 4 (2023) will see the following T Levels introduced.</a:t>
            </a:r>
          </a:p>
          <a:p>
            <a:pPr>
              <a:defRPr/>
            </a:pPr>
            <a:endParaRPr lang="en-GB">
              <a:latin typeface="Gill Sans MT" panose="020B0502020104020203" pitchFamily="34" charset="0"/>
            </a:endParaRPr>
          </a:p>
          <a:p>
            <a:pPr marL="0" indent="0">
              <a:buFont typeface="Arial" panose="020B0604020202020204" pitchFamily="34" charset="0"/>
              <a:buNone/>
              <a:defRPr/>
            </a:pPr>
            <a:endParaRPr lang="en-GB">
              <a:latin typeface="Gill Sans MT" panose="020B0502020104020203" pitchFamily="34" charset="0"/>
            </a:endParaRPr>
          </a:p>
          <a:p>
            <a:pPr marL="0" indent="0">
              <a:buFont typeface="Arial" panose="020B0604020202020204" pitchFamily="34" charset="0"/>
              <a:buNone/>
              <a:defRPr/>
            </a:pPr>
            <a:endParaRPr lang="en-GB">
              <a:latin typeface="Gill Sans MT" panose="020B0502020104020203" pitchFamily="34" charset="0"/>
            </a:endParaRPr>
          </a:p>
        </p:txBody>
      </p:sp>
      <p:sp>
        <p:nvSpPr>
          <p:cNvPr id="11" name="Rectangle 10">
            <a:extLst>
              <a:ext uri="{FF2B5EF4-FFF2-40B4-BE49-F238E27FC236}">
                <a16:creationId xmlns:a16="http://schemas.microsoft.com/office/drawing/2014/main" id="{80ABE847-827C-4996-ADDC-28F7A5BF607E}"/>
              </a:ext>
            </a:extLst>
          </p:cNvPr>
          <p:cNvSpPr/>
          <p:nvPr/>
        </p:nvSpPr>
        <p:spPr>
          <a:xfrm>
            <a:off x="4254967" y="2195085"/>
            <a:ext cx="3528000" cy="1440000"/>
          </a:xfrm>
          <a:prstGeom prst="rect">
            <a:avLst/>
          </a:prstGeom>
          <a:solidFill>
            <a:srgbClr val="C7D5E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Craft and Design</a:t>
            </a:r>
            <a:endParaRPr lang="en-GB" sz="2400" b="1">
              <a:latin typeface="Gill Sans MT" panose="020B0502020104020203" pitchFamily="34" charset="0"/>
            </a:endParaRPr>
          </a:p>
        </p:txBody>
      </p:sp>
      <p:sp>
        <p:nvSpPr>
          <p:cNvPr id="12" name="Rectangle 11">
            <a:extLst>
              <a:ext uri="{FF2B5EF4-FFF2-40B4-BE49-F238E27FC236}">
                <a16:creationId xmlns:a16="http://schemas.microsoft.com/office/drawing/2014/main" id="{259EA7E9-8B6B-47FE-B0E1-087CD2B08980}"/>
              </a:ext>
            </a:extLst>
          </p:cNvPr>
          <p:cNvSpPr/>
          <p:nvPr/>
        </p:nvSpPr>
        <p:spPr>
          <a:xfrm>
            <a:off x="126000" y="1423047"/>
            <a:ext cx="3528000" cy="14400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a:defRPr/>
            </a:pPr>
            <a:r>
              <a:rPr lang="en-GB" sz="2400" b="1"/>
              <a:t>T Level in Animal Care and Management </a:t>
            </a:r>
            <a:endParaRPr lang="en-GB" sz="2400" b="1">
              <a:latin typeface="Gill Sans MT" panose="020B0502020104020203" pitchFamily="34" charset="0"/>
            </a:endParaRPr>
          </a:p>
        </p:txBody>
      </p:sp>
      <p:sp>
        <p:nvSpPr>
          <p:cNvPr id="13" name="Rectangle 12">
            <a:extLst>
              <a:ext uri="{FF2B5EF4-FFF2-40B4-BE49-F238E27FC236}">
                <a16:creationId xmlns:a16="http://schemas.microsoft.com/office/drawing/2014/main" id="{AFC03AE0-7955-4822-81C8-8372BF775FE2}"/>
              </a:ext>
            </a:extLst>
          </p:cNvPr>
          <p:cNvSpPr/>
          <p:nvPr/>
        </p:nvSpPr>
        <p:spPr>
          <a:xfrm>
            <a:off x="8383934" y="1423047"/>
            <a:ext cx="3528000" cy="14400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Catering </a:t>
            </a:r>
            <a:endParaRPr lang="en-GB" sz="2400" b="1">
              <a:latin typeface="Gill Sans MT" panose="020B0502020104020203" pitchFamily="34" charset="0"/>
            </a:endParaRPr>
          </a:p>
        </p:txBody>
      </p:sp>
      <p:sp>
        <p:nvSpPr>
          <p:cNvPr id="14" name="Rectangle 13">
            <a:extLst>
              <a:ext uri="{FF2B5EF4-FFF2-40B4-BE49-F238E27FC236}">
                <a16:creationId xmlns:a16="http://schemas.microsoft.com/office/drawing/2014/main" id="{6D180024-8145-414A-A191-A507039ABE3F}"/>
              </a:ext>
            </a:extLst>
          </p:cNvPr>
          <p:cNvSpPr/>
          <p:nvPr/>
        </p:nvSpPr>
        <p:spPr>
          <a:xfrm>
            <a:off x="8383934" y="3288117"/>
            <a:ext cx="3528000" cy="1440000"/>
          </a:xfrm>
          <a:prstGeom prst="rect">
            <a:avLst/>
          </a:prstGeom>
          <a:solidFill>
            <a:srgbClr val="D1A09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Hair, Beauty and Aesthetics</a:t>
            </a:r>
            <a:endParaRPr lang="en-GB" sz="2400" b="1">
              <a:latin typeface="Gill Sans MT" panose="020B0502020104020203" pitchFamily="34" charset="0"/>
            </a:endParaRPr>
          </a:p>
        </p:txBody>
      </p:sp>
      <p:sp>
        <p:nvSpPr>
          <p:cNvPr id="15" name="Rectangle 14">
            <a:extLst>
              <a:ext uri="{FF2B5EF4-FFF2-40B4-BE49-F238E27FC236}">
                <a16:creationId xmlns:a16="http://schemas.microsoft.com/office/drawing/2014/main" id="{4733C041-EAD1-4A59-8432-C6A61FAF3F29}"/>
              </a:ext>
            </a:extLst>
          </p:cNvPr>
          <p:cNvSpPr/>
          <p:nvPr/>
        </p:nvSpPr>
        <p:spPr>
          <a:xfrm>
            <a:off x="126000" y="3288117"/>
            <a:ext cx="3528000" cy="144000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a:defRPr/>
            </a:pPr>
            <a:r>
              <a:rPr lang="en-GB" sz="2400" b="1"/>
              <a:t>T Level in Agriculture, Land Management and Production</a:t>
            </a:r>
            <a:endParaRPr lang="en-GB" sz="2400" b="1">
              <a:latin typeface="Gill Sans MT" panose="020B0502020104020203" pitchFamily="34" charset="0"/>
            </a:endParaRPr>
          </a:p>
        </p:txBody>
      </p:sp>
      <p:sp>
        <p:nvSpPr>
          <p:cNvPr id="22" name="Rectangle 21">
            <a:extLst>
              <a:ext uri="{FF2B5EF4-FFF2-40B4-BE49-F238E27FC236}">
                <a16:creationId xmlns:a16="http://schemas.microsoft.com/office/drawing/2014/main" id="{24EC21BA-AE2B-4563-8DD4-BDC655E0FDDA}"/>
              </a:ext>
            </a:extLst>
          </p:cNvPr>
          <p:cNvSpPr/>
          <p:nvPr/>
        </p:nvSpPr>
        <p:spPr>
          <a:xfrm>
            <a:off x="4191967" y="4377731"/>
            <a:ext cx="3528000" cy="1440000"/>
          </a:xfrm>
          <a:prstGeom prst="rect">
            <a:avLst/>
          </a:prstGeom>
          <a:solidFill>
            <a:srgbClr val="C7D5E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Media, Broadcast and Production</a:t>
            </a:r>
            <a:endParaRPr lang="en-GB" sz="2400" b="1">
              <a:latin typeface="Gill Sans MT" panose="020B0502020104020203" pitchFamily="34" charset="0"/>
            </a:endParaRPr>
          </a:p>
        </p:txBody>
      </p:sp>
      <p:sp>
        <p:nvSpPr>
          <p:cNvPr id="4" name="Rectangle 3">
            <a:extLst>
              <a:ext uri="{FF2B5EF4-FFF2-40B4-BE49-F238E27FC236}">
                <a16:creationId xmlns:a16="http://schemas.microsoft.com/office/drawing/2014/main" id="{06036FFD-6E36-4D48-A5D0-D43C9FAFBFD2}"/>
              </a:ext>
            </a:extLst>
          </p:cNvPr>
          <p:cNvSpPr/>
          <p:nvPr/>
        </p:nvSpPr>
        <p:spPr>
          <a:xfrm>
            <a:off x="8383934" y="5126531"/>
            <a:ext cx="3528000" cy="14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Legal</a:t>
            </a:r>
            <a:endParaRPr lang="en-GB" sz="2400" b="1">
              <a:latin typeface="Gill Sans MT" panose="020B0502020104020203" pitchFamily="34" charset="0"/>
            </a:endParaRPr>
          </a:p>
        </p:txBody>
      </p:sp>
      <p:sp>
        <p:nvSpPr>
          <p:cNvPr id="5" name="Rectangle 4">
            <a:extLst>
              <a:ext uri="{FF2B5EF4-FFF2-40B4-BE49-F238E27FC236}">
                <a16:creationId xmlns:a16="http://schemas.microsoft.com/office/drawing/2014/main" id="{6912D651-BBB2-4984-804C-945DE36B6E8A}"/>
              </a:ext>
            </a:extLst>
          </p:cNvPr>
          <p:cNvSpPr/>
          <p:nvPr/>
        </p:nvSpPr>
        <p:spPr>
          <a:xfrm>
            <a:off x="0" y="5142957"/>
            <a:ext cx="3528000" cy="144000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T Level in Human Resources</a:t>
            </a:r>
            <a:endParaRPr lang="en-GB" sz="2400" b="1">
              <a:latin typeface="Gill Sans MT" panose="020B0502020104020203" pitchFamily="34" charset="0"/>
            </a:endParaRPr>
          </a:p>
        </p:txBody>
      </p:sp>
      <p:sp>
        <p:nvSpPr>
          <p:cNvPr id="2" name="Title 1">
            <a:extLst>
              <a:ext uri="{FF2B5EF4-FFF2-40B4-BE49-F238E27FC236}">
                <a16:creationId xmlns:a16="http://schemas.microsoft.com/office/drawing/2014/main" id="{BA33B3E8-FF3C-8740-8F19-61F2C7D26572}"/>
              </a:ext>
            </a:extLst>
          </p:cNvPr>
          <p:cNvSpPr>
            <a:spLocks noGrp="1"/>
          </p:cNvSpPr>
          <p:nvPr>
            <p:ph type="title" idx="4294967295"/>
          </p:nvPr>
        </p:nvSpPr>
        <p:spPr>
          <a:xfrm>
            <a:off x="0" y="59766"/>
            <a:ext cx="10515600" cy="1325563"/>
          </a:xfrm>
        </p:spPr>
        <p:txBody>
          <a:bodyPr/>
          <a:lstStyle/>
          <a:p>
            <a:pPr rtl="0" eaLnBrk="1" latinLnBrk="0" hangingPunct="1"/>
            <a:r>
              <a:rPr lang="en-GB" sz="4000" b="1" kern="1200" dirty="0">
                <a:solidFill>
                  <a:srgbClr val="4472C4"/>
                </a:solidFill>
                <a:effectLst/>
                <a:latin typeface="Gill Sans MT" panose="020B0502020104020203" pitchFamily="34" charset="77"/>
                <a:ea typeface="+mn-ea"/>
                <a:cs typeface="+mn-cs"/>
              </a:rPr>
              <a:t>Wave 4 of T Levels</a:t>
            </a:r>
            <a:endParaRPr lang="en-GB" dirty="0">
              <a:effectLst/>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2E4FA3FA-E604-4BFB-90BB-CD64A0A5CBE5}"/>
              </a:ext>
            </a:extLst>
          </p:cNvPr>
          <p:cNvGraphicFramePr>
            <a:graphicFrameLocks noGrp="1"/>
          </p:cNvGraphicFramePr>
          <p:nvPr>
            <p:extLst>
              <p:ext uri="{D42A27DB-BD31-4B8C-83A1-F6EECF244321}">
                <p14:modId xmlns:p14="http://schemas.microsoft.com/office/powerpoint/2010/main" val="2282507329"/>
              </p:ext>
            </p:extLst>
          </p:nvPr>
        </p:nvGraphicFramePr>
        <p:xfrm>
          <a:off x="60498" y="1097270"/>
          <a:ext cx="12131502" cy="5948680"/>
        </p:xfrm>
        <a:graphic>
          <a:graphicData uri="http://schemas.openxmlformats.org/drawingml/2006/table">
            <a:tbl>
              <a:tblPr firstRow="1" bandRow="1">
                <a:tableStyleId>{5C22544A-7EE6-4342-B048-85BDC9FD1C3A}</a:tableStyleId>
              </a:tblPr>
              <a:tblGrid>
                <a:gridCol w="1208822">
                  <a:extLst>
                    <a:ext uri="{9D8B030D-6E8A-4147-A177-3AD203B41FA5}">
                      <a16:colId xmlns:a16="http://schemas.microsoft.com/office/drawing/2014/main" val="2782214734"/>
                    </a:ext>
                  </a:extLst>
                </a:gridCol>
                <a:gridCol w="3347844">
                  <a:extLst>
                    <a:ext uri="{9D8B030D-6E8A-4147-A177-3AD203B41FA5}">
                      <a16:colId xmlns:a16="http://schemas.microsoft.com/office/drawing/2014/main" val="3896698666"/>
                    </a:ext>
                  </a:extLst>
                </a:gridCol>
                <a:gridCol w="4034909">
                  <a:extLst>
                    <a:ext uri="{9D8B030D-6E8A-4147-A177-3AD203B41FA5}">
                      <a16:colId xmlns:a16="http://schemas.microsoft.com/office/drawing/2014/main" val="2319620300"/>
                    </a:ext>
                  </a:extLst>
                </a:gridCol>
                <a:gridCol w="3539927">
                  <a:extLst>
                    <a:ext uri="{9D8B030D-6E8A-4147-A177-3AD203B41FA5}">
                      <a16:colId xmlns:a16="http://schemas.microsoft.com/office/drawing/2014/main" val="1095234037"/>
                    </a:ext>
                  </a:extLst>
                </a:gridCol>
              </a:tblGrid>
              <a:tr h="370840">
                <a:tc>
                  <a:txBody>
                    <a:bodyPr/>
                    <a:lstStyle/>
                    <a:p>
                      <a:pPr algn="ctr"/>
                      <a:r>
                        <a:rPr lang="en-GB" sz="1600" dirty="0"/>
                        <a:t>DATE</a:t>
                      </a:r>
                    </a:p>
                  </a:txBody>
                  <a:tcPr/>
                </a:tc>
                <a:tc>
                  <a:txBody>
                    <a:bodyPr/>
                    <a:lstStyle/>
                    <a:p>
                      <a:pPr algn="ctr"/>
                      <a:r>
                        <a:rPr lang="en-GB" sz="1600" dirty="0"/>
                        <a:t>City &amp; Guilds</a:t>
                      </a:r>
                    </a:p>
                  </a:txBody>
                  <a:tcPr/>
                </a:tc>
                <a:tc>
                  <a:txBody>
                    <a:bodyPr/>
                    <a:lstStyle/>
                    <a:p>
                      <a:pPr algn="ctr"/>
                      <a:r>
                        <a:rPr lang="en-GB" sz="1600" dirty="0"/>
                        <a:t>NCFE</a:t>
                      </a:r>
                    </a:p>
                  </a:txBody>
                  <a:tcPr/>
                </a:tc>
                <a:tc>
                  <a:txBody>
                    <a:bodyPr/>
                    <a:lstStyle/>
                    <a:p>
                      <a:pPr algn="ctr"/>
                      <a:r>
                        <a:rPr lang="en-GB" sz="1600" dirty="0"/>
                        <a:t>Pearson</a:t>
                      </a:r>
                    </a:p>
                  </a:txBody>
                  <a:tcPr/>
                </a:tc>
                <a:extLst>
                  <a:ext uri="{0D108BD9-81ED-4DB2-BD59-A6C34878D82A}">
                    <a16:rowId xmlns:a16="http://schemas.microsoft.com/office/drawing/2014/main" val="4217042119"/>
                  </a:ext>
                </a:extLst>
              </a:tr>
              <a:tr h="370840">
                <a:tc>
                  <a:txBody>
                    <a:bodyPr/>
                    <a:lstStyle/>
                    <a:p>
                      <a:pPr algn="ctr"/>
                      <a:r>
                        <a:rPr lang="en-GB" sz="1600" dirty="0"/>
                        <a:t>12/11/2020</a:t>
                      </a:r>
                    </a:p>
                  </a:txBody>
                  <a:tcPr/>
                </a:tc>
                <a:tc>
                  <a:txBody>
                    <a:bodyPr/>
                    <a:lstStyle/>
                    <a:p>
                      <a:pPr hangingPunct="0"/>
                      <a:endParaRPr lang="en-GB" sz="1600" kern="1200" dirty="0">
                        <a:solidFill>
                          <a:schemeClr val="dk1"/>
                        </a:solidFill>
                        <a:effectLst/>
                        <a:latin typeface="+mn-lt"/>
                        <a:ea typeface="+mn-ea"/>
                        <a:cs typeface="+mn-cs"/>
                      </a:endParaRP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dk1"/>
                          </a:solidFill>
                          <a:effectLst/>
                          <a:latin typeface="+mn-lt"/>
                          <a:ea typeface="+mn-ea"/>
                          <a:cs typeface="+mn-cs"/>
                        </a:rPr>
                        <a:t>Digital Q&amp;A Network 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4:00pm-5:00pm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u="sng" kern="1200" dirty="0">
                          <a:solidFill>
                            <a:schemeClr val="dk1"/>
                          </a:solidFill>
                          <a:effectLst/>
                          <a:latin typeface="+mn-lt"/>
                          <a:ea typeface="+mn-ea"/>
                          <a:cs typeface="+mn-cs"/>
                          <a:hlinkClick r:id="rId3"/>
                        </a:rPr>
                        <a:t>Register - Digital: 12 November 4pm</a:t>
                      </a:r>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3643297337"/>
                  </a:ext>
                </a:extLst>
              </a:tr>
              <a:tr h="370840">
                <a:tc>
                  <a:txBody>
                    <a:bodyPr/>
                    <a:lstStyle/>
                    <a:p>
                      <a:pPr algn="ctr"/>
                      <a:r>
                        <a:rPr lang="en-GB" sz="1600" dirty="0"/>
                        <a:t>18/11/2020</a:t>
                      </a:r>
                    </a:p>
                  </a:txBody>
                  <a:tcPr/>
                </a:tc>
                <a:tc>
                  <a:txBody>
                    <a:bodyPr/>
                    <a:lstStyle/>
                    <a:p>
                      <a:pPr hangingPunct="0"/>
                      <a:r>
                        <a:rPr lang="en-GB" sz="1600" b="1" kern="1200" dirty="0">
                          <a:solidFill>
                            <a:schemeClr val="dk1"/>
                          </a:solidFill>
                          <a:effectLst/>
                          <a:latin typeface="+mn-lt"/>
                          <a:ea typeface="+mn-ea"/>
                          <a:cs typeface="+mn-cs"/>
                        </a:rPr>
                        <a:t>T Level Provider Welcome Webinar - Management &amp; Administration</a:t>
                      </a:r>
                      <a:r>
                        <a:rPr lang="en-GB" sz="1600" kern="1200" dirty="0">
                          <a:solidFill>
                            <a:schemeClr val="dk1"/>
                          </a:solidFill>
                          <a:effectLst/>
                          <a:latin typeface="+mn-lt"/>
                          <a:ea typeface="+mn-ea"/>
                          <a:cs typeface="+mn-cs"/>
                        </a:rPr>
                        <a:t> </a:t>
                      </a:r>
                    </a:p>
                    <a:p>
                      <a:pPr hangingPunct="0"/>
                      <a:r>
                        <a:rPr lang="en-GB" sz="1600" kern="1200" dirty="0">
                          <a:solidFill>
                            <a:schemeClr val="dk1"/>
                          </a:solidFill>
                          <a:effectLst/>
                          <a:latin typeface="+mn-lt"/>
                          <a:ea typeface="+mn-ea"/>
                          <a:cs typeface="+mn-cs"/>
                        </a:rPr>
                        <a:t>9:30am-10:30am </a:t>
                      </a:r>
                    </a:p>
                    <a:p>
                      <a:pPr hangingPunct="0"/>
                      <a:r>
                        <a:rPr lang="en-GB" sz="1600" b="1" u="sng" kern="1200" dirty="0">
                          <a:solidFill>
                            <a:schemeClr val="dk1"/>
                          </a:solidFill>
                          <a:effectLst/>
                          <a:latin typeface="+mn-lt"/>
                          <a:ea typeface="+mn-ea"/>
                          <a:cs typeface="+mn-cs"/>
                          <a:hlinkClick r:id="rId4"/>
                        </a:rPr>
                        <a:t>Register now</a:t>
                      </a:r>
                      <a:endParaRPr lang="en-GB" sz="1600" kern="1200" dirty="0">
                        <a:solidFill>
                          <a:schemeClr val="dk1"/>
                        </a:solidFill>
                        <a:effectLst/>
                        <a:latin typeface="+mn-lt"/>
                        <a:ea typeface="+mn-ea"/>
                        <a:cs typeface="+mn-cs"/>
                      </a:endParaRPr>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1065655606"/>
                  </a:ext>
                </a:extLst>
              </a:tr>
              <a:tr h="370840">
                <a:tc>
                  <a:txBody>
                    <a:bodyPr/>
                    <a:lstStyle/>
                    <a:p>
                      <a:pPr algn="ctr"/>
                      <a:r>
                        <a:rPr lang="en-GB" sz="1600" dirty="0"/>
                        <a:t>19/11/2020</a:t>
                      </a:r>
                    </a:p>
                  </a:txBody>
                  <a:tcPr/>
                </a:tc>
                <a:tc>
                  <a:txBody>
                    <a:bodyPr/>
                    <a:lstStyle/>
                    <a:p>
                      <a:pPr hangingPunct="0"/>
                      <a:endParaRPr lang="en-GB" sz="1600" kern="1200" dirty="0">
                        <a:solidFill>
                          <a:schemeClr val="dk1"/>
                        </a:solidFill>
                        <a:effectLst/>
                        <a:latin typeface="+mn-lt"/>
                        <a:ea typeface="+mn-ea"/>
                        <a:cs typeface="+mn-cs"/>
                      </a:endParaRP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dk1"/>
                          </a:solidFill>
                          <a:effectLst/>
                          <a:latin typeface="+mn-lt"/>
                          <a:ea typeface="+mn-ea"/>
                          <a:cs typeface="+mn-cs"/>
                        </a:rPr>
                        <a:t>Construction Q&amp;A Network 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4:00pm-5:00pm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u="sng" kern="1200" dirty="0">
                          <a:solidFill>
                            <a:schemeClr val="dk1"/>
                          </a:solidFill>
                          <a:effectLst/>
                          <a:latin typeface="+mn-lt"/>
                          <a:ea typeface="+mn-ea"/>
                          <a:cs typeface="+mn-cs"/>
                          <a:hlinkClick r:id="rId5"/>
                        </a:rPr>
                        <a:t>Register - Construction: 19 November 4pm</a:t>
                      </a:r>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1973309011"/>
                  </a:ext>
                </a:extLst>
              </a:tr>
              <a:tr h="370840">
                <a:tc>
                  <a:txBody>
                    <a:bodyPr/>
                    <a:lstStyle/>
                    <a:p>
                      <a:pPr algn="ctr"/>
                      <a:r>
                        <a:rPr lang="en-GB" sz="1600" dirty="0"/>
                        <a:t>09/12/2020</a:t>
                      </a:r>
                    </a:p>
                  </a:txBody>
                  <a:tcPr/>
                </a:tc>
                <a:tc>
                  <a:txBody>
                    <a:bodyPr/>
                    <a:lstStyle/>
                    <a:p>
                      <a:pPr hangingPunct="0"/>
                      <a:r>
                        <a:rPr lang="en-GB" sz="1600" b="1" kern="1200" dirty="0">
                          <a:solidFill>
                            <a:schemeClr val="dk1"/>
                          </a:solidFill>
                          <a:effectLst/>
                          <a:latin typeface="+mn-lt"/>
                          <a:ea typeface="+mn-ea"/>
                          <a:cs typeface="+mn-cs"/>
                        </a:rPr>
                        <a:t>Construction and BSE </a:t>
                      </a:r>
                      <a:r>
                        <a:rPr lang="en-GB" sz="1600" b="0" kern="1200" dirty="0">
                          <a:solidFill>
                            <a:schemeClr val="dk1"/>
                          </a:solidFill>
                          <a:effectLst/>
                          <a:latin typeface="+mn-lt"/>
                          <a:ea typeface="+mn-ea"/>
                          <a:cs typeface="+mn-cs"/>
                        </a:rPr>
                        <a:t>- </a:t>
                      </a:r>
                      <a:r>
                        <a:rPr lang="en-GB" sz="1600" b="1" kern="1200" dirty="0">
                          <a:solidFill>
                            <a:schemeClr val="dk1"/>
                          </a:solidFill>
                          <a:effectLst/>
                          <a:latin typeface="+mn-lt"/>
                          <a:ea typeface="+mn-ea"/>
                          <a:cs typeface="+mn-cs"/>
                        </a:rPr>
                        <a:t>T Level Occupational specialisms introduction</a:t>
                      </a:r>
                      <a:r>
                        <a:rPr lang="en-GB" sz="1600" kern="1200" dirty="0">
                          <a:solidFill>
                            <a:schemeClr val="dk1"/>
                          </a:solidFill>
                          <a:effectLst/>
                          <a:latin typeface="+mn-lt"/>
                          <a:ea typeface="+mn-ea"/>
                          <a:cs typeface="+mn-cs"/>
                        </a:rPr>
                        <a:t>. </a:t>
                      </a:r>
                    </a:p>
                    <a:p>
                      <a:pPr hangingPunct="0"/>
                      <a:r>
                        <a:rPr lang="en-GB" sz="1600" kern="1200" dirty="0">
                          <a:solidFill>
                            <a:schemeClr val="dk1"/>
                          </a:solidFill>
                          <a:effectLst/>
                          <a:latin typeface="+mn-lt"/>
                          <a:ea typeface="+mn-ea"/>
                          <a:cs typeface="+mn-cs"/>
                        </a:rPr>
                        <a:t>1:30pm-2:30pm.    </a:t>
                      </a:r>
                    </a:p>
                    <a:p>
                      <a:pPr hangingPunct="0"/>
                      <a:r>
                        <a:rPr lang="en-GB" sz="1600" b="1" u="sng" kern="1200" dirty="0">
                          <a:solidFill>
                            <a:schemeClr val="dk1"/>
                          </a:solidFill>
                          <a:effectLst/>
                          <a:latin typeface="+mn-lt"/>
                          <a:ea typeface="+mn-ea"/>
                          <a:cs typeface="+mn-cs"/>
                          <a:hlinkClick r:id="rId6"/>
                        </a:rPr>
                        <a:t>Register now</a:t>
                      </a:r>
                      <a:endParaRPr lang="en-GB" sz="1600" kern="1200" dirty="0">
                        <a:solidFill>
                          <a:schemeClr val="dk1"/>
                        </a:solidFill>
                        <a:effectLst/>
                        <a:latin typeface="+mn-lt"/>
                        <a:ea typeface="+mn-ea"/>
                        <a:cs typeface="+mn-cs"/>
                      </a:endParaRPr>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1384030460"/>
                  </a:ext>
                </a:extLst>
              </a:tr>
              <a:tr h="370840">
                <a:tc>
                  <a:txBody>
                    <a:bodyPr/>
                    <a:lstStyle/>
                    <a:p>
                      <a:pPr algn="ctr"/>
                      <a:r>
                        <a:rPr lang="en-GB" sz="1600" dirty="0"/>
                        <a:t>06/01/2021</a:t>
                      </a:r>
                    </a:p>
                  </a:txBody>
                  <a:tcPr/>
                </a:tc>
                <a:tc>
                  <a:txBody>
                    <a:bodyPr/>
                    <a:lstStyle/>
                    <a:p>
                      <a:endParaRPr lang="en-GB" sz="1600" dirty="0"/>
                    </a:p>
                  </a:txBody>
                  <a:tcPr/>
                </a:tc>
                <a:tc>
                  <a:txBody>
                    <a:bodyPr/>
                    <a:lstStyle/>
                    <a:p>
                      <a:r>
                        <a:rPr lang="en-GB" sz="1600" b="1" kern="1200" dirty="0">
                          <a:solidFill>
                            <a:schemeClr val="dk1"/>
                          </a:solidFill>
                          <a:effectLst/>
                          <a:latin typeface="+mn-lt"/>
                          <a:ea typeface="+mn-ea"/>
                          <a:cs typeface="+mn-cs"/>
                        </a:rPr>
                        <a:t>Delivering T Levels with NCFE: An introduction for 2022 providers</a:t>
                      </a:r>
                    </a:p>
                    <a:p>
                      <a:r>
                        <a:rPr lang="en-GB" sz="1600" kern="1200" dirty="0">
                          <a:solidFill>
                            <a:schemeClr val="dk1"/>
                          </a:solidFill>
                          <a:effectLst/>
                          <a:latin typeface="+mn-lt"/>
                          <a:ea typeface="+mn-ea"/>
                          <a:cs typeface="+mn-cs"/>
                        </a:rPr>
                        <a:t>12:00pm– 1:00pm</a:t>
                      </a:r>
                    </a:p>
                    <a:p>
                      <a:r>
                        <a:rPr lang="en-GB" sz="1600" b="1" u="none" strike="noStrike" kern="1200" dirty="0" err="1">
                          <a:solidFill>
                            <a:schemeClr val="dk1"/>
                          </a:solidFill>
                          <a:effectLst/>
                          <a:latin typeface="+mn-lt"/>
                          <a:ea typeface="+mn-ea"/>
                          <a:cs typeface="+mn-cs"/>
                          <a:hlinkClick r:id="rId7"/>
                        </a:rPr>
                        <a:t>Register:https</a:t>
                      </a:r>
                      <a:r>
                        <a:rPr lang="en-GB" sz="1600" b="1" u="none" strike="noStrike" kern="1200" dirty="0">
                          <a:solidFill>
                            <a:schemeClr val="dk1"/>
                          </a:solidFill>
                          <a:effectLst/>
                          <a:latin typeface="+mn-lt"/>
                          <a:ea typeface="+mn-ea"/>
                          <a:cs typeface="+mn-cs"/>
                          <a:hlinkClick r:id="rId7"/>
                        </a:rPr>
                        <a:t>://attendee.gotowebinar.com/register/863395215147770126</a:t>
                      </a:r>
                      <a:endParaRPr lang="en-GB" sz="1600" b="1" kern="1200" dirty="0">
                        <a:solidFill>
                          <a:schemeClr val="dk1"/>
                        </a:solidFill>
                        <a:effectLst/>
                        <a:latin typeface="+mn-lt"/>
                        <a:ea typeface="+mn-ea"/>
                        <a:cs typeface="+mn-cs"/>
                      </a:endParaRPr>
                    </a:p>
                  </a:txBody>
                  <a:tcPr/>
                </a:tc>
                <a:tc>
                  <a:txBody>
                    <a:bodyPr/>
                    <a:lstStyle/>
                    <a:p>
                      <a:endParaRPr lang="en-GB" sz="1600" dirty="0"/>
                    </a:p>
                  </a:txBody>
                  <a:tcPr/>
                </a:tc>
                <a:extLst>
                  <a:ext uri="{0D108BD9-81ED-4DB2-BD59-A6C34878D82A}">
                    <a16:rowId xmlns:a16="http://schemas.microsoft.com/office/drawing/2014/main" val="985374885"/>
                  </a:ext>
                </a:extLst>
              </a:tr>
            </a:tbl>
          </a:graphicData>
        </a:graphic>
      </p:graphicFrame>
      <p:sp>
        <p:nvSpPr>
          <p:cNvPr id="3" name="Title 2">
            <a:extLst>
              <a:ext uri="{FF2B5EF4-FFF2-40B4-BE49-F238E27FC236}">
                <a16:creationId xmlns:a16="http://schemas.microsoft.com/office/drawing/2014/main" id="{EFC08573-3228-CF44-A79D-9E58AC3DC38A}"/>
              </a:ext>
            </a:extLst>
          </p:cNvPr>
          <p:cNvSpPr>
            <a:spLocks noGrp="1"/>
          </p:cNvSpPr>
          <p:nvPr>
            <p:ph type="title" idx="4294967295"/>
          </p:nvPr>
        </p:nvSpPr>
        <p:spPr>
          <a:xfrm>
            <a:off x="0" y="434488"/>
            <a:ext cx="10515600" cy="1325563"/>
          </a:xfrm>
        </p:spPr>
        <p:txBody>
          <a:bodyPr/>
          <a:lstStyle/>
          <a:p>
            <a:pPr rtl="0" eaLnBrk="1" latinLnBrk="0" hangingPunct="1"/>
            <a:r>
              <a:rPr lang="en-GB" sz="3600" b="1" kern="1200" dirty="0">
                <a:solidFill>
                  <a:srgbClr val="0070C0"/>
                </a:solidFill>
                <a:effectLst/>
                <a:latin typeface="Gill Sans MT" panose="020B0502020104020203" pitchFamily="34" charset="77"/>
                <a:ea typeface="+mn-ea"/>
                <a:cs typeface="+mn-cs"/>
              </a:rPr>
              <a:t>Awarding Organisation: Key Dates and Events</a:t>
            </a:r>
            <a:endParaRPr lang="en-GB" dirty="0">
              <a:effectLst/>
            </a:endParaRPr>
          </a:p>
          <a:p>
            <a:endParaRPr lang="en-US" dirty="0"/>
          </a:p>
        </p:txBody>
      </p:sp>
    </p:spTree>
    <p:extLst>
      <p:ext uri="{BB962C8B-B14F-4D97-AF65-F5344CB8AC3E}">
        <p14:creationId xmlns:p14="http://schemas.microsoft.com/office/powerpoint/2010/main" val="198902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F53EBC-62D3-4252-96A9-4447ABF0D6DB}"/>
              </a:ext>
            </a:extLst>
          </p:cNvPr>
          <p:cNvSpPr txBox="1"/>
          <p:nvPr/>
        </p:nvSpPr>
        <p:spPr>
          <a:xfrm>
            <a:off x="149627" y="1424245"/>
            <a:ext cx="6035041" cy="5016758"/>
          </a:xfrm>
          <a:prstGeom prst="rect">
            <a:avLst/>
          </a:prstGeom>
          <a:solidFill>
            <a:schemeClr val="accent6">
              <a:lumMod val="40000"/>
              <a:lumOff val="60000"/>
            </a:schemeClr>
          </a:solidFill>
        </p:spPr>
        <p:txBody>
          <a:bodyPr wrap="square" rtlCol="0">
            <a:spAutoFit/>
          </a:bodyPr>
          <a:lstStyle/>
          <a:p>
            <a:pPr algn="ctr"/>
            <a:r>
              <a:rPr lang="en-GB" sz="2000" b="1" dirty="0">
                <a:solidFill>
                  <a:srgbClr val="000000"/>
                </a:solidFill>
                <a:effectLst/>
                <a:latin typeface="Calibri" panose="020F0502020204030204" pitchFamily="34" charset="0"/>
                <a:ea typeface="Calibri" panose="020F0502020204030204" pitchFamily="34" charset="0"/>
              </a:rPr>
              <a:t>Wave 3: Accounting and Finance</a:t>
            </a:r>
          </a:p>
          <a:p>
            <a:pPr algn="ctr"/>
            <a:endParaRPr lang="en-GB" sz="2000" dirty="0">
              <a:effectLst/>
              <a:latin typeface="Calibri" panose="020F0502020204030204" pitchFamily="34" charset="0"/>
              <a:ea typeface="Calibri" panose="020F0502020204030204" pitchFamily="34" charset="0"/>
            </a:endParaRPr>
          </a:p>
          <a:p>
            <a:r>
              <a:rPr lang="en-GB" sz="2000" dirty="0">
                <a:solidFill>
                  <a:srgbClr val="000000"/>
                </a:solidFill>
                <a:effectLst/>
                <a:latin typeface="Calibri" panose="020F0502020204030204" pitchFamily="34" charset="0"/>
                <a:ea typeface="Calibri" panose="020F0502020204030204" pitchFamily="34" charset="0"/>
              </a:rPr>
              <a:t>Pearson are seeking Expressions of Interest from Providers who would like to join their Provider Validation Panel (PVP).   </a:t>
            </a:r>
          </a:p>
          <a:p>
            <a:endParaRPr lang="en-GB" sz="2000" dirty="0">
              <a:effectLst/>
              <a:latin typeface="Calibri" panose="020F0502020204030204" pitchFamily="34" charset="0"/>
              <a:ea typeface="Calibri" panose="020F0502020204030204" pitchFamily="34" charset="0"/>
            </a:endParaRPr>
          </a:p>
          <a:p>
            <a:r>
              <a:rPr lang="en-GB" sz="2000" dirty="0">
                <a:solidFill>
                  <a:srgbClr val="000000"/>
                </a:solidFill>
                <a:effectLst/>
                <a:latin typeface="Calibri" panose="020F0502020204030204" pitchFamily="34" charset="0"/>
                <a:ea typeface="Calibri" panose="020F0502020204030204" pitchFamily="34" charset="0"/>
              </a:rPr>
              <a:t>To become a member, you must:  </a:t>
            </a:r>
            <a:endParaRPr lang="en-GB" sz="20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2000" dirty="0">
                <a:solidFill>
                  <a:srgbClr val="000000"/>
                </a:solidFill>
                <a:effectLst/>
                <a:latin typeface="Calibri" panose="020F0502020204030204" pitchFamily="34" charset="0"/>
                <a:ea typeface="Times New Roman" panose="02020603050405020304" pitchFamily="18" charset="0"/>
              </a:rPr>
              <a:t>be intending on delivering either the Accounting and/or Finance in September 2022. </a:t>
            </a:r>
            <a:endParaRPr lang="en-GB" sz="2000" dirty="0">
              <a:solidFill>
                <a:srgbClr val="201F1E"/>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2000" dirty="0">
                <a:solidFill>
                  <a:srgbClr val="000000"/>
                </a:solidFill>
                <a:effectLst/>
                <a:latin typeface="Calibri" panose="020F0502020204030204" pitchFamily="34" charset="0"/>
                <a:ea typeface="Times New Roman" panose="02020603050405020304" pitchFamily="18" charset="0"/>
              </a:rPr>
              <a:t>be experienced in delivering Accounting and/or Finance qualifications/units. </a:t>
            </a:r>
            <a:endParaRPr lang="en-GB" sz="2000" dirty="0">
              <a:solidFill>
                <a:srgbClr val="201F1E"/>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2000" dirty="0">
                <a:solidFill>
                  <a:srgbClr val="000000"/>
                </a:solidFill>
                <a:effectLst/>
                <a:latin typeface="Calibri" panose="020F0502020204030204" pitchFamily="34" charset="0"/>
                <a:ea typeface="Times New Roman" panose="02020603050405020304" pitchFamily="18" charset="0"/>
              </a:rPr>
              <a:t>be able to attend PVP meetings (these will be remote, via teams or zoom) to discuss content, assessment, manageability, resources etc.  </a:t>
            </a:r>
          </a:p>
          <a:p>
            <a:pPr lvl="0">
              <a:buSzPts val="1000"/>
              <a:tabLst>
                <a:tab pos="457200" algn="l"/>
              </a:tabLst>
            </a:pPr>
            <a:endParaRPr lang="en-GB" sz="2000" dirty="0">
              <a:solidFill>
                <a:srgbClr val="201F1E"/>
              </a:solidFill>
              <a:effectLst/>
              <a:latin typeface="Calibri" panose="020F0502020204030204" pitchFamily="34" charset="0"/>
              <a:ea typeface="Calibri" panose="020F0502020204030204" pitchFamily="34" charset="0"/>
            </a:endParaRPr>
          </a:p>
          <a:p>
            <a:pPr algn="ctr"/>
            <a:r>
              <a:rPr lang="en-GB" sz="2000" b="1" u="sng" dirty="0">
                <a:solidFill>
                  <a:srgbClr val="000000"/>
                </a:solidFill>
                <a:effectLst/>
                <a:latin typeface="Calibri" panose="020F0502020204030204" pitchFamily="34" charset="0"/>
                <a:ea typeface="Calibri" panose="020F0502020204030204" pitchFamily="34" charset="0"/>
                <a:hlinkClick r:id="rId3"/>
              </a:rPr>
              <a:t>Let us know if you want to join the PVP</a:t>
            </a:r>
            <a:r>
              <a:rPr lang="en-GB" sz="2000" b="1" dirty="0">
                <a:solidFill>
                  <a:srgbClr val="000000"/>
                </a:solidFill>
                <a:effectLst/>
                <a:latin typeface="Calibri" panose="020F0502020204030204" pitchFamily="34" charset="0"/>
                <a:ea typeface="Calibri" panose="020F0502020204030204" pitchFamily="34" charset="0"/>
              </a:rPr>
              <a:t> </a:t>
            </a:r>
            <a:endParaRPr lang="en-GB" sz="2000" b="1"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CEFF56C6-C064-4366-B720-CB695BB71CAB}"/>
              </a:ext>
            </a:extLst>
          </p:cNvPr>
          <p:cNvSpPr txBox="1"/>
          <p:nvPr/>
        </p:nvSpPr>
        <p:spPr>
          <a:xfrm>
            <a:off x="6445134" y="1241368"/>
            <a:ext cx="5400000" cy="1440000"/>
          </a:xfrm>
          <a:prstGeom prst="rect">
            <a:avLst/>
          </a:prstGeom>
          <a:solidFill>
            <a:schemeClr val="accent4">
              <a:lumMod val="60000"/>
              <a:lumOff val="40000"/>
            </a:schemeClr>
          </a:solidFill>
        </p:spPr>
        <p:txBody>
          <a:bodyPr wrap="square" rtlCol="0">
            <a:spAutoFit/>
          </a:bodyPr>
          <a:lstStyle/>
          <a:p>
            <a:pPr algn="ctr"/>
            <a:r>
              <a:rPr lang="en-GB" b="1" dirty="0"/>
              <a:t>City &amp; Guilds</a:t>
            </a:r>
          </a:p>
          <a:p>
            <a:pPr algn="ctr"/>
            <a:r>
              <a:rPr lang="en-GB" dirty="0"/>
              <a:t>Information for providers: </a:t>
            </a:r>
            <a:r>
              <a:rPr lang="en-GB" dirty="0">
                <a:hlinkClick r:id="rId4"/>
              </a:rPr>
              <a:t>https://www.cityandguilds.com/tlevels/providers</a:t>
            </a:r>
            <a:endParaRPr lang="en-GB" dirty="0"/>
          </a:p>
          <a:p>
            <a:pPr algn="ctr"/>
            <a:r>
              <a:rPr lang="en-GB" dirty="0">
                <a:effectLst/>
              </a:rPr>
              <a:t>T Level events and webinars:</a:t>
            </a:r>
          </a:p>
          <a:p>
            <a:pPr algn="ctr"/>
            <a:r>
              <a:rPr lang="en-GB" dirty="0">
                <a:hlinkClick r:id="rId5"/>
              </a:rPr>
              <a:t>https://www.cityandguilds.com/tlevels/events</a:t>
            </a:r>
            <a:endParaRPr lang="en-GB" dirty="0"/>
          </a:p>
        </p:txBody>
      </p:sp>
      <p:sp>
        <p:nvSpPr>
          <p:cNvPr id="5" name="TextBox 4">
            <a:extLst>
              <a:ext uri="{FF2B5EF4-FFF2-40B4-BE49-F238E27FC236}">
                <a16:creationId xmlns:a16="http://schemas.microsoft.com/office/drawing/2014/main" id="{E602D2EA-88EE-41A2-91D3-BA0847C83780}"/>
              </a:ext>
            </a:extLst>
          </p:cNvPr>
          <p:cNvSpPr txBox="1"/>
          <p:nvPr/>
        </p:nvSpPr>
        <p:spPr>
          <a:xfrm>
            <a:off x="6445134" y="4526368"/>
            <a:ext cx="5400000" cy="2052000"/>
          </a:xfrm>
          <a:prstGeom prst="rect">
            <a:avLst/>
          </a:prstGeom>
          <a:solidFill>
            <a:schemeClr val="accent3">
              <a:lumMod val="60000"/>
              <a:lumOff val="40000"/>
            </a:schemeClr>
          </a:solidFill>
        </p:spPr>
        <p:txBody>
          <a:bodyPr wrap="square" rtlCol="0">
            <a:spAutoFit/>
          </a:bodyPr>
          <a:lstStyle/>
          <a:p>
            <a:pPr algn="ctr"/>
            <a:r>
              <a:rPr lang="en-GB" b="1" dirty="0"/>
              <a:t>Pearson</a:t>
            </a:r>
          </a:p>
          <a:p>
            <a:pPr algn="ctr"/>
            <a:r>
              <a:rPr lang="en-GB" dirty="0"/>
              <a:t>Information for providers:</a:t>
            </a:r>
          </a:p>
          <a:p>
            <a:pPr algn="ctr"/>
            <a:r>
              <a:rPr lang="en-GB" dirty="0">
                <a:hlinkClick r:id="rId6"/>
              </a:rPr>
              <a:t>https://qualifications.pearson.com/en/qualifications/t-levels/faqs.html</a:t>
            </a:r>
            <a:endParaRPr lang="en-GB" dirty="0"/>
          </a:p>
          <a:p>
            <a:pPr algn="ctr"/>
            <a:r>
              <a:rPr lang="en-GB" dirty="0"/>
              <a:t>Training Archive:</a:t>
            </a:r>
          </a:p>
          <a:p>
            <a:pPr algn="ctr"/>
            <a:r>
              <a:rPr lang="en-GB" dirty="0">
                <a:hlinkClick r:id="rId7"/>
              </a:rPr>
              <a:t>https://qualifications.pearson.com/en/qualifications/t-levels/t-levels-for-educators.html</a:t>
            </a:r>
            <a:r>
              <a:rPr lang="en-GB" dirty="0"/>
              <a:t>	</a:t>
            </a:r>
          </a:p>
        </p:txBody>
      </p:sp>
      <p:sp>
        <p:nvSpPr>
          <p:cNvPr id="6" name="TextBox 5">
            <a:extLst>
              <a:ext uri="{FF2B5EF4-FFF2-40B4-BE49-F238E27FC236}">
                <a16:creationId xmlns:a16="http://schemas.microsoft.com/office/drawing/2014/main" id="{51F98FDE-8AFA-4258-A402-76BA6ED6361E}"/>
              </a:ext>
            </a:extLst>
          </p:cNvPr>
          <p:cNvSpPr txBox="1"/>
          <p:nvPr/>
        </p:nvSpPr>
        <p:spPr>
          <a:xfrm>
            <a:off x="6445134" y="3074498"/>
            <a:ext cx="5400000" cy="1080000"/>
          </a:xfrm>
          <a:prstGeom prst="rect">
            <a:avLst/>
          </a:prstGeom>
          <a:solidFill>
            <a:schemeClr val="accent2">
              <a:lumMod val="60000"/>
              <a:lumOff val="40000"/>
            </a:schemeClr>
          </a:solidFill>
        </p:spPr>
        <p:txBody>
          <a:bodyPr wrap="square" rtlCol="0">
            <a:spAutoFit/>
          </a:bodyPr>
          <a:lstStyle/>
          <a:p>
            <a:pPr algn="ctr"/>
            <a:r>
              <a:rPr lang="en-GB" b="1" dirty="0"/>
              <a:t>NCFE</a:t>
            </a:r>
          </a:p>
          <a:p>
            <a:pPr algn="ctr"/>
            <a:r>
              <a:rPr lang="en-GB" dirty="0"/>
              <a:t>Information for providers:</a:t>
            </a:r>
          </a:p>
          <a:p>
            <a:pPr algn="ctr"/>
            <a:r>
              <a:rPr lang="en-GB" dirty="0">
                <a:hlinkClick r:id="rId8"/>
              </a:rPr>
              <a:t>https://ncfe.org.uk/t-levels/providers</a:t>
            </a:r>
            <a:r>
              <a:rPr lang="en-GB" dirty="0"/>
              <a:t> </a:t>
            </a:r>
          </a:p>
        </p:txBody>
      </p:sp>
      <p:sp>
        <p:nvSpPr>
          <p:cNvPr id="2" name="Title 1">
            <a:extLst>
              <a:ext uri="{FF2B5EF4-FFF2-40B4-BE49-F238E27FC236}">
                <a16:creationId xmlns:a16="http://schemas.microsoft.com/office/drawing/2014/main" id="{38E72219-7D52-2749-8A58-230A9695FF6A}"/>
              </a:ext>
            </a:extLst>
          </p:cNvPr>
          <p:cNvSpPr>
            <a:spLocks noGrp="1"/>
          </p:cNvSpPr>
          <p:nvPr>
            <p:ph type="title" idx="4294967295"/>
          </p:nvPr>
        </p:nvSpPr>
        <p:spPr/>
        <p:txBody>
          <a:bodyPr/>
          <a:lstStyle/>
          <a:p>
            <a:pPr rtl="0" eaLnBrk="1" latinLnBrk="0" hangingPunct="1"/>
            <a:r>
              <a:rPr lang="en-GB" sz="3600" b="1" kern="1200" dirty="0">
                <a:solidFill>
                  <a:srgbClr val="0070C0"/>
                </a:solidFill>
                <a:effectLst/>
                <a:latin typeface="Gill Sans MT" panose="020B0502020104020203" pitchFamily="34" charset="77"/>
                <a:ea typeface="+mn-ea"/>
                <a:cs typeface="+mn-cs"/>
              </a:rPr>
              <a:t>Awarding Organisation: Information</a:t>
            </a:r>
            <a:endParaRPr lang="en-GB" dirty="0">
              <a:effectLst/>
            </a:endParaRPr>
          </a:p>
          <a:p>
            <a:endParaRPr lang="en-US" dirty="0"/>
          </a:p>
        </p:txBody>
      </p:sp>
    </p:spTree>
    <p:extLst>
      <p:ext uri="{BB962C8B-B14F-4D97-AF65-F5344CB8AC3E}">
        <p14:creationId xmlns:p14="http://schemas.microsoft.com/office/powerpoint/2010/main" val="369566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574A8C40-A3EB-451B-8C9C-E3D06A1EF747}"/>
              </a:ext>
            </a:extLst>
          </p:cNvPr>
          <p:cNvGraphicFramePr>
            <a:graphicFrameLocks noGrp="1"/>
          </p:cNvGraphicFramePr>
          <p:nvPr/>
        </p:nvGraphicFramePr>
        <p:xfrm>
          <a:off x="98253" y="1011372"/>
          <a:ext cx="8289391" cy="5625648"/>
        </p:xfrm>
        <a:graphic>
          <a:graphicData uri="http://schemas.openxmlformats.org/drawingml/2006/table">
            <a:tbl>
              <a:tblPr firstRow="1" bandRow="1">
                <a:tableStyleId>{5FD0F851-EC5A-4D38-B0AD-8093EC10F338}</a:tableStyleId>
              </a:tblPr>
              <a:tblGrid>
                <a:gridCol w="880318">
                  <a:extLst>
                    <a:ext uri="{9D8B030D-6E8A-4147-A177-3AD203B41FA5}">
                      <a16:colId xmlns:a16="http://schemas.microsoft.com/office/drawing/2014/main" val="3040203658"/>
                    </a:ext>
                  </a:extLst>
                </a:gridCol>
                <a:gridCol w="1740383">
                  <a:extLst>
                    <a:ext uri="{9D8B030D-6E8A-4147-A177-3AD203B41FA5}">
                      <a16:colId xmlns:a16="http://schemas.microsoft.com/office/drawing/2014/main" val="703475753"/>
                    </a:ext>
                  </a:extLst>
                </a:gridCol>
                <a:gridCol w="3836562">
                  <a:extLst>
                    <a:ext uri="{9D8B030D-6E8A-4147-A177-3AD203B41FA5}">
                      <a16:colId xmlns:a16="http://schemas.microsoft.com/office/drawing/2014/main" val="4093213992"/>
                    </a:ext>
                  </a:extLst>
                </a:gridCol>
                <a:gridCol w="645438">
                  <a:extLst>
                    <a:ext uri="{9D8B030D-6E8A-4147-A177-3AD203B41FA5}">
                      <a16:colId xmlns:a16="http://schemas.microsoft.com/office/drawing/2014/main" val="4130410709"/>
                    </a:ext>
                  </a:extLst>
                </a:gridCol>
                <a:gridCol w="1186690">
                  <a:extLst>
                    <a:ext uri="{9D8B030D-6E8A-4147-A177-3AD203B41FA5}">
                      <a16:colId xmlns:a16="http://schemas.microsoft.com/office/drawing/2014/main" val="3926049786"/>
                    </a:ext>
                  </a:extLst>
                </a:gridCol>
              </a:tblGrid>
              <a:tr h="0">
                <a:tc>
                  <a:txBody>
                    <a:bodyPr/>
                    <a:lstStyle/>
                    <a:p>
                      <a:endParaRPr lang="en-GB" sz="1000">
                        <a:latin typeface="+mn-lt"/>
                      </a:endParaRPr>
                    </a:p>
                  </a:txBody>
                  <a:tcPr marL="68580" marR="68580" marT="34290" marB="34290">
                    <a:lnB w="12700" cap="flat" cmpd="sng" algn="ctr">
                      <a:solidFill>
                        <a:srgbClr val="0070C0"/>
                      </a:solidFill>
                      <a:prstDash val="solid"/>
                      <a:round/>
                      <a:headEnd type="none" w="med" len="med"/>
                      <a:tailEnd type="none" w="med" len="med"/>
                    </a:lnB>
                  </a:tcPr>
                </a:tc>
                <a:tc>
                  <a:txBody>
                    <a:bodyPr/>
                    <a:lstStyle/>
                    <a:p>
                      <a:pPr marL="0" algn="l" defTabSz="914418" rtl="0" eaLnBrk="1" latinLnBrk="0" hangingPunct="1"/>
                      <a:r>
                        <a:rPr lang="en-GB" sz="1000" b="1" kern="1200">
                          <a:solidFill>
                            <a:schemeClr val="tx1"/>
                          </a:solidFill>
                          <a:latin typeface="+mn-lt"/>
                          <a:ea typeface="+mn-ea"/>
                          <a:cs typeface="+mn-cs"/>
                        </a:rPr>
                        <a:t>Route</a:t>
                      </a:r>
                    </a:p>
                  </a:txBody>
                  <a:tcPr marL="68580" marR="68580" marT="34290" marB="34290">
                    <a:lnB w="12700" cap="flat" cmpd="sng" algn="ctr">
                      <a:solidFill>
                        <a:srgbClr val="0070C0"/>
                      </a:solidFill>
                      <a:prstDash val="solid"/>
                      <a:round/>
                      <a:headEnd type="none" w="med" len="med"/>
                      <a:tailEnd type="none" w="med" len="med"/>
                    </a:lnB>
                  </a:tcPr>
                </a:tc>
                <a:tc>
                  <a:txBody>
                    <a:bodyPr/>
                    <a:lstStyle/>
                    <a:p>
                      <a:pPr marL="0" algn="l" defTabSz="914418" rtl="0" eaLnBrk="1" latinLnBrk="0" hangingPunct="1"/>
                      <a:r>
                        <a:rPr lang="en-GB" sz="1000" b="1" kern="1200">
                          <a:solidFill>
                            <a:schemeClr val="tx1"/>
                          </a:solidFill>
                          <a:latin typeface="+mn-lt"/>
                          <a:ea typeface="+mn-ea"/>
                          <a:cs typeface="+mn-cs"/>
                        </a:rPr>
                        <a:t>Pathway</a:t>
                      </a:r>
                    </a:p>
                  </a:txBody>
                  <a:tcPr marL="68580" marR="68580" marT="34290" marB="34290"/>
                </a:tc>
                <a:tc>
                  <a:txBody>
                    <a:bodyPr/>
                    <a:lstStyle/>
                    <a:p>
                      <a:r>
                        <a:rPr lang="en-GB" sz="1000">
                          <a:latin typeface="+mn-lt"/>
                        </a:rPr>
                        <a:t>Delivery </a:t>
                      </a:r>
                    </a:p>
                  </a:txBody>
                  <a:tcPr marL="68580" marR="68580" marT="34290" marB="34290"/>
                </a:tc>
                <a:tc>
                  <a:txBody>
                    <a:bodyPr/>
                    <a:lstStyle/>
                    <a:p>
                      <a:pPr algn="l"/>
                      <a:r>
                        <a:rPr lang="en-GB" sz="1000">
                          <a:latin typeface="+mn-lt"/>
                        </a:rPr>
                        <a:t>AO</a:t>
                      </a:r>
                    </a:p>
                  </a:txBody>
                  <a:tcPr marL="68580" marR="68580" marT="34290" marB="34290"/>
                </a:tc>
                <a:extLst>
                  <a:ext uri="{0D108BD9-81ED-4DB2-BD59-A6C34878D82A}">
                    <a16:rowId xmlns:a16="http://schemas.microsoft.com/office/drawing/2014/main" val="4063708394"/>
                  </a:ext>
                </a:extLst>
              </a:tr>
              <a:tr h="215209">
                <a:tc rowSpan="3">
                  <a:txBody>
                    <a:bodyPr/>
                    <a:lstStyle/>
                    <a:p>
                      <a:pPr marL="0" algn="ctr" defTabSz="914418" rtl="0" eaLnBrk="1" latinLnBrk="0" hangingPunct="1">
                        <a:spcAft>
                          <a:spcPts val="0"/>
                        </a:spcAft>
                      </a:pPr>
                      <a:endParaRPr lang="en-GB" sz="1000" kern="1200">
                        <a:solidFill>
                          <a:schemeClr val="tx2">
                            <a:lumMod val="50000"/>
                          </a:schemeClr>
                        </a:solidFill>
                        <a:effectLst/>
                        <a:latin typeface="+mn-lt"/>
                        <a:ea typeface="+mn-ea"/>
                        <a:cs typeface="+mn-cs"/>
                      </a:endParaRPr>
                    </a:p>
                  </a:txBody>
                  <a:tcPr marL="68580" marR="68580" marT="34290" marB="34290">
                    <a:lnT w="12700" cap="flat" cmpd="sng" algn="ctr">
                      <a:solidFill>
                        <a:srgbClr val="0070C0"/>
                      </a:solidFill>
                      <a:prstDash val="solid"/>
                      <a:round/>
                      <a:headEnd type="none" w="med" len="med"/>
                      <a:tailEnd type="none" w="med" len="med"/>
                    </a:lnT>
                    <a:solidFill>
                      <a:schemeClr val="accent1">
                        <a:lumMod val="20000"/>
                        <a:lumOff val="80000"/>
                      </a:schemeClr>
                    </a:solidFill>
                  </a:tcPr>
                </a:tc>
                <a:tc rowSpan="3">
                  <a:txBody>
                    <a:bodyPr/>
                    <a:lstStyle/>
                    <a:p>
                      <a:pPr marL="0" algn="ctr" defTabSz="914418" rtl="0" eaLnBrk="1" latinLnBrk="0" hangingPunct="1">
                        <a:spcAft>
                          <a:spcPts val="0"/>
                        </a:spcAft>
                      </a:pPr>
                      <a:r>
                        <a:rPr lang="en-GB" sz="1000" kern="1200">
                          <a:solidFill>
                            <a:schemeClr val="tx2">
                              <a:lumMod val="50000"/>
                            </a:schemeClr>
                          </a:solidFill>
                          <a:effectLst/>
                          <a:latin typeface="+mn-lt"/>
                          <a:ea typeface="+mn-ea"/>
                          <a:cs typeface="+mn-cs"/>
                        </a:rPr>
                        <a:t>Construction</a:t>
                      </a:r>
                    </a:p>
                  </a:txBody>
                  <a:tcPr marL="68580" marR="68580" marT="34290" marB="34290" anchor="ctr">
                    <a:lnT w="12700" cap="flat" cmpd="sng" algn="ctr">
                      <a:solidFill>
                        <a:srgbClr val="0070C0"/>
                      </a:solidFill>
                      <a:prstDash val="solid"/>
                      <a:round/>
                      <a:headEnd type="none" w="med" len="med"/>
                      <a:tailEnd type="none" w="med" len="med"/>
                    </a:lnT>
                    <a:solidFill>
                      <a:schemeClr val="accent1">
                        <a:lumMod val="20000"/>
                        <a:lumOff val="80000"/>
                      </a:schemeClr>
                    </a:solidFill>
                  </a:tcPr>
                </a:tc>
                <a:tc>
                  <a:txBody>
                    <a:bodyPr/>
                    <a:lstStyle/>
                    <a:p>
                      <a:pPr>
                        <a:spcAft>
                          <a:spcPts val="0"/>
                        </a:spcAft>
                      </a:pPr>
                      <a:r>
                        <a:rPr lang="en-GB" sz="1000">
                          <a:effectLst/>
                          <a:latin typeface="+mn-lt"/>
                        </a:rPr>
                        <a:t>Design, Surveying and Planning for Construction</a:t>
                      </a:r>
                      <a:endParaRPr lang="en-GB" sz="1000">
                        <a:solidFill>
                          <a:schemeClr val="bg2">
                            <a:lumMod val="50000"/>
                          </a:schemeClr>
                        </a:solidFill>
                        <a:effectLst/>
                        <a:latin typeface="+mn-lt"/>
                        <a:ea typeface="Calibri" panose="020F0502020204030204" pitchFamily="34" charset="0"/>
                      </a:endParaRPr>
                    </a:p>
                  </a:txBody>
                  <a:tcPr marL="51435" marR="51435" marT="0" marB="0" anchor="ctr"/>
                </a:tc>
                <a:tc>
                  <a:txBody>
                    <a:bodyPr/>
                    <a:lstStyle/>
                    <a:p>
                      <a:r>
                        <a:rPr lang="en-GB" sz="1000">
                          <a:latin typeface="+mn-lt"/>
                        </a:rPr>
                        <a:t>2020</a:t>
                      </a:r>
                      <a:endParaRPr lang="en-GB" sz="1000">
                        <a:solidFill>
                          <a:schemeClr val="bg2">
                            <a:lumMod val="50000"/>
                          </a:schemeClr>
                        </a:solidFill>
                        <a:latin typeface="+mn-lt"/>
                      </a:endParaRPr>
                    </a:p>
                  </a:txBody>
                  <a:tcPr marL="68580" marR="68580" marT="34290" marB="34290"/>
                </a:tc>
                <a:tc>
                  <a:txBody>
                    <a:bodyPr/>
                    <a:lstStyle/>
                    <a:p>
                      <a:pPr algn="l"/>
                      <a:r>
                        <a:rPr lang="en-GB" sz="1000" kern="1200">
                          <a:solidFill>
                            <a:schemeClr val="tx1"/>
                          </a:solidFill>
                          <a:effectLst/>
                          <a:latin typeface="+mn-lt"/>
                          <a:ea typeface="+mn-ea"/>
                          <a:cs typeface="+mn-cs"/>
                        </a:rPr>
                        <a:t>Pearson</a:t>
                      </a:r>
                    </a:p>
                  </a:txBody>
                  <a:tcPr marL="68580" marR="68580" marT="34290" marB="34290"/>
                </a:tc>
                <a:extLst>
                  <a:ext uri="{0D108BD9-81ED-4DB2-BD59-A6C34878D82A}">
                    <a16:rowId xmlns:a16="http://schemas.microsoft.com/office/drawing/2014/main" val="2918203474"/>
                  </a:ext>
                </a:extLst>
              </a:tr>
              <a:tr h="215209">
                <a:tc vMerge="1">
                  <a:txBody>
                    <a:bodyPr/>
                    <a:lstStyle/>
                    <a:p>
                      <a:endParaRPr lang="en-GB"/>
                    </a:p>
                  </a:txBody>
                  <a:tcPr/>
                </a:tc>
                <a:tc vMerge="1">
                  <a:txBody>
                    <a:bodyPr/>
                    <a:lstStyle/>
                    <a:p>
                      <a:pPr>
                        <a:spcAft>
                          <a:spcPts val="0"/>
                        </a:spcAft>
                      </a:pP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000">
                          <a:solidFill>
                            <a:schemeClr val="tx2">
                              <a:lumMod val="50000"/>
                            </a:schemeClr>
                          </a:solidFill>
                          <a:effectLst/>
                          <a:latin typeface="+mn-lt"/>
                        </a:rPr>
                        <a:t>Onsite Construction</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2021</a:t>
                      </a:r>
                    </a:p>
                  </a:txBody>
                  <a:tcPr marL="68580" marR="68580" marT="34290" marB="34290"/>
                </a:tc>
                <a:tc>
                  <a:txBody>
                    <a:bodyPr/>
                    <a:lstStyle/>
                    <a:p>
                      <a:pPr algn="l"/>
                      <a:r>
                        <a:rPr lang="en-GB" sz="1000">
                          <a:solidFill>
                            <a:schemeClr val="tx2">
                              <a:lumMod val="50000"/>
                            </a:schemeClr>
                          </a:solidFill>
                          <a:latin typeface="+mn-lt"/>
                        </a:rPr>
                        <a:t>City &amp; Guilds</a:t>
                      </a:r>
                    </a:p>
                  </a:txBody>
                  <a:tcPr marL="68580" marR="68580" marT="34290" marB="34290"/>
                </a:tc>
                <a:extLst>
                  <a:ext uri="{0D108BD9-81ED-4DB2-BD59-A6C34878D82A}">
                    <a16:rowId xmlns:a16="http://schemas.microsoft.com/office/drawing/2014/main" val="1834653043"/>
                  </a:ext>
                </a:extLst>
              </a:tr>
              <a:tr h="215209">
                <a:tc vMerge="1">
                  <a:txBody>
                    <a:bodyPr/>
                    <a:lstStyle/>
                    <a:p>
                      <a:endParaRPr lang="en-GB"/>
                    </a:p>
                  </a:txBody>
                  <a:tcPr/>
                </a:tc>
                <a:tc vMerge="1">
                  <a:txBody>
                    <a:bodyPr/>
                    <a:lstStyle/>
                    <a:p>
                      <a:pPr>
                        <a:spcAft>
                          <a:spcPts val="0"/>
                        </a:spcAft>
                      </a:pP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GB" sz="1000">
                          <a:solidFill>
                            <a:schemeClr val="tx2">
                              <a:lumMod val="50000"/>
                            </a:schemeClr>
                          </a:solidFill>
                          <a:effectLst/>
                          <a:latin typeface="+mn-lt"/>
                        </a:rPr>
                        <a:t>Building Services Engineering for Construction</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2021</a:t>
                      </a:r>
                    </a:p>
                  </a:txBody>
                  <a:tcPr marL="68580" marR="68580" marT="34290" marB="34290"/>
                </a:tc>
                <a:tc>
                  <a:txBody>
                    <a:bodyPr/>
                    <a:lstStyle/>
                    <a:p>
                      <a:pPr algn="l"/>
                      <a:r>
                        <a:rPr lang="en-GB" sz="1000">
                          <a:solidFill>
                            <a:schemeClr val="tx2">
                              <a:lumMod val="50000"/>
                            </a:schemeClr>
                          </a:solidFill>
                          <a:latin typeface="+mn-lt"/>
                        </a:rPr>
                        <a:t>City &amp; Guilds</a:t>
                      </a:r>
                    </a:p>
                  </a:txBody>
                  <a:tcPr marL="68580" marR="68580" marT="34290" marB="34290"/>
                </a:tc>
                <a:extLst>
                  <a:ext uri="{0D108BD9-81ED-4DB2-BD59-A6C34878D82A}">
                    <a16:rowId xmlns:a16="http://schemas.microsoft.com/office/drawing/2014/main" val="796511794"/>
                  </a:ext>
                </a:extLst>
              </a:tr>
              <a:tr h="254664">
                <a:tc>
                  <a:txBody>
                    <a:bodyPr/>
                    <a:lstStyle/>
                    <a:p>
                      <a:pPr>
                        <a:spcAft>
                          <a:spcPts val="0"/>
                        </a:spcAft>
                      </a:pPr>
                      <a:endParaRPr lang="en-GB" sz="1000">
                        <a:solidFill>
                          <a:schemeClr val="bg2">
                            <a:lumMod val="50000"/>
                          </a:schemeClr>
                        </a:solidFill>
                        <a:effectLst/>
                        <a:latin typeface="+mn-lt"/>
                        <a:ea typeface="Calibri" panose="020F0502020204030204" pitchFamily="34"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en-GB" sz="1000">
                          <a:solidFill>
                            <a:schemeClr val="tx2">
                              <a:lumMod val="50000"/>
                            </a:schemeClr>
                          </a:solidFill>
                          <a:effectLst/>
                          <a:latin typeface="+mn-lt"/>
                          <a:ea typeface="Calibri" panose="020F0502020204030204" pitchFamily="34" charset="0"/>
                        </a:rPr>
                        <a:t>Education &amp;</a:t>
                      </a:r>
                      <a:r>
                        <a:rPr lang="en-GB" sz="1000" baseline="0">
                          <a:solidFill>
                            <a:schemeClr val="tx2">
                              <a:lumMod val="50000"/>
                            </a:schemeClr>
                          </a:solidFill>
                          <a:effectLst/>
                          <a:latin typeface="+mn-lt"/>
                          <a:ea typeface="Calibri" panose="020F0502020204030204" pitchFamily="34" charset="0"/>
                        </a:rPr>
                        <a:t> Childcare</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GB" sz="1000">
                          <a:solidFill>
                            <a:schemeClr val="tx2">
                              <a:lumMod val="50000"/>
                            </a:schemeClr>
                          </a:solidFill>
                          <a:effectLst/>
                          <a:latin typeface="+mn-lt"/>
                          <a:ea typeface="Calibri" panose="020F0502020204030204" pitchFamily="34" charset="0"/>
                        </a:rPr>
                        <a:t>Education and Childcare</a:t>
                      </a: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2020</a:t>
                      </a:r>
                    </a:p>
                  </a:txBody>
                  <a:tcPr marL="68580" marR="68580" marT="34290" marB="34290"/>
                </a:tc>
                <a:tc>
                  <a:txBody>
                    <a:bodyPr/>
                    <a:lstStyle/>
                    <a:p>
                      <a:pPr algn="l"/>
                      <a:r>
                        <a:rPr lang="en-GB" sz="1000">
                          <a:solidFill>
                            <a:schemeClr val="tx2">
                              <a:lumMod val="50000"/>
                            </a:schemeClr>
                          </a:solidFill>
                          <a:latin typeface="+mn-lt"/>
                        </a:rPr>
                        <a:t>NCFE</a:t>
                      </a:r>
                    </a:p>
                  </a:txBody>
                  <a:tcPr marL="68580" marR="68580" marT="34290" marB="34290"/>
                </a:tc>
                <a:extLst>
                  <a:ext uri="{0D108BD9-81ED-4DB2-BD59-A6C34878D82A}">
                    <a16:rowId xmlns:a16="http://schemas.microsoft.com/office/drawing/2014/main" val="3296862076"/>
                  </a:ext>
                </a:extLst>
              </a:tr>
              <a:tr h="215209">
                <a:tc rowSpan="3">
                  <a:txBody>
                    <a:bodyPr/>
                    <a:lstStyle/>
                    <a:p>
                      <a:pPr marL="0" algn="ctr" defTabSz="914418" rtl="0" eaLnBrk="1" latinLnBrk="0" hangingPunct="1">
                        <a:spcAft>
                          <a:spcPts val="0"/>
                        </a:spcAft>
                      </a:pPr>
                      <a:endParaRPr lang="en-GB" sz="1000" kern="1200">
                        <a:solidFill>
                          <a:schemeClr val="tx2">
                            <a:lumMod val="50000"/>
                          </a:schemeClr>
                        </a:solidFill>
                        <a:effectLst/>
                        <a:latin typeface="+mn-lt"/>
                        <a:ea typeface="+mn-ea"/>
                        <a:cs typeface="+mn-cs"/>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p>
                      <a:pPr marL="0" algn="ctr" defTabSz="914418" rtl="0" eaLnBrk="1" latinLnBrk="0" hangingPunct="1">
                        <a:spcAft>
                          <a:spcPts val="0"/>
                        </a:spcAft>
                      </a:pPr>
                      <a:r>
                        <a:rPr lang="en-GB" sz="1000" kern="1200">
                          <a:solidFill>
                            <a:schemeClr val="tx2">
                              <a:lumMod val="50000"/>
                            </a:schemeClr>
                          </a:solidFill>
                          <a:effectLst/>
                          <a:latin typeface="+mn-lt"/>
                          <a:ea typeface="+mn-ea"/>
                          <a:cs typeface="+mn-cs"/>
                        </a:rPr>
                        <a:t>Digital</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GB" sz="1000">
                          <a:solidFill>
                            <a:schemeClr val="tx2">
                              <a:lumMod val="50000"/>
                            </a:schemeClr>
                          </a:solidFill>
                          <a:effectLst/>
                          <a:latin typeface="+mn-lt"/>
                        </a:rPr>
                        <a:t>Digital Production, Design and Development</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2020</a:t>
                      </a:r>
                    </a:p>
                  </a:txBody>
                  <a:tcPr marL="68580" marR="68580" marT="34290" marB="34290"/>
                </a:tc>
                <a:tc>
                  <a:txBody>
                    <a:bodyPr/>
                    <a:lstStyle/>
                    <a:p>
                      <a:pPr algn="l"/>
                      <a:r>
                        <a:rPr lang="en-GB" sz="1000">
                          <a:solidFill>
                            <a:schemeClr val="tx2">
                              <a:lumMod val="50000"/>
                            </a:schemeClr>
                          </a:solidFill>
                          <a:latin typeface="+mn-lt"/>
                        </a:rPr>
                        <a:t>Pearson</a:t>
                      </a:r>
                    </a:p>
                  </a:txBody>
                  <a:tcPr marL="68580" marR="68580" marT="34290" marB="34290"/>
                </a:tc>
                <a:extLst>
                  <a:ext uri="{0D108BD9-81ED-4DB2-BD59-A6C34878D82A}">
                    <a16:rowId xmlns:a16="http://schemas.microsoft.com/office/drawing/2014/main" val="4289964597"/>
                  </a:ext>
                </a:extLst>
              </a:tr>
              <a:tr h="215209">
                <a:tc vMerge="1">
                  <a:txBody>
                    <a:bodyPr/>
                    <a:lstStyle/>
                    <a:p>
                      <a:endParaRPr lang="en-GB"/>
                    </a:p>
                  </a:txBody>
                  <a:tcPr/>
                </a:tc>
                <a:tc vMerge="1">
                  <a:txBody>
                    <a:bodyPr/>
                    <a:lstStyle/>
                    <a:p>
                      <a:pPr>
                        <a:spcAft>
                          <a:spcPts val="0"/>
                        </a:spcAft>
                      </a:pP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GB" sz="1000">
                          <a:solidFill>
                            <a:schemeClr val="tx2">
                              <a:lumMod val="50000"/>
                            </a:schemeClr>
                          </a:solidFill>
                          <a:effectLst/>
                          <a:latin typeface="+mn-lt"/>
                        </a:rPr>
                        <a:t>Digital Support Services </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2021</a:t>
                      </a:r>
                    </a:p>
                  </a:txBody>
                  <a:tcPr marL="68580" marR="68580" marT="34290" marB="34290"/>
                </a:tc>
                <a:tc>
                  <a:txBody>
                    <a:bodyPr/>
                    <a:lstStyle/>
                    <a:p>
                      <a:pPr algn="l"/>
                      <a:r>
                        <a:rPr lang="en-GB" sz="1000">
                          <a:solidFill>
                            <a:schemeClr val="tx2">
                              <a:lumMod val="50000"/>
                            </a:schemeClr>
                          </a:solidFill>
                          <a:latin typeface="+mn-lt"/>
                        </a:rPr>
                        <a:t>NCFE</a:t>
                      </a:r>
                    </a:p>
                  </a:txBody>
                  <a:tcPr marL="68580" marR="68580" marT="34290" marB="34290"/>
                </a:tc>
                <a:extLst>
                  <a:ext uri="{0D108BD9-81ED-4DB2-BD59-A6C34878D82A}">
                    <a16:rowId xmlns:a16="http://schemas.microsoft.com/office/drawing/2014/main" val="80872491"/>
                  </a:ext>
                </a:extLst>
              </a:tr>
              <a:tr h="215209">
                <a:tc vMerge="1">
                  <a:txBody>
                    <a:bodyPr/>
                    <a:lstStyle/>
                    <a:p>
                      <a:endParaRPr lang="en-GB"/>
                    </a:p>
                  </a:txBody>
                  <a:tcPr/>
                </a:tc>
                <a:tc vMerge="1">
                  <a:txBody>
                    <a:bodyPr/>
                    <a:lstStyle/>
                    <a:p>
                      <a:pPr>
                        <a:spcAft>
                          <a:spcPts val="0"/>
                        </a:spcAft>
                      </a:pP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GB" sz="1000">
                          <a:solidFill>
                            <a:schemeClr val="tx2">
                              <a:lumMod val="50000"/>
                            </a:schemeClr>
                          </a:solidFill>
                          <a:effectLst/>
                          <a:latin typeface="+mn-lt"/>
                          <a:ea typeface="Calibri" panose="020F0502020204030204" pitchFamily="34" charset="0"/>
                        </a:rPr>
                        <a:t>Digital Business Services</a:t>
                      </a: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2021</a:t>
                      </a:r>
                    </a:p>
                  </a:txBody>
                  <a:tcPr marL="68580" marR="68580" marT="34290" marB="34290"/>
                </a:tc>
                <a:tc>
                  <a:txBody>
                    <a:bodyPr/>
                    <a:lstStyle/>
                    <a:p>
                      <a:pPr algn="l"/>
                      <a:r>
                        <a:rPr lang="en-GB" sz="1000">
                          <a:solidFill>
                            <a:schemeClr val="tx2">
                              <a:lumMod val="50000"/>
                            </a:schemeClr>
                          </a:solidFill>
                          <a:latin typeface="+mn-lt"/>
                        </a:rPr>
                        <a:t>NCFE</a:t>
                      </a:r>
                    </a:p>
                  </a:txBody>
                  <a:tcPr marL="68580" marR="68580" marT="34290" marB="34290"/>
                </a:tc>
                <a:extLst>
                  <a:ext uri="{0D108BD9-81ED-4DB2-BD59-A6C34878D82A}">
                    <a16:rowId xmlns:a16="http://schemas.microsoft.com/office/drawing/2014/main" val="4133046196"/>
                  </a:ext>
                </a:extLst>
              </a:tr>
              <a:tr h="215209">
                <a:tc rowSpan="3">
                  <a:txBody>
                    <a:bodyPr/>
                    <a:lstStyle/>
                    <a:p>
                      <a:pPr>
                        <a:spcAft>
                          <a:spcPts val="0"/>
                        </a:spcAft>
                      </a:pPr>
                      <a:endParaRPr lang="en-GB" sz="1000">
                        <a:solidFill>
                          <a:schemeClr val="bg2">
                            <a:lumMod val="50000"/>
                          </a:schemeClr>
                        </a:solidFill>
                        <a:effectLst/>
                        <a:latin typeface="+mn-lt"/>
                        <a:ea typeface="Calibri" panose="020F0502020204030204" pitchFamily="34"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rowSpan="3">
                  <a:txBody>
                    <a:bodyPr/>
                    <a:lstStyle/>
                    <a:p>
                      <a:pPr algn="ctr">
                        <a:spcAft>
                          <a:spcPts val="0"/>
                        </a:spcAft>
                      </a:pPr>
                      <a:r>
                        <a:rPr lang="en-GB" sz="1000">
                          <a:solidFill>
                            <a:schemeClr val="tx2">
                              <a:lumMod val="50000"/>
                            </a:schemeClr>
                          </a:solidFill>
                          <a:effectLst/>
                          <a:latin typeface="+mn-lt"/>
                        </a:rPr>
                        <a:t>Health &amp; Science</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spcAft>
                          <a:spcPts val="0"/>
                        </a:spcAft>
                      </a:pPr>
                      <a:r>
                        <a:rPr lang="en-GB" sz="1000">
                          <a:solidFill>
                            <a:schemeClr val="tx2">
                              <a:lumMod val="50000"/>
                            </a:schemeClr>
                          </a:solidFill>
                          <a:effectLst/>
                          <a:latin typeface="+mn-lt"/>
                        </a:rPr>
                        <a:t>Health</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2021</a:t>
                      </a:r>
                    </a:p>
                  </a:txBody>
                  <a:tcPr marL="68580" marR="68580" marT="34290" marB="34290"/>
                </a:tc>
                <a:tc>
                  <a:txBody>
                    <a:bodyPr/>
                    <a:lstStyle/>
                    <a:p>
                      <a:pPr algn="l"/>
                      <a:r>
                        <a:rPr lang="en-GB" sz="1000">
                          <a:solidFill>
                            <a:schemeClr val="tx2">
                              <a:lumMod val="50000"/>
                            </a:schemeClr>
                          </a:solidFill>
                          <a:latin typeface="+mn-lt"/>
                        </a:rPr>
                        <a:t>NCFE</a:t>
                      </a:r>
                    </a:p>
                  </a:txBody>
                  <a:tcPr marL="68580" marR="68580" marT="34290" marB="34290"/>
                </a:tc>
                <a:extLst>
                  <a:ext uri="{0D108BD9-81ED-4DB2-BD59-A6C34878D82A}">
                    <a16:rowId xmlns:a16="http://schemas.microsoft.com/office/drawing/2014/main" val="3694117567"/>
                  </a:ext>
                </a:extLst>
              </a:tr>
              <a:tr h="215209">
                <a:tc vMerge="1">
                  <a:txBody>
                    <a:bodyPr/>
                    <a:lstStyle/>
                    <a:p>
                      <a:endParaRPr lang="en-GB"/>
                    </a:p>
                  </a:txBody>
                  <a:tcPr/>
                </a:tc>
                <a:tc vMerge="1">
                  <a:txBody>
                    <a:bodyPr/>
                    <a:lstStyle/>
                    <a:p>
                      <a:pPr>
                        <a:spcAft>
                          <a:spcPts val="0"/>
                        </a:spcAft>
                      </a:pP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000">
                          <a:solidFill>
                            <a:schemeClr val="tx2">
                              <a:lumMod val="50000"/>
                            </a:schemeClr>
                          </a:solidFill>
                          <a:effectLst/>
                          <a:latin typeface="+mn-lt"/>
                        </a:rPr>
                        <a:t>Healthcare Science</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2021</a:t>
                      </a:r>
                    </a:p>
                  </a:txBody>
                  <a:tcPr marL="68580" marR="68580" marT="34290" marB="34290"/>
                </a:tc>
                <a:tc>
                  <a:txBody>
                    <a:bodyPr/>
                    <a:lstStyle/>
                    <a:p>
                      <a:pPr algn="l"/>
                      <a:r>
                        <a:rPr lang="en-GB" sz="1000">
                          <a:solidFill>
                            <a:schemeClr val="tx2">
                              <a:lumMod val="50000"/>
                            </a:schemeClr>
                          </a:solidFill>
                          <a:latin typeface="+mn-lt"/>
                        </a:rPr>
                        <a:t>NCFE</a:t>
                      </a:r>
                    </a:p>
                  </a:txBody>
                  <a:tcPr marL="68580" marR="68580" marT="34290" marB="34290"/>
                </a:tc>
                <a:extLst>
                  <a:ext uri="{0D108BD9-81ED-4DB2-BD59-A6C34878D82A}">
                    <a16:rowId xmlns:a16="http://schemas.microsoft.com/office/drawing/2014/main" val="4207176017"/>
                  </a:ext>
                </a:extLst>
              </a:tr>
              <a:tr h="215209">
                <a:tc vMerge="1">
                  <a:txBody>
                    <a:bodyPr/>
                    <a:lstStyle/>
                    <a:p>
                      <a:endParaRPr lang="en-GB"/>
                    </a:p>
                  </a:txBody>
                  <a:tcPr/>
                </a:tc>
                <a:tc vMerge="1">
                  <a:txBody>
                    <a:bodyPr/>
                    <a:lstStyle/>
                    <a:p>
                      <a:pPr>
                        <a:spcAft>
                          <a:spcPts val="0"/>
                        </a:spcAft>
                      </a:pP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000">
                          <a:solidFill>
                            <a:schemeClr val="tx2">
                              <a:lumMod val="50000"/>
                            </a:schemeClr>
                          </a:solidFill>
                          <a:effectLst/>
                          <a:latin typeface="+mn-lt"/>
                        </a:rPr>
                        <a:t>Science </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2021</a:t>
                      </a:r>
                    </a:p>
                  </a:txBody>
                  <a:tcPr marL="68580" marR="68580" marT="34290" marB="34290"/>
                </a:tc>
                <a:tc>
                  <a:txBody>
                    <a:bodyPr/>
                    <a:lstStyle/>
                    <a:p>
                      <a:pPr algn="l"/>
                      <a:r>
                        <a:rPr lang="en-GB" sz="1000">
                          <a:solidFill>
                            <a:schemeClr val="tx2">
                              <a:lumMod val="50000"/>
                            </a:schemeClr>
                          </a:solidFill>
                          <a:latin typeface="+mn-lt"/>
                        </a:rPr>
                        <a:t>NCFE</a:t>
                      </a:r>
                    </a:p>
                  </a:txBody>
                  <a:tcPr marL="68580" marR="68580" marT="34290" marB="34290"/>
                </a:tc>
                <a:extLst>
                  <a:ext uri="{0D108BD9-81ED-4DB2-BD59-A6C34878D82A}">
                    <a16:rowId xmlns:a16="http://schemas.microsoft.com/office/drawing/2014/main" val="910190506"/>
                  </a:ext>
                </a:extLst>
              </a:tr>
              <a:tr h="215209">
                <a:tc rowSpan="3">
                  <a:txBody>
                    <a:bodyPr/>
                    <a:lstStyle/>
                    <a:p>
                      <a:pPr>
                        <a:spcAft>
                          <a:spcPts val="0"/>
                        </a:spcAft>
                      </a:pPr>
                      <a:endParaRPr lang="en-GB" sz="1000">
                        <a:solidFill>
                          <a:schemeClr val="bg2">
                            <a:lumMod val="50000"/>
                          </a:schemeClr>
                        </a:solidFill>
                        <a:effectLst/>
                        <a:latin typeface="+mn-lt"/>
                        <a:ea typeface="Calibri" panose="020F0502020204030204" pitchFamily="34"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p>
                      <a:pPr algn="ctr">
                        <a:spcAft>
                          <a:spcPts val="0"/>
                        </a:spcAft>
                      </a:pPr>
                      <a:r>
                        <a:rPr lang="en-GB" sz="1000">
                          <a:solidFill>
                            <a:schemeClr val="tx2">
                              <a:lumMod val="50000"/>
                            </a:schemeClr>
                          </a:solidFill>
                          <a:effectLst/>
                          <a:latin typeface="+mn-lt"/>
                        </a:rPr>
                        <a:t>Legal, Finance &amp; Accounting</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r>
                        <a:rPr lang="en-GB" sz="1000">
                          <a:solidFill>
                            <a:schemeClr val="tx2">
                              <a:lumMod val="50000"/>
                            </a:schemeClr>
                          </a:solidFill>
                          <a:effectLst/>
                          <a:latin typeface="+mn-lt"/>
                        </a:rPr>
                        <a:t>Legal</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2023</a:t>
                      </a:r>
                    </a:p>
                  </a:txBody>
                  <a:tcPr marL="68580" marR="68580" marT="34290" marB="34290"/>
                </a:tc>
                <a:tc>
                  <a:txBody>
                    <a:bodyPr/>
                    <a:lstStyle/>
                    <a:p>
                      <a:pPr algn="l"/>
                      <a:endParaRPr lang="en-GB" sz="1000">
                        <a:solidFill>
                          <a:schemeClr val="tx2">
                            <a:lumMod val="50000"/>
                          </a:schemeClr>
                        </a:solidFill>
                        <a:latin typeface="+mn-lt"/>
                      </a:endParaRPr>
                    </a:p>
                  </a:txBody>
                  <a:tcPr marL="68580" marR="68580" marT="34290" marB="34290"/>
                </a:tc>
                <a:extLst>
                  <a:ext uri="{0D108BD9-81ED-4DB2-BD59-A6C34878D82A}">
                    <a16:rowId xmlns:a16="http://schemas.microsoft.com/office/drawing/2014/main" val="2394599265"/>
                  </a:ext>
                </a:extLst>
              </a:tr>
              <a:tr h="215209">
                <a:tc vMerge="1">
                  <a:txBody>
                    <a:bodyPr/>
                    <a:lstStyle/>
                    <a:p>
                      <a:endParaRPr lang="en-GB"/>
                    </a:p>
                  </a:txBody>
                  <a:tcPr/>
                </a:tc>
                <a:tc vMerge="1">
                  <a:txBody>
                    <a:bodyPr/>
                    <a:lstStyle/>
                    <a:p>
                      <a:endParaRPr lang="en-GB" sz="1100"/>
                    </a:p>
                  </a:txBody>
                  <a:tcPr/>
                </a:tc>
                <a:tc>
                  <a:txBody>
                    <a:bodyPr/>
                    <a:lstStyle/>
                    <a:p>
                      <a:pPr>
                        <a:spcAft>
                          <a:spcPts val="0"/>
                        </a:spcAft>
                      </a:pPr>
                      <a:r>
                        <a:rPr lang="en-GB" sz="1000">
                          <a:solidFill>
                            <a:schemeClr val="tx2">
                              <a:lumMod val="50000"/>
                            </a:schemeClr>
                          </a:solidFill>
                          <a:effectLst/>
                          <a:latin typeface="+mn-lt"/>
                        </a:rPr>
                        <a:t>Finance</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2022</a:t>
                      </a:r>
                    </a:p>
                  </a:txBody>
                  <a:tcPr marL="68580" marR="68580" marT="34290" marB="34290"/>
                </a:tc>
                <a:tc>
                  <a:txBody>
                    <a:bodyPr/>
                    <a:lstStyle/>
                    <a:p>
                      <a:pPr algn="l"/>
                      <a:r>
                        <a:rPr lang="en-GB" sz="1000">
                          <a:solidFill>
                            <a:schemeClr val="tx2">
                              <a:lumMod val="50000"/>
                            </a:schemeClr>
                          </a:solidFill>
                          <a:latin typeface="+mn-lt"/>
                        </a:rPr>
                        <a:t>Pearson</a:t>
                      </a:r>
                    </a:p>
                  </a:txBody>
                  <a:tcPr marL="68580" marR="68580" marT="34290" marB="34290"/>
                </a:tc>
                <a:extLst>
                  <a:ext uri="{0D108BD9-81ED-4DB2-BD59-A6C34878D82A}">
                    <a16:rowId xmlns:a16="http://schemas.microsoft.com/office/drawing/2014/main" val="2780865433"/>
                  </a:ext>
                </a:extLst>
              </a:tr>
              <a:tr h="215209">
                <a:tc vMerge="1">
                  <a:txBody>
                    <a:bodyPr/>
                    <a:lstStyle/>
                    <a:p>
                      <a:endParaRPr lang="en-GB"/>
                    </a:p>
                  </a:txBody>
                  <a:tcPr/>
                </a:tc>
                <a:tc vMerge="1">
                  <a:txBody>
                    <a:bodyPr/>
                    <a:lstStyle/>
                    <a:p>
                      <a:endParaRPr lang="en-GB" sz="1100"/>
                    </a:p>
                  </a:txBody>
                  <a:tcPr/>
                </a:tc>
                <a:tc>
                  <a:txBody>
                    <a:bodyPr/>
                    <a:lstStyle/>
                    <a:p>
                      <a:pPr>
                        <a:spcAft>
                          <a:spcPts val="0"/>
                        </a:spcAft>
                      </a:pPr>
                      <a:r>
                        <a:rPr lang="en-GB" sz="1000">
                          <a:solidFill>
                            <a:schemeClr val="tx2">
                              <a:lumMod val="50000"/>
                            </a:schemeClr>
                          </a:solidFill>
                          <a:effectLst/>
                          <a:latin typeface="+mn-lt"/>
                        </a:rPr>
                        <a:t>Accounting</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2022</a:t>
                      </a:r>
                    </a:p>
                  </a:txBody>
                  <a:tcPr marL="68580" marR="68580" marT="34290" marB="34290"/>
                </a:tc>
                <a:tc>
                  <a:txBody>
                    <a:bodyPr/>
                    <a:lstStyle/>
                    <a:p>
                      <a:pPr algn="l"/>
                      <a:r>
                        <a:rPr lang="en-GB" sz="1000">
                          <a:solidFill>
                            <a:schemeClr val="tx2">
                              <a:lumMod val="50000"/>
                            </a:schemeClr>
                          </a:solidFill>
                          <a:latin typeface="+mn-lt"/>
                        </a:rPr>
                        <a:t>Pearson</a:t>
                      </a:r>
                    </a:p>
                  </a:txBody>
                  <a:tcPr marL="68580" marR="68580" marT="34290" marB="34290"/>
                </a:tc>
                <a:extLst>
                  <a:ext uri="{0D108BD9-81ED-4DB2-BD59-A6C34878D82A}">
                    <a16:rowId xmlns:a16="http://schemas.microsoft.com/office/drawing/2014/main" val="2826169205"/>
                  </a:ext>
                </a:extLst>
              </a:tr>
              <a:tr h="215209">
                <a:tc rowSpan="3">
                  <a:txBody>
                    <a:bodyPr/>
                    <a:lstStyle/>
                    <a:p>
                      <a:endParaRPr lang="en-GB" sz="1000">
                        <a:solidFill>
                          <a:schemeClr val="bg2">
                            <a:lumMod val="50000"/>
                          </a:schemeClr>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rowSpan="3">
                  <a:txBody>
                    <a:bodyPr/>
                    <a:lstStyle/>
                    <a:p>
                      <a:pPr algn="ctr"/>
                      <a:r>
                        <a:rPr lang="en-GB" sz="1000">
                          <a:solidFill>
                            <a:schemeClr val="tx2">
                              <a:lumMod val="50000"/>
                            </a:schemeClr>
                          </a:solidFill>
                          <a:latin typeface="+mn-lt"/>
                        </a:rPr>
                        <a:t>Engineering &amp; Manufacturing</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GB" sz="1000">
                          <a:solidFill>
                            <a:schemeClr val="tx2">
                              <a:lumMod val="50000"/>
                            </a:schemeClr>
                          </a:solidFill>
                          <a:effectLst/>
                          <a:latin typeface="+mn-lt"/>
                        </a:rPr>
                        <a:t>Design and Development for Engineering and Manufacturing</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2022</a:t>
                      </a:r>
                    </a:p>
                  </a:txBody>
                  <a:tcPr marL="68580" marR="68580" marT="34290" marB="34290"/>
                </a:tc>
                <a:tc>
                  <a:txBody>
                    <a:bodyPr/>
                    <a:lstStyle/>
                    <a:p>
                      <a:pPr algn="l"/>
                      <a:r>
                        <a:rPr lang="en-GB" sz="1000">
                          <a:solidFill>
                            <a:schemeClr val="tx2">
                              <a:lumMod val="50000"/>
                            </a:schemeClr>
                          </a:solidFill>
                          <a:latin typeface="+mn-lt"/>
                        </a:rPr>
                        <a:t>City &amp; Guilds</a:t>
                      </a:r>
                    </a:p>
                  </a:txBody>
                  <a:tcPr marL="68580" marR="68580" marT="34290" marB="34290"/>
                </a:tc>
                <a:extLst>
                  <a:ext uri="{0D108BD9-81ED-4DB2-BD59-A6C34878D82A}">
                    <a16:rowId xmlns:a16="http://schemas.microsoft.com/office/drawing/2014/main" val="2949990200"/>
                  </a:ext>
                </a:extLst>
              </a:tr>
              <a:tr h="215209">
                <a:tc vMerge="1">
                  <a:txBody>
                    <a:bodyPr/>
                    <a:lstStyle/>
                    <a:p>
                      <a:endParaRPr lang="en-GB"/>
                    </a:p>
                  </a:txBody>
                  <a:tcPr/>
                </a:tc>
                <a:tc vMerge="1">
                  <a:txBody>
                    <a:bodyPr/>
                    <a:lstStyle/>
                    <a:p>
                      <a:endParaRPr lang="en-GB" sz="1100"/>
                    </a:p>
                  </a:txBody>
                  <a:tcPr/>
                </a:tc>
                <a:tc>
                  <a:txBody>
                    <a:bodyPr/>
                    <a:lstStyle/>
                    <a:p>
                      <a:pPr>
                        <a:spcAft>
                          <a:spcPts val="0"/>
                        </a:spcAft>
                      </a:pPr>
                      <a:r>
                        <a:rPr lang="en-GB" sz="1000">
                          <a:solidFill>
                            <a:schemeClr val="tx2">
                              <a:lumMod val="50000"/>
                            </a:schemeClr>
                          </a:solidFill>
                          <a:effectLst/>
                          <a:latin typeface="+mn-lt"/>
                        </a:rPr>
                        <a:t>Maintenance, Installation and Repair for Engineering and Manufacturing</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2022</a:t>
                      </a:r>
                    </a:p>
                  </a:txBody>
                  <a:tcPr marL="68580" marR="68580" marT="34290" marB="34290"/>
                </a:tc>
                <a:tc>
                  <a:txBody>
                    <a:bodyPr/>
                    <a:lstStyle/>
                    <a:p>
                      <a:pPr algn="l"/>
                      <a:r>
                        <a:rPr lang="en-GB" sz="1000">
                          <a:solidFill>
                            <a:schemeClr val="tx2">
                              <a:lumMod val="50000"/>
                            </a:schemeClr>
                          </a:solidFill>
                          <a:latin typeface="+mn-lt"/>
                        </a:rPr>
                        <a:t>City &amp;Guilds</a:t>
                      </a:r>
                    </a:p>
                  </a:txBody>
                  <a:tcPr marL="68580" marR="68580" marT="34290" marB="34290"/>
                </a:tc>
                <a:extLst>
                  <a:ext uri="{0D108BD9-81ED-4DB2-BD59-A6C34878D82A}">
                    <a16:rowId xmlns:a16="http://schemas.microsoft.com/office/drawing/2014/main" val="3340751287"/>
                  </a:ext>
                </a:extLst>
              </a:tr>
              <a:tr h="215209">
                <a:tc vMerge="1">
                  <a:txBody>
                    <a:bodyPr/>
                    <a:lstStyle/>
                    <a:p>
                      <a:endParaRPr lang="en-GB"/>
                    </a:p>
                  </a:txBody>
                  <a:tcPr/>
                </a:tc>
                <a:tc vMerge="1">
                  <a:txBody>
                    <a:bodyPr/>
                    <a:lstStyle/>
                    <a:p>
                      <a:endParaRPr lang="en-GB" sz="1100"/>
                    </a:p>
                  </a:txBody>
                  <a:tcPr/>
                </a:tc>
                <a:tc>
                  <a:txBody>
                    <a:bodyPr/>
                    <a:lstStyle/>
                    <a:p>
                      <a:pPr>
                        <a:spcAft>
                          <a:spcPts val="0"/>
                        </a:spcAft>
                      </a:pPr>
                      <a:r>
                        <a:rPr lang="en-GB" sz="1000">
                          <a:solidFill>
                            <a:schemeClr val="tx2">
                              <a:lumMod val="50000"/>
                            </a:schemeClr>
                          </a:solidFill>
                          <a:effectLst/>
                          <a:latin typeface="+mn-lt"/>
                        </a:rPr>
                        <a:t>Engineering, Manufacturing, Processing and Control</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2022</a:t>
                      </a:r>
                    </a:p>
                  </a:txBody>
                  <a:tcPr marL="68580" marR="68580" marT="34290" marB="34290"/>
                </a:tc>
                <a:tc>
                  <a:txBody>
                    <a:bodyPr/>
                    <a:lstStyle/>
                    <a:p>
                      <a:pPr algn="l"/>
                      <a:r>
                        <a:rPr lang="en-GB" sz="1000">
                          <a:solidFill>
                            <a:schemeClr val="tx2">
                              <a:lumMod val="50000"/>
                            </a:schemeClr>
                          </a:solidFill>
                          <a:latin typeface="+mn-lt"/>
                        </a:rPr>
                        <a:t>City &amp; Guilds</a:t>
                      </a:r>
                    </a:p>
                  </a:txBody>
                  <a:tcPr marL="68580" marR="68580" marT="34290" marB="34290"/>
                </a:tc>
                <a:extLst>
                  <a:ext uri="{0D108BD9-81ED-4DB2-BD59-A6C34878D82A}">
                    <a16:rowId xmlns:a16="http://schemas.microsoft.com/office/drawing/2014/main" val="1586442184"/>
                  </a:ext>
                </a:extLst>
              </a:tr>
              <a:tr h="215209">
                <a:tc rowSpan="2">
                  <a:txBody>
                    <a:bodyPr/>
                    <a:lstStyle/>
                    <a:p>
                      <a:endParaRPr lang="en-GB" sz="1000">
                        <a:solidFill>
                          <a:schemeClr val="bg2">
                            <a:lumMod val="50000"/>
                          </a:schemeClr>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lang="en-GB" sz="1000">
                          <a:solidFill>
                            <a:schemeClr val="tx2">
                              <a:lumMod val="50000"/>
                            </a:schemeClr>
                          </a:solidFill>
                          <a:latin typeface="+mn-lt"/>
                        </a:rPr>
                        <a:t>Business &amp; Administration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r>
                        <a:rPr lang="en-GB" sz="1000">
                          <a:solidFill>
                            <a:schemeClr val="tx2">
                              <a:lumMod val="50000"/>
                            </a:schemeClr>
                          </a:solidFill>
                          <a:effectLst/>
                          <a:latin typeface="+mn-lt"/>
                        </a:rPr>
                        <a:t>Management and Administration</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2022</a:t>
                      </a:r>
                    </a:p>
                  </a:txBody>
                  <a:tcPr marL="68580" marR="68580" marT="34290" marB="34290"/>
                </a:tc>
                <a:tc>
                  <a:txBody>
                    <a:bodyPr/>
                    <a:lstStyle/>
                    <a:p>
                      <a:pPr algn="l"/>
                      <a:r>
                        <a:rPr lang="en-GB" sz="1000">
                          <a:solidFill>
                            <a:schemeClr val="tx2">
                              <a:lumMod val="50000"/>
                            </a:schemeClr>
                          </a:solidFill>
                          <a:latin typeface="+mn-lt"/>
                        </a:rPr>
                        <a:t>City &amp; Guilds</a:t>
                      </a:r>
                    </a:p>
                  </a:txBody>
                  <a:tcPr marL="68580" marR="68580" marT="34290" marB="34290"/>
                </a:tc>
                <a:extLst>
                  <a:ext uri="{0D108BD9-81ED-4DB2-BD59-A6C34878D82A}">
                    <a16:rowId xmlns:a16="http://schemas.microsoft.com/office/drawing/2014/main" val="4147759287"/>
                  </a:ext>
                </a:extLst>
              </a:tr>
              <a:tr h="215209">
                <a:tc vMerge="1">
                  <a:txBody>
                    <a:bodyPr/>
                    <a:lstStyle/>
                    <a:p>
                      <a:endParaRPr lang="en-GB"/>
                    </a:p>
                  </a:txBody>
                  <a:tcPr/>
                </a:tc>
                <a:tc vMerge="1">
                  <a:txBody>
                    <a:bodyPr/>
                    <a:lstStyle/>
                    <a:p>
                      <a:endParaRPr lang="en-GB" sz="1100"/>
                    </a:p>
                  </a:txBody>
                  <a:tcPr/>
                </a:tc>
                <a:tc>
                  <a:txBody>
                    <a:bodyPr/>
                    <a:lstStyle/>
                    <a:p>
                      <a:pPr>
                        <a:spcAft>
                          <a:spcPts val="0"/>
                        </a:spcAft>
                      </a:pPr>
                      <a:r>
                        <a:rPr lang="en-GB" sz="1000">
                          <a:solidFill>
                            <a:schemeClr val="tx2">
                              <a:lumMod val="50000"/>
                            </a:schemeClr>
                          </a:solidFill>
                          <a:effectLst/>
                          <a:latin typeface="+mn-lt"/>
                        </a:rPr>
                        <a:t>Human Resources</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2023</a:t>
                      </a:r>
                    </a:p>
                  </a:txBody>
                  <a:tcPr marL="68580" marR="68580" marT="34290" marB="34290"/>
                </a:tc>
                <a:tc>
                  <a:txBody>
                    <a:bodyPr/>
                    <a:lstStyle/>
                    <a:p>
                      <a:pPr algn="l"/>
                      <a:endParaRPr lang="en-GB" sz="1000">
                        <a:solidFill>
                          <a:schemeClr val="tx2">
                            <a:lumMod val="50000"/>
                          </a:schemeClr>
                        </a:solidFill>
                        <a:latin typeface="+mn-lt"/>
                      </a:endParaRPr>
                    </a:p>
                  </a:txBody>
                  <a:tcPr marL="68580" marR="68580" marT="34290" marB="34290"/>
                </a:tc>
                <a:extLst>
                  <a:ext uri="{0D108BD9-81ED-4DB2-BD59-A6C34878D82A}">
                    <a16:rowId xmlns:a16="http://schemas.microsoft.com/office/drawing/2014/main" val="183550566"/>
                  </a:ext>
                </a:extLst>
              </a:tr>
              <a:tr h="275399">
                <a:tc>
                  <a:txBody>
                    <a:bodyPr/>
                    <a:lstStyle/>
                    <a:p>
                      <a:endParaRPr lang="en-GB" sz="1000">
                        <a:solidFill>
                          <a:schemeClr val="bg2">
                            <a:lumMod val="50000"/>
                          </a:schemeClr>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000">
                          <a:solidFill>
                            <a:schemeClr val="tx2">
                              <a:lumMod val="50000"/>
                            </a:schemeClr>
                          </a:solidFill>
                          <a:latin typeface="+mn-lt"/>
                        </a:rPr>
                        <a:t>Hair &amp; Beauty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spcAft>
                          <a:spcPts val="0"/>
                        </a:spcAft>
                      </a:pPr>
                      <a:r>
                        <a:rPr lang="en-GB" sz="1000">
                          <a:solidFill>
                            <a:schemeClr val="tx2">
                              <a:lumMod val="50000"/>
                            </a:schemeClr>
                          </a:solidFill>
                          <a:effectLst/>
                          <a:latin typeface="+mn-lt"/>
                        </a:rPr>
                        <a:t>Hair, Beauty and Aesthetics</a:t>
                      </a:r>
                      <a:endParaRPr lang="en-GB" sz="1000">
                        <a:solidFill>
                          <a:schemeClr val="tx2">
                            <a:lumMod val="50000"/>
                          </a:schemeClr>
                        </a:solidFill>
                        <a:effectLst/>
                        <a:latin typeface="+mn-lt"/>
                        <a:ea typeface="Calibri" panose="020F0502020204030204" pitchFamily="34" charset="0"/>
                      </a:endParaRP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2023</a:t>
                      </a:r>
                    </a:p>
                  </a:txBody>
                  <a:tcPr marL="68580" marR="68580" marT="34290" marB="34290" anchor="ctr"/>
                </a:tc>
                <a:tc>
                  <a:txBody>
                    <a:bodyPr/>
                    <a:lstStyle/>
                    <a:p>
                      <a:pPr algn="l"/>
                      <a:endParaRPr lang="en-GB" sz="1000">
                        <a:solidFill>
                          <a:schemeClr val="tx2">
                            <a:lumMod val="50000"/>
                          </a:schemeClr>
                        </a:solidFill>
                        <a:latin typeface="+mn-lt"/>
                      </a:endParaRPr>
                    </a:p>
                  </a:txBody>
                  <a:tcPr marL="68580" marR="68580" marT="34290" marB="34290" anchor="ctr"/>
                </a:tc>
                <a:extLst>
                  <a:ext uri="{0D108BD9-81ED-4DB2-BD59-A6C34878D82A}">
                    <a16:rowId xmlns:a16="http://schemas.microsoft.com/office/drawing/2014/main" val="2057014110"/>
                  </a:ext>
                </a:extLst>
              </a:tr>
              <a:tr h="215209">
                <a:tc rowSpan="2">
                  <a:txBody>
                    <a:bodyPr/>
                    <a:lstStyle/>
                    <a:p>
                      <a:endParaRPr lang="en-GB" sz="1000">
                        <a:solidFill>
                          <a:schemeClr val="bg2">
                            <a:lumMod val="50000"/>
                          </a:schemeClr>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marL="0" algn="ctr" defTabSz="914418" rtl="0" eaLnBrk="1" latinLnBrk="0" hangingPunct="1">
                        <a:spcAft>
                          <a:spcPts val="0"/>
                        </a:spcAft>
                      </a:pPr>
                      <a:r>
                        <a:rPr lang="en-GB" sz="1000" kern="1200">
                          <a:solidFill>
                            <a:schemeClr val="tx2">
                              <a:lumMod val="50000"/>
                            </a:schemeClr>
                          </a:solidFill>
                          <a:effectLst/>
                          <a:latin typeface="+mn-lt"/>
                          <a:ea typeface="+mn-ea"/>
                          <a:cs typeface="+mn-cs"/>
                        </a:rPr>
                        <a:t>Creative &amp; Design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18" rtl="0" eaLnBrk="1" latinLnBrk="0" hangingPunct="1">
                        <a:spcAft>
                          <a:spcPts val="0"/>
                        </a:spcAft>
                      </a:pPr>
                      <a:r>
                        <a:rPr lang="en-GB" sz="1000" kern="1200">
                          <a:solidFill>
                            <a:schemeClr val="tx2">
                              <a:lumMod val="50000"/>
                            </a:schemeClr>
                          </a:solidFill>
                          <a:effectLst/>
                          <a:latin typeface="+mn-lt"/>
                          <a:ea typeface="+mn-ea"/>
                          <a:cs typeface="+mn-cs"/>
                        </a:rPr>
                        <a:t>Craft and Design </a:t>
                      </a: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2023</a:t>
                      </a:r>
                    </a:p>
                  </a:txBody>
                  <a:tcPr marL="68580" marR="68580" marT="34290" marB="34290"/>
                </a:tc>
                <a:tc>
                  <a:txBody>
                    <a:bodyPr/>
                    <a:lstStyle/>
                    <a:p>
                      <a:pPr algn="l"/>
                      <a:endParaRPr lang="en-GB" sz="1000">
                        <a:solidFill>
                          <a:schemeClr val="tx2">
                            <a:lumMod val="50000"/>
                          </a:schemeClr>
                        </a:solidFill>
                        <a:latin typeface="+mn-lt"/>
                      </a:endParaRPr>
                    </a:p>
                  </a:txBody>
                  <a:tcPr marL="68580" marR="68580" marT="34290" marB="34290"/>
                </a:tc>
                <a:extLst>
                  <a:ext uri="{0D108BD9-81ED-4DB2-BD59-A6C34878D82A}">
                    <a16:rowId xmlns:a16="http://schemas.microsoft.com/office/drawing/2014/main" val="3933102605"/>
                  </a:ext>
                </a:extLst>
              </a:tr>
              <a:tr h="215209">
                <a:tc vMerge="1">
                  <a:txBody>
                    <a:bodyPr/>
                    <a:lstStyle/>
                    <a:p>
                      <a:endParaRPr lang="en-GB" sz="1300">
                        <a:solidFill>
                          <a:schemeClr val="bg2">
                            <a:lumMod val="50000"/>
                          </a:schemeClr>
                        </a:solidFill>
                        <a:latin typeface="Garamond" panose="020204040303010108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algn="l" defTabSz="914418" rtl="0" eaLnBrk="1" latinLnBrk="0" hangingPunct="1">
                        <a:spcAft>
                          <a:spcPts val="0"/>
                        </a:spcAft>
                      </a:pPr>
                      <a:endParaRPr lang="en-GB" sz="1300" kern="1200">
                        <a:solidFill>
                          <a:schemeClr val="tx1"/>
                        </a:solidFill>
                        <a:effectLst/>
                        <a:latin typeface="Garamond" panose="02020404030301010803" pitchFamily="18"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GB" sz="1000" kern="1200">
                          <a:solidFill>
                            <a:schemeClr val="tx2">
                              <a:lumMod val="50000"/>
                            </a:schemeClr>
                          </a:solidFill>
                          <a:effectLst/>
                          <a:latin typeface="+mn-lt"/>
                          <a:ea typeface="+mn-ea"/>
                          <a:cs typeface="+mn-cs"/>
                        </a:rPr>
                        <a:t>Media, Broadcast and Production  </a:t>
                      </a: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2023</a:t>
                      </a:r>
                    </a:p>
                  </a:txBody>
                  <a:tcPr marL="68580" marR="68580" marT="34290" marB="34290"/>
                </a:tc>
                <a:tc>
                  <a:txBody>
                    <a:bodyPr/>
                    <a:lstStyle/>
                    <a:p>
                      <a:pPr algn="l"/>
                      <a:endParaRPr lang="en-GB" sz="1000">
                        <a:solidFill>
                          <a:schemeClr val="tx2">
                            <a:lumMod val="50000"/>
                          </a:schemeClr>
                        </a:solidFill>
                        <a:latin typeface="+mn-lt"/>
                      </a:endParaRPr>
                    </a:p>
                  </a:txBody>
                  <a:tcPr marL="68580" marR="68580" marT="34290" marB="34290"/>
                </a:tc>
                <a:extLst>
                  <a:ext uri="{0D108BD9-81ED-4DB2-BD59-A6C34878D82A}">
                    <a16:rowId xmlns:a16="http://schemas.microsoft.com/office/drawing/2014/main" val="1095481440"/>
                  </a:ext>
                </a:extLst>
              </a:tr>
              <a:tr h="234025">
                <a:tc>
                  <a:txBody>
                    <a:bodyPr/>
                    <a:lstStyle/>
                    <a:p>
                      <a:endParaRPr lang="en-GB" sz="1000">
                        <a:solidFill>
                          <a:schemeClr val="bg2">
                            <a:lumMod val="50000"/>
                          </a:schemeClr>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defTabSz="914418" rtl="0" eaLnBrk="1" latinLnBrk="0" hangingPunct="1">
                        <a:spcAft>
                          <a:spcPts val="0"/>
                        </a:spcAft>
                      </a:pPr>
                      <a:r>
                        <a:rPr lang="en-GB" sz="1000" kern="1200">
                          <a:solidFill>
                            <a:schemeClr val="tx2">
                              <a:lumMod val="50000"/>
                            </a:schemeClr>
                          </a:solidFill>
                          <a:effectLst/>
                          <a:latin typeface="+mn-lt"/>
                          <a:ea typeface="+mn-ea"/>
                          <a:cs typeface="+mn-cs"/>
                        </a:rPr>
                        <a:t>Catering &amp; Hospitality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18" rtl="0" eaLnBrk="1" latinLnBrk="0" hangingPunct="1">
                        <a:spcAft>
                          <a:spcPts val="0"/>
                        </a:spcAft>
                      </a:pPr>
                      <a:r>
                        <a:rPr lang="en-GB" sz="1000" kern="1200">
                          <a:solidFill>
                            <a:schemeClr val="tx2">
                              <a:lumMod val="50000"/>
                            </a:schemeClr>
                          </a:solidFill>
                          <a:effectLst/>
                          <a:latin typeface="+mn-lt"/>
                          <a:ea typeface="+mn-ea"/>
                          <a:cs typeface="+mn-cs"/>
                        </a:rPr>
                        <a:t>Catering</a:t>
                      </a: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2023</a:t>
                      </a:r>
                    </a:p>
                  </a:txBody>
                  <a:tcPr marL="68580" marR="68580" marT="34290" marB="34290"/>
                </a:tc>
                <a:tc>
                  <a:txBody>
                    <a:bodyPr/>
                    <a:lstStyle/>
                    <a:p>
                      <a:pPr algn="l"/>
                      <a:endParaRPr lang="en-GB" sz="1000">
                        <a:solidFill>
                          <a:schemeClr val="tx2">
                            <a:lumMod val="50000"/>
                          </a:schemeClr>
                        </a:solidFill>
                        <a:latin typeface="+mn-lt"/>
                      </a:endParaRPr>
                    </a:p>
                  </a:txBody>
                  <a:tcPr marL="68580" marR="68580" marT="34290" marB="34290"/>
                </a:tc>
                <a:extLst>
                  <a:ext uri="{0D108BD9-81ED-4DB2-BD59-A6C34878D82A}">
                    <a16:rowId xmlns:a16="http://schemas.microsoft.com/office/drawing/2014/main" val="2724642242"/>
                  </a:ext>
                </a:extLst>
              </a:tr>
              <a:tr h="215209">
                <a:tc rowSpan="2">
                  <a:txBody>
                    <a:bodyPr/>
                    <a:lstStyle/>
                    <a:p>
                      <a:endParaRPr lang="en-GB" sz="1000">
                        <a:solidFill>
                          <a:schemeClr val="bg2">
                            <a:lumMod val="50000"/>
                          </a:schemeClr>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marL="0" algn="ctr" defTabSz="914418" rtl="0" eaLnBrk="1" latinLnBrk="0" hangingPunct="1">
                        <a:spcAft>
                          <a:spcPts val="0"/>
                        </a:spcAft>
                      </a:pPr>
                      <a:r>
                        <a:rPr lang="en-GB" sz="1000" kern="1200">
                          <a:solidFill>
                            <a:schemeClr val="tx2">
                              <a:lumMod val="50000"/>
                            </a:schemeClr>
                          </a:solidFill>
                          <a:effectLst/>
                          <a:latin typeface="+mn-lt"/>
                          <a:ea typeface="+mn-ea"/>
                          <a:cs typeface="+mn-cs"/>
                        </a:rPr>
                        <a:t>Agriculture, Environmental &amp; Animal Care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en-GB" sz="1000" kern="1200">
                          <a:solidFill>
                            <a:schemeClr val="tx2">
                              <a:lumMod val="50000"/>
                            </a:schemeClr>
                          </a:solidFill>
                          <a:effectLst/>
                          <a:latin typeface="+mn-lt"/>
                          <a:ea typeface="+mn-ea"/>
                          <a:cs typeface="+mn-cs"/>
                        </a:rPr>
                        <a:t>Animal Care and Management</a:t>
                      </a: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2023</a:t>
                      </a:r>
                    </a:p>
                  </a:txBody>
                  <a:tcPr marL="68580" marR="68580" marT="34290" marB="34290"/>
                </a:tc>
                <a:tc>
                  <a:txBody>
                    <a:bodyPr/>
                    <a:lstStyle/>
                    <a:p>
                      <a:pPr algn="l"/>
                      <a:endParaRPr lang="en-GB" sz="1000">
                        <a:solidFill>
                          <a:schemeClr val="tx2">
                            <a:lumMod val="50000"/>
                          </a:schemeClr>
                        </a:solidFill>
                        <a:latin typeface="+mn-lt"/>
                      </a:endParaRPr>
                    </a:p>
                  </a:txBody>
                  <a:tcPr marL="68580" marR="68580" marT="34290" marB="34290"/>
                </a:tc>
                <a:extLst>
                  <a:ext uri="{0D108BD9-81ED-4DB2-BD59-A6C34878D82A}">
                    <a16:rowId xmlns:a16="http://schemas.microsoft.com/office/drawing/2014/main" val="3290869469"/>
                  </a:ext>
                </a:extLst>
              </a:tr>
              <a:tr h="215209">
                <a:tc vMerge="1">
                  <a:txBody>
                    <a:bodyPr/>
                    <a:lstStyle/>
                    <a:p>
                      <a:endParaRPr lang="en-GB" sz="1000">
                        <a:solidFill>
                          <a:schemeClr val="bg2">
                            <a:lumMod val="50000"/>
                          </a:schemeClr>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marL="0" algn="l" defTabSz="914418" rtl="0" eaLnBrk="1" latinLnBrk="0" hangingPunct="1">
                        <a:spcAft>
                          <a:spcPts val="0"/>
                        </a:spcAft>
                      </a:pPr>
                      <a:endParaRPr lang="en-GB" sz="1000" kern="1200">
                        <a:solidFill>
                          <a:schemeClr val="tx1"/>
                        </a:solidFill>
                        <a:effectLst/>
                        <a:latin typeface="Garamond" panose="020204040303010108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l" defTabSz="914418" rtl="0" eaLnBrk="1" latinLnBrk="0" hangingPunct="1">
                        <a:spcAft>
                          <a:spcPts val="0"/>
                        </a:spcAft>
                      </a:pPr>
                      <a:r>
                        <a:rPr lang="en-GB" sz="1000" kern="1200">
                          <a:solidFill>
                            <a:schemeClr val="tx2">
                              <a:lumMod val="50000"/>
                            </a:schemeClr>
                          </a:solidFill>
                          <a:effectLst/>
                          <a:latin typeface="+mn-lt"/>
                          <a:ea typeface="+mn-ea"/>
                          <a:cs typeface="+mn-cs"/>
                        </a:rPr>
                        <a:t>Agriculture, Land Management and Production</a:t>
                      </a:r>
                    </a:p>
                  </a:txBody>
                  <a:tcPr marL="51435" marR="51435" marT="0" marB="0" anchor="ctr">
                    <a:lnL w="12700" cap="flat" cmpd="sng" algn="ctr">
                      <a:noFill/>
                      <a:prstDash val="solid"/>
                      <a:round/>
                      <a:headEnd type="none" w="med" len="med"/>
                      <a:tailEnd type="none" w="med" len="med"/>
                    </a:lnL>
                  </a:tcPr>
                </a:tc>
                <a:tc>
                  <a:txBody>
                    <a:bodyPr/>
                    <a:lstStyle/>
                    <a:p>
                      <a:r>
                        <a:rPr lang="en-GB" sz="1000">
                          <a:solidFill>
                            <a:schemeClr val="tx2">
                              <a:lumMod val="50000"/>
                            </a:schemeClr>
                          </a:solidFill>
                          <a:latin typeface="+mn-lt"/>
                        </a:rPr>
                        <a:t>2023</a:t>
                      </a:r>
                    </a:p>
                  </a:txBody>
                  <a:tcPr marL="68580" marR="68580" marT="34290" marB="34290"/>
                </a:tc>
                <a:tc>
                  <a:txBody>
                    <a:bodyPr/>
                    <a:lstStyle/>
                    <a:p>
                      <a:pPr algn="l"/>
                      <a:endParaRPr lang="en-GB" sz="1000" dirty="0">
                        <a:solidFill>
                          <a:schemeClr val="tx2">
                            <a:lumMod val="50000"/>
                          </a:schemeClr>
                        </a:solidFill>
                        <a:latin typeface="+mn-lt"/>
                      </a:endParaRPr>
                    </a:p>
                  </a:txBody>
                  <a:tcPr marL="68580" marR="68580" marT="34290" marB="34290"/>
                </a:tc>
                <a:extLst>
                  <a:ext uri="{0D108BD9-81ED-4DB2-BD59-A6C34878D82A}">
                    <a16:rowId xmlns:a16="http://schemas.microsoft.com/office/drawing/2014/main" val="4114578826"/>
                  </a:ext>
                </a:extLst>
              </a:tr>
            </a:tbl>
          </a:graphicData>
        </a:graphic>
      </p:graphicFrame>
      <p:pic>
        <p:nvPicPr>
          <p:cNvPr id="19" name="Graphic 18" descr="Medical">
            <a:extLst>
              <a:ext uri="{FF2B5EF4-FFF2-40B4-BE49-F238E27FC236}">
                <a16:creationId xmlns:a16="http://schemas.microsoft.com/office/drawing/2014/main" id="{7563E3FB-EBDB-43B8-9B33-84D0E0E30EC5}"/>
              </a:ext>
            </a:extLst>
          </p:cNvPr>
          <p:cNvPicPr>
            <a:picLocks noChangeAspect="1"/>
          </p:cNvPicPr>
          <p:nvPr/>
        </p:nvPicPr>
        <p:blipFill>
          <a:blip r:embed="rId3"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626" y="2870900"/>
            <a:ext cx="460673" cy="460673"/>
          </a:xfrm>
          <a:prstGeom prst="rect">
            <a:avLst/>
          </a:prstGeom>
        </p:spPr>
      </p:pic>
      <p:pic>
        <p:nvPicPr>
          <p:cNvPr id="20" name="Graphic 19" descr="Cloud Computing">
            <a:extLst>
              <a:ext uri="{FF2B5EF4-FFF2-40B4-BE49-F238E27FC236}">
                <a16:creationId xmlns:a16="http://schemas.microsoft.com/office/drawing/2014/main" id="{41CFA82A-A105-475F-BD39-58F6944087D0}"/>
              </a:ext>
            </a:extLst>
          </p:cNvPr>
          <p:cNvPicPr>
            <a:picLocks noChangeAspect="1"/>
          </p:cNvPicPr>
          <p:nvPr/>
        </p:nvPicPr>
        <p:blipFill>
          <a:blip r:embed="rId5"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6626" y="2265494"/>
            <a:ext cx="441156" cy="441156"/>
          </a:xfrm>
          <a:prstGeom prst="rect">
            <a:avLst/>
          </a:prstGeom>
        </p:spPr>
      </p:pic>
      <p:pic>
        <p:nvPicPr>
          <p:cNvPr id="21" name="Picture 20">
            <a:extLst>
              <a:ext uri="{FF2B5EF4-FFF2-40B4-BE49-F238E27FC236}">
                <a16:creationId xmlns:a16="http://schemas.microsoft.com/office/drawing/2014/main" id="{39DB2EDA-3DC1-4CA7-B5E6-6DC4BCFF88CA}"/>
              </a:ext>
              <a:ext uri="{C183D7F6-B498-43B3-948B-1728B52AA6E4}">
                <adec:decorative xmlns:adec="http://schemas.microsoft.com/office/drawing/2017/decorative" val="1"/>
              </a:ext>
            </a:extLst>
          </p:cNvPr>
          <p:cNvPicPr>
            <a:picLocks noChangeAspect="1"/>
          </p:cNvPicPr>
          <p:nvPr/>
        </p:nvPicPr>
        <p:blipFill>
          <a:blip r:embed="rId7">
            <a:biLevel thresh="75000"/>
          </a:blip>
          <a:stretch>
            <a:fillRect/>
          </a:stretch>
        </p:blipFill>
        <p:spPr>
          <a:xfrm>
            <a:off x="236626" y="3660023"/>
            <a:ext cx="581415" cy="316829"/>
          </a:xfrm>
          <a:prstGeom prst="rect">
            <a:avLst/>
          </a:prstGeom>
        </p:spPr>
      </p:pic>
      <p:pic>
        <p:nvPicPr>
          <p:cNvPr id="22" name="Graphic 21" descr="Gears">
            <a:extLst>
              <a:ext uri="{FF2B5EF4-FFF2-40B4-BE49-F238E27FC236}">
                <a16:creationId xmlns:a16="http://schemas.microsoft.com/office/drawing/2014/main" id="{5BD1BDBD-D259-49C8-9220-6294EC1BECCC}"/>
              </a:ext>
            </a:extLst>
          </p:cNvPr>
          <p:cNvPicPr>
            <a:picLocks noChangeAspect="1"/>
          </p:cNvPicPr>
          <p:nvPr/>
        </p:nvPicPr>
        <p:blipFill>
          <a:blip r:embed="rId8"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6626" y="4163813"/>
            <a:ext cx="422507" cy="422507"/>
          </a:xfrm>
          <a:prstGeom prst="rect">
            <a:avLst/>
          </a:prstGeom>
        </p:spPr>
      </p:pic>
      <p:pic>
        <p:nvPicPr>
          <p:cNvPr id="23" name="Graphic 22" descr="Briefcase">
            <a:extLst>
              <a:ext uri="{FF2B5EF4-FFF2-40B4-BE49-F238E27FC236}">
                <a16:creationId xmlns:a16="http://schemas.microsoft.com/office/drawing/2014/main" id="{EC3229D5-AE24-4455-B412-ADCEC35EFFCA}"/>
              </a:ext>
            </a:extLst>
          </p:cNvPr>
          <p:cNvPicPr>
            <a:picLocks noChangeAspect="1"/>
          </p:cNvPicPr>
          <p:nvPr/>
        </p:nvPicPr>
        <p:blipFill>
          <a:blip r:embed="rId10"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6626" y="4780641"/>
            <a:ext cx="422506" cy="422506"/>
          </a:xfrm>
          <a:prstGeom prst="rect">
            <a:avLst/>
          </a:prstGeom>
        </p:spPr>
      </p:pic>
      <p:pic>
        <p:nvPicPr>
          <p:cNvPr id="24" name="Graphic 23" descr="Scissors">
            <a:extLst>
              <a:ext uri="{FF2B5EF4-FFF2-40B4-BE49-F238E27FC236}">
                <a16:creationId xmlns:a16="http://schemas.microsoft.com/office/drawing/2014/main" id="{46D78177-D8D3-4949-BBB3-00E69F6F45BB}"/>
              </a:ext>
            </a:extLst>
          </p:cNvPr>
          <p:cNvPicPr>
            <a:picLocks noChangeAspect="1"/>
          </p:cNvPicPr>
          <p:nvPr/>
        </p:nvPicPr>
        <p:blipFill>
          <a:blip r:embed="rId12"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633035">
            <a:off x="305443" y="5195867"/>
            <a:ext cx="362294" cy="362294"/>
          </a:xfrm>
          <a:prstGeom prst="rect">
            <a:avLst/>
          </a:prstGeom>
        </p:spPr>
      </p:pic>
      <p:pic>
        <p:nvPicPr>
          <p:cNvPr id="25" name="Graphic 24" descr="Crane">
            <a:extLst>
              <a:ext uri="{FF2B5EF4-FFF2-40B4-BE49-F238E27FC236}">
                <a16:creationId xmlns:a16="http://schemas.microsoft.com/office/drawing/2014/main" id="{146FB7CA-0DD2-4AC9-B682-A5A4D13D0C35}"/>
              </a:ext>
            </a:extLst>
          </p:cNvPr>
          <p:cNvPicPr>
            <a:picLocks noChangeAspect="1"/>
          </p:cNvPicPr>
          <p:nvPr/>
        </p:nvPicPr>
        <p:blipFill>
          <a:blip r:embed="rId14"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6626" y="1309184"/>
            <a:ext cx="415185" cy="415185"/>
          </a:xfrm>
          <a:prstGeom prst="rect">
            <a:avLst/>
          </a:prstGeom>
        </p:spPr>
      </p:pic>
      <p:pic>
        <p:nvPicPr>
          <p:cNvPr id="26" name="Graphic 25" descr="Small paint brush">
            <a:extLst>
              <a:ext uri="{FF2B5EF4-FFF2-40B4-BE49-F238E27FC236}">
                <a16:creationId xmlns:a16="http://schemas.microsoft.com/office/drawing/2014/main" id="{EAE55E44-DAF9-422B-8B2A-21BA2F1D40E1}"/>
              </a:ext>
            </a:extLst>
          </p:cNvPr>
          <p:cNvPicPr>
            <a:picLocks noChangeAspect="1"/>
          </p:cNvPicPr>
          <p:nvPr/>
        </p:nvPicPr>
        <p:blipFill>
          <a:blip r:embed="rId16"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655290">
            <a:off x="272091" y="5529477"/>
            <a:ext cx="413944" cy="413944"/>
          </a:xfrm>
          <a:prstGeom prst="rect">
            <a:avLst/>
          </a:prstGeom>
        </p:spPr>
      </p:pic>
      <p:pic>
        <p:nvPicPr>
          <p:cNvPr id="27" name="Graphic 26" descr="Sheep">
            <a:extLst>
              <a:ext uri="{FF2B5EF4-FFF2-40B4-BE49-F238E27FC236}">
                <a16:creationId xmlns:a16="http://schemas.microsoft.com/office/drawing/2014/main" id="{4630A1CD-E7AD-46A6-9E65-1C73339929D5}"/>
              </a:ext>
            </a:extLst>
          </p:cNvPr>
          <p:cNvPicPr>
            <a:picLocks noChangeAspect="1"/>
          </p:cNvPicPr>
          <p:nvPr/>
        </p:nvPicPr>
        <p:blipFill>
          <a:blip r:embed="rId18"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6626" y="6248839"/>
            <a:ext cx="466800" cy="466800"/>
          </a:xfrm>
          <a:prstGeom prst="rect">
            <a:avLst/>
          </a:prstGeom>
        </p:spPr>
      </p:pic>
      <p:pic>
        <p:nvPicPr>
          <p:cNvPr id="28" name="Graphic 27" descr="Fork and knife">
            <a:extLst>
              <a:ext uri="{FF2B5EF4-FFF2-40B4-BE49-F238E27FC236}">
                <a16:creationId xmlns:a16="http://schemas.microsoft.com/office/drawing/2014/main" id="{062BC661-4C9E-444B-81D3-B2EC4F0DAEC5}"/>
              </a:ext>
            </a:extLst>
          </p:cNvPr>
          <p:cNvPicPr>
            <a:picLocks noChangeAspect="1"/>
          </p:cNvPicPr>
          <p:nvPr/>
        </p:nvPicPr>
        <p:blipFill>
          <a:blip r:embed="rId20"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36626" y="5921939"/>
            <a:ext cx="279289" cy="279289"/>
          </a:xfrm>
          <a:prstGeom prst="rect">
            <a:avLst/>
          </a:prstGeom>
        </p:spPr>
      </p:pic>
      <p:pic>
        <p:nvPicPr>
          <p:cNvPr id="29" name="Picture 28" descr="Education PNG Transparent Images | PNG All">
            <a:extLst>
              <a:ext uri="{FF2B5EF4-FFF2-40B4-BE49-F238E27FC236}">
                <a16:creationId xmlns:a16="http://schemas.microsoft.com/office/drawing/2014/main" id="{E095FC6F-51EA-45DE-AB48-424E676A462B}"/>
              </a:ext>
            </a:extLst>
          </p:cNvPr>
          <p:cNvPicPr>
            <a:picLocks noChangeAspect="1"/>
          </p:cNvPicPr>
          <p:nvPr/>
        </p:nvPicPr>
        <p:blipFill>
          <a:blip r:embed="rId22" cstate="print">
            <a:extLst>
              <a:ext uri="{BEBA8EAE-BF5A-486C-A8C5-ECC9F3942E4B}">
                <a14:imgProps xmlns:a14="http://schemas.microsoft.com/office/drawing/2010/main">
                  <a14:imgLayer r:embed="rId23">
                    <a14:imgEffect>
                      <a14:colorTemperature colorTemp="2773"/>
                    </a14:imgEffect>
                  </a14:imgLayer>
                </a14:imgProps>
              </a:ext>
              <a:ext uri="{28A0092B-C50C-407E-A947-70E740481C1C}">
                <a14:useLocalDpi xmlns:a14="http://schemas.microsoft.com/office/drawing/2010/main" val="0"/>
              </a:ext>
            </a:extLst>
          </a:blip>
          <a:stretch>
            <a:fillRect/>
          </a:stretch>
        </p:blipFill>
        <p:spPr>
          <a:xfrm>
            <a:off x="236626" y="1888061"/>
            <a:ext cx="275206" cy="275206"/>
          </a:xfrm>
          <a:prstGeom prst="rect">
            <a:avLst/>
          </a:prstGeom>
        </p:spPr>
      </p:pic>
      <p:pic>
        <p:nvPicPr>
          <p:cNvPr id="3" name="Picture 2" descr="Image showing a male T Level student looking into the camera. ">
            <a:extLst>
              <a:ext uri="{FF2B5EF4-FFF2-40B4-BE49-F238E27FC236}">
                <a16:creationId xmlns:a16="http://schemas.microsoft.com/office/drawing/2014/main" id="{2464A305-2344-4206-B315-99E9BF36C60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536986" y="1712665"/>
            <a:ext cx="3433981" cy="4396635"/>
          </a:xfrm>
          <a:prstGeom prst="rect">
            <a:avLst/>
          </a:prstGeom>
        </p:spPr>
      </p:pic>
      <p:sp>
        <p:nvSpPr>
          <p:cNvPr id="2" name="Title 1">
            <a:extLst>
              <a:ext uri="{FF2B5EF4-FFF2-40B4-BE49-F238E27FC236}">
                <a16:creationId xmlns:a16="http://schemas.microsoft.com/office/drawing/2014/main" id="{EE057656-72B7-F34F-A881-249D6D2932A4}"/>
              </a:ext>
            </a:extLst>
          </p:cNvPr>
          <p:cNvSpPr>
            <a:spLocks noGrp="1"/>
          </p:cNvSpPr>
          <p:nvPr>
            <p:ph type="title" idx="4294967295"/>
          </p:nvPr>
        </p:nvSpPr>
        <p:spPr>
          <a:xfrm>
            <a:off x="0" y="114369"/>
            <a:ext cx="10515600" cy="1325563"/>
          </a:xfrm>
        </p:spPr>
        <p:txBody>
          <a:bodyPr/>
          <a:lstStyle/>
          <a:p>
            <a:pPr rtl="0" eaLnBrk="1" latinLnBrk="0" hangingPunct="1"/>
            <a:r>
              <a:rPr lang="en-GB" sz="4400" b="1" kern="1200" dirty="0">
                <a:solidFill>
                  <a:srgbClr val="0070C0"/>
                </a:solidFill>
                <a:effectLst/>
                <a:latin typeface="Gill Sans MT" panose="020B0502020104020203" pitchFamily="34" charset="77"/>
                <a:ea typeface="+mn-ea"/>
                <a:cs typeface="+mn-cs"/>
              </a:rPr>
              <a:t>The Road Ahead: 2020 to 2023</a:t>
            </a:r>
            <a:endParaRPr lang="en-GB" dirty="0">
              <a:effectLst/>
            </a:endParaRPr>
          </a:p>
          <a:p>
            <a:endParaRPr lang="en-US" dirty="0"/>
          </a:p>
        </p:txBody>
      </p:sp>
    </p:spTree>
    <p:extLst>
      <p:ext uri="{BB962C8B-B14F-4D97-AF65-F5344CB8AC3E}">
        <p14:creationId xmlns:p14="http://schemas.microsoft.com/office/powerpoint/2010/main" val="330698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2F861F38-A933-4835-A2CE-F1481A2313EA}"/>
              </a:ext>
            </a:extLst>
          </p:cNvPr>
          <p:cNvSpPr>
            <a:spLocks noGrp="1"/>
          </p:cNvSpPr>
          <p:nvPr>
            <p:ph type="sldNum" sz="quarter" idx="4294967295"/>
          </p:nvPr>
        </p:nvSpPr>
        <p:spPr>
          <a:xfrm>
            <a:off x="9448800" y="6415088"/>
            <a:ext cx="2743200" cy="365125"/>
          </a:xfrm>
        </p:spPr>
        <p:txBody>
          <a:bodyPr/>
          <a:lstStyle/>
          <a:p>
            <a:fld id="{B75BCF32-4A63-48BF-AC59-6C0786251C63}" type="slidenum">
              <a:rPr lang="en-GB" smtClean="0">
                <a:latin typeface="Gill Sans MT" panose="020B0502020104020203" pitchFamily="34" charset="0"/>
              </a:rPr>
              <a:t>18</a:t>
            </a:fld>
            <a:endParaRPr lang="en-GB">
              <a:latin typeface="Gill Sans MT" panose="020B0502020104020203" pitchFamily="34" charset="0"/>
            </a:endParaRPr>
          </a:p>
        </p:txBody>
      </p:sp>
      <p:sp>
        <p:nvSpPr>
          <p:cNvPr id="8" name="Rectangle 7"/>
          <p:cNvSpPr/>
          <p:nvPr/>
        </p:nvSpPr>
        <p:spPr>
          <a:xfrm>
            <a:off x="127322" y="1147371"/>
            <a:ext cx="12431209" cy="6151684"/>
          </a:xfrm>
          <a:prstGeom prst="rect">
            <a:avLst/>
          </a:prstGeom>
        </p:spPr>
        <p:txBody>
          <a:bodyPr wrap="square" anchor="t">
            <a:spAutoFit/>
          </a:bodyPr>
          <a:lstStyle/>
          <a:p>
            <a:pPr defTabSz="342900">
              <a:buClr>
                <a:schemeClr val="accent1"/>
              </a:buClr>
              <a:defRPr/>
            </a:pPr>
            <a:r>
              <a:rPr lang="en-GB" sz="2800" b="1" dirty="0">
                <a:solidFill>
                  <a:schemeClr val="accent1"/>
                </a:solidFill>
              </a:rPr>
              <a:t>For more information please visit:  </a:t>
            </a:r>
          </a:p>
          <a:p>
            <a:pPr defTabSz="342900">
              <a:buClr>
                <a:schemeClr val="accent1"/>
              </a:buClr>
              <a:defRPr/>
            </a:pPr>
            <a:endParaRPr lang="en-GB" sz="2800" b="1" dirty="0">
              <a:solidFill>
                <a:schemeClr val="accent1"/>
              </a:solidFill>
            </a:endParaRPr>
          </a:p>
          <a:p>
            <a:pPr marL="342900" indent="-342900" defTabSz="342900">
              <a:buClr>
                <a:schemeClr val="accent1"/>
              </a:buClr>
              <a:buFont typeface="Wingdings" panose="05000000000000000000" pitchFamily="2" charset="2"/>
              <a:buChar char="v"/>
              <a:defRPr/>
            </a:pPr>
            <a:r>
              <a:rPr lang="en-GB" sz="2800" dirty="0">
                <a:hlinkClick r:id="rId3"/>
              </a:rPr>
              <a:t>https://www.instituteforapprenticeships.org/t-levels/</a:t>
            </a:r>
            <a:endParaRPr lang="en-GB" sz="2800" dirty="0"/>
          </a:p>
          <a:p>
            <a:pPr marL="342900" indent="-342900" defTabSz="342900">
              <a:buClr>
                <a:schemeClr val="accent1"/>
              </a:buClr>
              <a:buFont typeface="Wingdings" panose="05000000000000000000" pitchFamily="2" charset="2"/>
              <a:buChar char="v"/>
              <a:defRPr/>
            </a:pPr>
            <a:r>
              <a:rPr lang="en-GB" sz="2800" dirty="0">
                <a:hlinkClick r:id="rId4"/>
              </a:rPr>
              <a:t>https://www.tlevels.gov.uk</a:t>
            </a:r>
            <a:endParaRPr lang="en-GB" sz="2800" dirty="0"/>
          </a:p>
          <a:p>
            <a:pPr marL="342900" indent="-342900" defTabSz="342900">
              <a:buClr>
                <a:schemeClr val="accent1"/>
              </a:buClr>
              <a:buFont typeface="Wingdings" panose="05000000000000000000" pitchFamily="2" charset="2"/>
              <a:buChar char="v"/>
              <a:defRPr/>
            </a:pPr>
            <a:r>
              <a:rPr lang="en-GB" sz="2800" dirty="0">
                <a:hlinkClick r:id="rId5"/>
              </a:rPr>
              <a:t>https://www.gov.uk/government/publications/introduction-of-t-levels/introduction-of-t-levels</a:t>
            </a:r>
            <a:endParaRPr lang="en-GB" sz="2800" dirty="0"/>
          </a:p>
          <a:p>
            <a:pPr marL="342900" indent="-342900" defTabSz="342900">
              <a:buClr>
                <a:schemeClr val="accent1"/>
              </a:buClr>
              <a:buFont typeface="Wingdings" panose="05000000000000000000" pitchFamily="2" charset="2"/>
              <a:buChar char="v"/>
              <a:defRPr/>
            </a:pPr>
            <a:r>
              <a:rPr lang="en-GB" sz="2800" dirty="0">
                <a:hlinkClick r:id="rId6"/>
              </a:rPr>
              <a:t>https://support.tlevels.gov.uk/hc/en-gb</a:t>
            </a:r>
            <a:endParaRPr lang="en-GB" sz="2800" dirty="0"/>
          </a:p>
          <a:p>
            <a:pPr defTabSz="342900">
              <a:buClr>
                <a:schemeClr val="accent1"/>
              </a:buClr>
              <a:defRPr/>
            </a:pPr>
            <a:endParaRPr lang="en-GB" sz="2800" dirty="0"/>
          </a:p>
          <a:p>
            <a:pPr defTabSz="342900">
              <a:buClr>
                <a:schemeClr val="accent1"/>
              </a:buClr>
              <a:defRPr/>
            </a:pPr>
            <a:r>
              <a:rPr lang="en-GB" sz="2800" b="1" dirty="0">
                <a:solidFill>
                  <a:schemeClr val="accent1"/>
                </a:solidFill>
              </a:rPr>
              <a:t>Follow our social media accounts:  </a:t>
            </a:r>
          </a:p>
          <a:p>
            <a:pPr defTabSz="342900">
              <a:buClr>
                <a:schemeClr val="accent1"/>
              </a:buClr>
              <a:defRPr/>
            </a:pPr>
            <a:endParaRPr lang="en-GB" sz="2800" b="1" dirty="0">
              <a:solidFill>
                <a:schemeClr val="accent1"/>
              </a:solidFill>
            </a:endParaRPr>
          </a:p>
          <a:p>
            <a:pPr marL="342900" indent="-342900" defTabSz="342900">
              <a:buClr>
                <a:schemeClr val="accent1"/>
              </a:buClr>
              <a:buFont typeface="Wingdings" panose="05000000000000000000" pitchFamily="2" charset="2"/>
              <a:buChar char="v"/>
              <a:defRPr/>
            </a:pPr>
            <a:r>
              <a:rPr lang="en-GB" sz="2800" dirty="0"/>
              <a:t>https://twitter.com/IFAteched</a:t>
            </a:r>
          </a:p>
          <a:p>
            <a:pPr marL="342900" indent="-342900" defTabSz="342900">
              <a:buClr>
                <a:schemeClr val="accent1"/>
              </a:buClr>
              <a:buFont typeface="Wingdings" panose="05000000000000000000" pitchFamily="2" charset="2"/>
              <a:buChar char="v"/>
              <a:defRPr/>
            </a:pPr>
            <a:r>
              <a:rPr lang="en-GB" sz="2800" dirty="0"/>
              <a:t>https://uk.linkedin.com/company/instituteforapprenticeships</a:t>
            </a:r>
          </a:p>
          <a:p>
            <a:pPr marL="342900" indent="-342900" defTabSz="342900">
              <a:buClr>
                <a:schemeClr val="accent1"/>
              </a:buClr>
              <a:buFont typeface="Wingdings" panose="05000000000000000000" pitchFamily="2" charset="2"/>
              <a:buChar char="v"/>
              <a:defRPr/>
            </a:pPr>
            <a:r>
              <a:rPr lang="en-GB" sz="2800" dirty="0"/>
              <a:t>https://apprenticeships.blog.gov.uk/</a:t>
            </a:r>
          </a:p>
          <a:p>
            <a:pPr marL="342900" indent="-342900" defTabSz="342900">
              <a:buClr>
                <a:schemeClr val="accent1"/>
              </a:buClr>
              <a:buFont typeface="Wingdings" panose="05000000000000000000" pitchFamily="2" charset="2"/>
              <a:buChar char="v"/>
              <a:defRPr/>
            </a:pPr>
            <a:endParaRPr lang="en-GB" sz="2000" dirty="0">
              <a:latin typeface="Gill Sans MT" panose="020B0502020104020203" pitchFamily="34" charset="0"/>
            </a:endParaRPr>
          </a:p>
          <a:p>
            <a:pPr defTabSz="342900">
              <a:defRPr/>
            </a:pPr>
            <a:endParaRPr lang="en-GB" sz="975" dirty="0">
              <a:solidFill>
                <a:prstClr val="black"/>
              </a:solidFill>
              <a:latin typeface="Arial"/>
            </a:endParaRPr>
          </a:p>
        </p:txBody>
      </p:sp>
      <p:sp>
        <p:nvSpPr>
          <p:cNvPr id="3" name="Title 2">
            <a:extLst>
              <a:ext uri="{FF2B5EF4-FFF2-40B4-BE49-F238E27FC236}">
                <a16:creationId xmlns:a16="http://schemas.microsoft.com/office/drawing/2014/main" id="{EE04ED86-F504-154E-AD6B-D97EA22F1FAE}"/>
              </a:ext>
            </a:extLst>
          </p:cNvPr>
          <p:cNvSpPr>
            <a:spLocks noGrp="1"/>
          </p:cNvSpPr>
          <p:nvPr>
            <p:ph type="title" idx="4294967295"/>
          </p:nvPr>
        </p:nvSpPr>
        <p:spPr>
          <a:xfrm>
            <a:off x="127322" y="113646"/>
            <a:ext cx="10515600" cy="1325563"/>
          </a:xfrm>
        </p:spPr>
        <p:txBody>
          <a:bodyPr/>
          <a:lstStyle/>
          <a:p>
            <a:pPr rtl="0" eaLnBrk="1" latinLnBrk="0" hangingPunct="1"/>
            <a:r>
              <a:rPr lang="en-GB" sz="4000" kern="1200" dirty="0">
                <a:solidFill>
                  <a:srgbClr val="4472C4"/>
                </a:solidFill>
                <a:effectLst/>
                <a:latin typeface="Gill Sans MT" panose="020B0502020104020203" pitchFamily="34" charset="77"/>
                <a:ea typeface="+mn-ea"/>
                <a:cs typeface="Arial" panose="020B0604020202020204" pitchFamily="34" charset="0"/>
              </a:rPr>
              <a:t>Further information</a:t>
            </a:r>
            <a:endParaRPr lang="en-GB" dirty="0">
              <a:effectLst/>
            </a:endParaRPr>
          </a:p>
          <a:p>
            <a:endParaRPr lang="en-US" dirty="0"/>
          </a:p>
        </p:txBody>
      </p:sp>
    </p:spTree>
    <p:extLst>
      <p:ext uri="{BB962C8B-B14F-4D97-AF65-F5344CB8AC3E}">
        <p14:creationId xmlns:p14="http://schemas.microsoft.com/office/powerpoint/2010/main" val="366242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1A73-4CAC-452C-8472-C9B144864475}"/>
              </a:ext>
            </a:extLst>
          </p:cNvPr>
          <p:cNvSpPr>
            <a:spLocks noGrp="1"/>
          </p:cNvSpPr>
          <p:nvPr>
            <p:ph type="title" idx="4294967295"/>
          </p:nvPr>
        </p:nvSpPr>
        <p:spPr>
          <a:xfrm>
            <a:off x="0" y="88900"/>
            <a:ext cx="6027738" cy="757238"/>
          </a:xfrm>
        </p:spPr>
        <p:txBody>
          <a:bodyPr vert="horz" lIns="91440" tIns="45720" rIns="91440" bIns="45720" rtlCol="0" anchor="b">
            <a:normAutofit/>
          </a:bodyPr>
          <a:lstStyle/>
          <a:p>
            <a:r>
              <a:rPr lang="en-US" sz="4000" b="1" kern="1200" dirty="0">
                <a:solidFill>
                  <a:srgbClr val="0070C0"/>
                </a:solidFill>
                <a:latin typeface="Gill Sans MT" panose="020B0502020104020203" pitchFamily="34" charset="0"/>
              </a:rPr>
              <a:t>Questions</a:t>
            </a:r>
          </a:p>
        </p:txBody>
      </p:sp>
      <p:pic>
        <p:nvPicPr>
          <p:cNvPr id="7" name="Content Placeholder 5" descr="A girl posing for a picture&#10;&#10;Description automatically generated">
            <a:extLst>
              <a:ext uri="{FF2B5EF4-FFF2-40B4-BE49-F238E27FC236}">
                <a16:creationId xmlns:a16="http://schemas.microsoft.com/office/drawing/2014/main" id="{61B5A640-349B-4FB9-9845-4CD35F371D66}"/>
              </a:ext>
            </a:extLst>
          </p:cNvPr>
          <p:cNvPicPr>
            <a:picLocks noChangeAspect="1"/>
          </p:cNvPicPr>
          <p:nvPr/>
        </p:nvPicPr>
        <p:blipFill rotWithShape="1">
          <a:blip r:embed="rId3"/>
          <a:srcRect l="15232" r="3733"/>
          <a:stretch/>
        </p:blipFill>
        <p:spPr>
          <a:xfrm>
            <a:off x="3352804" y="1194318"/>
            <a:ext cx="5775961" cy="5663682"/>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74028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9A3D-524B-3F4E-AF36-051137E0F634}"/>
              </a:ext>
            </a:extLst>
          </p:cNvPr>
          <p:cNvSpPr>
            <a:spLocks noGrp="1"/>
          </p:cNvSpPr>
          <p:nvPr>
            <p:ph type="title"/>
          </p:nvPr>
        </p:nvSpPr>
        <p:spPr>
          <a:xfrm>
            <a:off x="1360275" y="929592"/>
            <a:ext cx="5861809" cy="587110"/>
          </a:xfr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r>
              <a:rPr lang="en-GB" dirty="0">
                <a:solidFill>
                  <a:srgbClr val="FF0000"/>
                </a:solidFill>
              </a:rPr>
              <a:t>USING TEAMS </a:t>
            </a:r>
            <a:endParaRPr lang="en-US" dirty="0"/>
          </a:p>
        </p:txBody>
      </p:sp>
      <p:sp>
        <p:nvSpPr>
          <p:cNvPr id="3" name="Text Placeholder 2">
            <a:extLst>
              <a:ext uri="{FF2B5EF4-FFF2-40B4-BE49-F238E27FC236}">
                <a16:creationId xmlns:a16="http://schemas.microsoft.com/office/drawing/2014/main" id="{EEEEAE58-6C28-A146-AD2F-D672A40919D9}"/>
              </a:ext>
            </a:extLst>
          </p:cNvPr>
          <p:cNvSpPr>
            <a:spLocks noGrp="1"/>
          </p:cNvSpPr>
          <p:nvPr>
            <p:ph type="body" sz="quarter" idx="10"/>
          </p:nvPr>
        </p:nvSpPr>
        <p:spPr>
          <a:xfrm>
            <a:off x="1360275" y="1761331"/>
            <a:ext cx="5910741" cy="3881451"/>
          </a:xfrm>
        </p:spPr>
        <p:txBody>
          <a:bodyPr>
            <a:norm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lvl="0" algn="l"/>
            <a:r>
              <a:rPr lang="en-GB" sz="1092" dirty="0">
                <a:solidFill>
                  <a:srgbClr val="000000"/>
                </a:solidFill>
                <a:latin typeface="Arial" panose="020B0604020202020204" pitchFamily="34" charset="0"/>
                <a:cs typeface="Arial" panose="020B0604020202020204" pitchFamily="34" charset="0"/>
              </a:rPr>
              <a:t>1. Please put yourself on mute by clicking this button. This will help us to cut down on background noise (but don’t forget to take yourself off mute if you want to speak!). </a:t>
            </a:r>
          </a:p>
          <a:p>
            <a:pPr lvl="0" algn="l"/>
            <a:r>
              <a:rPr lang="en-GB" sz="1092" dirty="0">
                <a:solidFill>
                  <a:srgbClr val="000000"/>
                </a:solidFill>
                <a:latin typeface="Arial" panose="020B0604020202020204" pitchFamily="34" charset="0"/>
                <a:cs typeface="Arial" panose="020B0604020202020204" pitchFamily="34" charset="0"/>
              </a:rPr>
              <a:t>2. If you’d like to raise a point during the meeting,  please use the chat function to write your question, or raise your hand.</a:t>
            </a:r>
          </a:p>
          <a:p>
            <a:pPr lvl="0" algn="l"/>
            <a:r>
              <a:rPr lang="en-GB" sz="1092" dirty="0">
                <a:latin typeface="Arial" panose="020B0604020202020204" pitchFamily="34" charset="0"/>
                <a:cs typeface="Arial" panose="020B0604020202020204" pitchFamily="34" charset="0"/>
              </a:rPr>
              <a:t>3. Please remember this session is being recorded so it can be shared with other providers. </a:t>
            </a:r>
          </a:p>
          <a:p>
            <a:pPr lvl="0" algn="l"/>
            <a:r>
              <a:rPr lang="en-GB" sz="1092" dirty="0">
                <a:solidFill>
                  <a:srgbClr val="000000"/>
                </a:solidFill>
                <a:latin typeface="Arial" panose="020B0604020202020204" pitchFamily="34" charset="0"/>
                <a:cs typeface="Arial" panose="020B0604020202020204" pitchFamily="34" charset="0"/>
              </a:rPr>
              <a:t>We will do our best to resolve any technical issues as quickly as possible, and to answer all questions either now or at a later stage. </a:t>
            </a:r>
          </a:p>
          <a:p>
            <a:pPr lvl="0" algn="l"/>
            <a:endParaRPr lang="en-GB" sz="1092" dirty="0">
              <a:solidFill>
                <a:srgbClr val="000000"/>
              </a:solidFill>
              <a:latin typeface="Arial" panose="020B0604020202020204" pitchFamily="34" charset="0"/>
              <a:cs typeface="Arial" panose="020B0604020202020204" pitchFamily="34" charset="0"/>
            </a:endParaRPr>
          </a:p>
          <a:p>
            <a:pPr lvl="0" algn="l"/>
            <a:r>
              <a:rPr lang="en-GB" dirty="0">
                <a:solidFill>
                  <a:srgbClr val="000000"/>
                </a:solidFill>
                <a:latin typeface="Arial" panose="020B0604020202020204" pitchFamily="34" charset="0"/>
                <a:cs typeface="Arial" panose="020B0604020202020204" pitchFamily="34" charset="0"/>
              </a:rPr>
              <a:t>Some providers have reported problems with the chat function in Teams, please let us know if you have any issues </a:t>
            </a:r>
            <a:r>
              <a:rPr lang="en-GB" sz="1092"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Readiness.TE@education.gov.uk</a:t>
            </a:r>
            <a:r>
              <a:rPr lang="en-GB"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GB" dirty="0">
                <a:solidFill>
                  <a:srgbClr val="000000"/>
                </a:solidFill>
                <a:latin typeface="Arial" panose="020B0604020202020204" pitchFamily="34" charset="0"/>
                <a:cs typeface="Arial" panose="020B0604020202020204" pitchFamily="34" charset="0"/>
              </a:rPr>
              <a:t>we can then investigate them. </a:t>
            </a:r>
          </a:p>
          <a:p>
            <a:endParaRPr lang="en-US" dirty="0"/>
          </a:p>
        </p:txBody>
      </p:sp>
      <p:pic>
        <p:nvPicPr>
          <p:cNvPr id="5" name="Picture 4">
            <a:extLst>
              <a:ext uri="{FF2B5EF4-FFF2-40B4-BE49-F238E27FC236}">
                <a16:creationId xmlns:a16="http://schemas.microsoft.com/office/drawing/2014/main" id="{641B0326-2ECB-4E63-B33D-3476551F615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6329" y="2090610"/>
            <a:ext cx="215908" cy="212097"/>
          </a:xfrm>
          <a:prstGeom prst="rect">
            <a:avLst/>
          </a:prstGeom>
        </p:spPr>
      </p:pic>
      <p:pic>
        <p:nvPicPr>
          <p:cNvPr id="7" name="Picture 6">
            <a:extLst>
              <a:ext uri="{FF2B5EF4-FFF2-40B4-BE49-F238E27FC236}">
                <a16:creationId xmlns:a16="http://schemas.microsoft.com/office/drawing/2014/main" id="{37CB7C99-4484-45F8-AD28-E6F8529AEAA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5698" y="2742137"/>
            <a:ext cx="251849" cy="259345"/>
          </a:xfrm>
          <a:prstGeom prst="rect">
            <a:avLst/>
          </a:prstGeom>
        </p:spPr>
      </p:pic>
    </p:spTree>
    <p:extLst>
      <p:ext uri="{BB962C8B-B14F-4D97-AF65-F5344CB8AC3E}">
        <p14:creationId xmlns:p14="http://schemas.microsoft.com/office/powerpoint/2010/main" val="2731327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A6323-18FE-8641-B5B5-A3BDDC24CC80}"/>
              </a:ext>
            </a:extLst>
          </p:cNvPr>
          <p:cNvSpPr>
            <a:spLocks noGrp="1"/>
          </p:cNvSpPr>
          <p:nvPr>
            <p:ph type="title"/>
          </p:nvPr>
        </p:nvSpPr>
        <p:spPr>
          <a:xfrm>
            <a:off x="1373353" y="311921"/>
            <a:ext cx="5861809" cy="794603"/>
          </a:xfr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r>
              <a:rPr lang="en-US" sz="3000" dirty="0">
                <a:latin typeface="Arial" panose="020B0604020202020204" pitchFamily="34" charset="0"/>
                <a:cs typeface="Arial" panose="020B0604020202020204" pitchFamily="34" charset="0"/>
              </a:rPr>
              <a:t>SUPPORT WITH DELIVERING T LEVELS WEBSITE</a:t>
            </a:r>
          </a:p>
        </p:txBody>
      </p:sp>
      <p:sp>
        <p:nvSpPr>
          <p:cNvPr id="4" name="Text Placeholder 3">
            <a:extLst>
              <a:ext uri="{FF2B5EF4-FFF2-40B4-BE49-F238E27FC236}">
                <a16:creationId xmlns:a16="http://schemas.microsoft.com/office/drawing/2014/main" id="{2EF1BB6D-A8A3-1A44-8C3B-5746DDBFEFD0}"/>
              </a:ext>
            </a:extLst>
          </p:cNvPr>
          <p:cNvSpPr>
            <a:spLocks noGrp="1"/>
          </p:cNvSpPr>
          <p:nvPr>
            <p:ph type="body" sz="quarter" idx="10"/>
          </p:nvPr>
        </p:nvSpPr>
        <p:spPr/>
        <p:txBody>
          <a:bodyPr>
            <a:no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171442" indent="-171442">
              <a:buFont typeface="Arial" panose="020B0604020202020204" pitchFamily="34" charset="0"/>
              <a:buChar char="•"/>
            </a:pPr>
            <a:r>
              <a:rPr lang="en-US" sz="1100" b="1" dirty="0">
                <a:latin typeface="Courier"/>
              </a:rPr>
              <a:t>URL: </a:t>
            </a:r>
            <a:r>
              <a:rPr lang="en-US" sz="1100" b="1" dirty="0">
                <a:latin typeface="Courier"/>
                <a:hlinkClick r:id="rId2"/>
              </a:rPr>
              <a:t>https://support.tlevels.gov.uk/</a:t>
            </a:r>
            <a:endParaRPr lang="en-US" sz="1100" b="1" dirty="0">
              <a:latin typeface="Courier"/>
            </a:endParaRPr>
          </a:p>
          <a:p>
            <a:pPr marL="171442" indent="-171442">
              <a:buFont typeface="Arial" panose="020B0604020202020204" pitchFamily="34" charset="0"/>
              <a:buChar char="•"/>
            </a:pPr>
            <a:r>
              <a:rPr lang="en-US" sz="1100" b="1" dirty="0">
                <a:latin typeface="Courier"/>
              </a:rPr>
              <a:t>Replaces old SharePoint site.</a:t>
            </a:r>
          </a:p>
          <a:p>
            <a:pPr marL="171442" indent="-171442">
              <a:buFont typeface="Arial" panose="020B0604020202020204" pitchFamily="34" charset="0"/>
              <a:buChar char="•"/>
            </a:pPr>
            <a:r>
              <a:rPr lang="en-US" sz="1100" b="1" dirty="0">
                <a:latin typeface="Courier"/>
              </a:rPr>
              <a:t>No limit to how many staff members sign up per college/school.</a:t>
            </a:r>
          </a:p>
          <a:p>
            <a:pPr marL="171442" indent="-171442">
              <a:buFont typeface="Arial" panose="020B0604020202020204" pitchFamily="34" charset="0"/>
              <a:buChar char="•"/>
            </a:pPr>
            <a:r>
              <a:rPr lang="en-US" sz="1100" b="1" dirty="0">
                <a:latin typeface="Courier"/>
              </a:rPr>
              <a:t>To sign up, click ‘Sign in’ at top right of main page (Pic 1), then ‘Sign up’ (Pic 2, below ‘Forgot my password’). Please contact </a:t>
            </a:r>
            <a:r>
              <a:rPr lang="en-GB" sz="1100" b="1" u="sng" dirty="0">
                <a:solidFill>
                  <a:srgbClr val="0563C1"/>
                </a:solidFill>
                <a:latin typeface="Courier"/>
                <a:ea typeface="Calibri" panose="020F0502020204030204" pitchFamily="34" charset="0"/>
                <a:hlinkClick r:id="rId3"/>
              </a:rPr>
              <a:t>support.deliveringtlevels@education.gov.uk</a:t>
            </a:r>
            <a:r>
              <a:rPr lang="en-GB" sz="1100" b="1" dirty="0">
                <a:latin typeface="Courier"/>
                <a:ea typeface="Calibri" panose="020F0502020204030204" pitchFamily="34" charset="0"/>
              </a:rPr>
              <a:t> if you experience any issues when using site.</a:t>
            </a:r>
            <a:endParaRPr lang="en-US" sz="1100" b="1" dirty="0">
              <a:latin typeface="Courier"/>
            </a:endParaRPr>
          </a:p>
          <a:p>
            <a:pPr marL="171442" indent="-171442">
              <a:buFont typeface="Arial" panose="020B0604020202020204" pitchFamily="34" charset="0"/>
              <a:buChar char="•"/>
            </a:pPr>
            <a:r>
              <a:rPr lang="en-US" sz="1100" b="1" dirty="0">
                <a:latin typeface="Courier"/>
              </a:rPr>
              <a:t>Newsletter published fortnightly on Thursday evening – please check this for T Levels news and updates.</a:t>
            </a:r>
          </a:p>
        </p:txBody>
      </p:sp>
      <p:pic>
        <p:nvPicPr>
          <p:cNvPr id="5" name="Picture 4" descr="Graphical user interface, text, application, website&#10;&#10;Description automatically generated">
            <a:extLst>
              <a:ext uri="{FF2B5EF4-FFF2-40B4-BE49-F238E27FC236}">
                <a16:creationId xmlns:a16="http://schemas.microsoft.com/office/drawing/2014/main" id="{D7226207-5FCA-4A00-8D1E-4877064224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8904" y="1284362"/>
            <a:ext cx="2815353" cy="2286140"/>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818CF873-69B2-40E2-8D56-5620987D38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9202" y="1284362"/>
            <a:ext cx="2913597" cy="2286140"/>
          </a:xfrm>
          <a:prstGeom prst="rect">
            <a:avLst/>
          </a:prstGeom>
        </p:spPr>
      </p:pic>
    </p:spTree>
    <p:extLst>
      <p:ext uri="{BB962C8B-B14F-4D97-AF65-F5344CB8AC3E}">
        <p14:creationId xmlns:p14="http://schemas.microsoft.com/office/powerpoint/2010/main" val="415638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02794A-2A9B-4ACD-B754-521A76E85602}"/>
              </a:ext>
            </a:extLst>
          </p:cNvPr>
          <p:cNvSpPr txBox="1"/>
          <p:nvPr/>
        </p:nvSpPr>
        <p:spPr>
          <a:xfrm>
            <a:off x="257603" y="1151529"/>
            <a:ext cx="8880953" cy="3320268"/>
          </a:xfrm>
          <a:prstGeom prst="rect">
            <a:avLst/>
          </a:prstGeom>
          <a:noFill/>
        </p:spPr>
        <p:txBody>
          <a:bodyPr wrap="square" rtlCol="0">
            <a:spAutoFit/>
          </a:bodyPr>
          <a:lstStyle>
            <a:defPPr>
              <a:defRPr lang="en-US"/>
            </a:defPPr>
            <a:lvl1pPr algn="just">
              <a:lnSpc>
                <a:spcPct val="120000"/>
              </a:lnSpc>
              <a:buClr>
                <a:schemeClr val="accent1"/>
              </a:buClr>
            </a:lvl1pPr>
          </a:lstStyle>
          <a:p>
            <a:pPr marL="285750" indent="-285750">
              <a:buFont typeface="Wingdings" panose="05000000000000000000" pitchFamily="2" charset="2"/>
              <a:buChar char="v"/>
            </a:pPr>
            <a:r>
              <a:rPr lang="en-US" sz="2000" dirty="0"/>
              <a:t>Founded in 2017, the Institute for Apprenticeships &amp; Technical Education (“the Institute”) plays an active role in ensuring high quality technical education.  </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GB" sz="2000" dirty="0"/>
              <a:t>The Institute is an employer led crown Non-Departmental Public Body.</a:t>
            </a:r>
          </a:p>
          <a:p>
            <a:pPr marL="285750" indent="-285750">
              <a:buFont typeface="Wingdings" panose="05000000000000000000" pitchFamily="2" charset="2"/>
              <a:buChar char="v"/>
            </a:pPr>
            <a:endParaRPr lang="en-GB" sz="2000" dirty="0"/>
          </a:p>
          <a:p>
            <a:pPr marL="285750" indent="-285750">
              <a:buFont typeface="Wingdings" panose="05000000000000000000" pitchFamily="2" charset="2"/>
              <a:buChar char="v"/>
            </a:pPr>
            <a:r>
              <a:rPr lang="en-GB" sz="2000" dirty="0"/>
              <a:t>The Institute is responsible for Apprenticeship Standards and Technical Qualifications</a:t>
            </a:r>
          </a:p>
          <a:p>
            <a:endParaRPr lang="en-GB" dirty="0"/>
          </a:p>
          <a:p>
            <a:endParaRPr lang="en-US" dirty="0"/>
          </a:p>
        </p:txBody>
      </p:sp>
      <p:sp>
        <p:nvSpPr>
          <p:cNvPr id="2" name="Title 1">
            <a:extLst>
              <a:ext uri="{FF2B5EF4-FFF2-40B4-BE49-F238E27FC236}">
                <a16:creationId xmlns:a16="http://schemas.microsoft.com/office/drawing/2014/main" id="{275F1A73-4CAC-452C-8472-C9B144864475}"/>
              </a:ext>
            </a:extLst>
          </p:cNvPr>
          <p:cNvSpPr>
            <a:spLocks noGrp="1"/>
          </p:cNvSpPr>
          <p:nvPr>
            <p:ph type="title" idx="4294967295"/>
          </p:nvPr>
        </p:nvSpPr>
        <p:spPr>
          <a:xfrm>
            <a:off x="0" y="88900"/>
            <a:ext cx="6027738" cy="757238"/>
          </a:xfrm>
        </p:spPr>
        <p:txBody>
          <a:bodyPr vert="horz" lIns="91440" tIns="45720" rIns="91440" bIns="45720" rtlCol="0" anchor="b">
            <a:normAutofit/>
          </a:bodyPr>
          <a:lstStyle/>
          <a:p>
            <a:r>
              <a:rPr lang="en-US" sz="4000" b="1" kern="1200">
                <a:solidFill>
                  <a:srgbClr val="0070C0"/>
                </a:solidFill>
                <a:latin typeface="Gill Sans MT" panose="020B0502020104020203" pitchFamily="34" charset="0"/>
              </a:rPr>
              <a:t>The Institute</a:t>
            </a:r>
          </a:p>
        </p:txBody>
      </p:sp>
      <p:pic>
        <p:nvPicPr>
          <p:cNvPr id="14" name="Picture 13" descr="Image showing a female industry placement student wearing a high visibility jacket.">
            <a:extLst>
              <a:ext uri="{FF2B5EF4-FFF2-40B4-BE49-F238E27FC236}">
                <a16:creationId xmlns:a16="http://schemas.microsoft.com/office/drawing/2014/main" id="{99B002EE-DD43-4FC8-A5D4-176AAE542C1B}"/>
              </a:ext>
            </a:extLst>
          </p:cNvPr>
          <p:cNvPicPr>
            <a:picLocks noChangeAspect="1"/>
          </p:cNvPicPr>
          <p:nvPr/>
        </p:nvPicPr>
        <p:blipFill rotWithShape="1">
          <a:blip r:embed="rId3"/>
          <a:srcRect r="3" b="9815"/>
          <a:stretch/>
        </p:blipFill>
        <p:spPr>
          <a:xfrm>
            <a:off x="393907" y="4235729"/>
            <a:ext cx="2012497" cy="1815017"/>
          </a:xfrm>
          <a:prstGeom prst="rect">
            <a:avLst/>
          </a:prstGeom>
        </p:spPr>
      </p:pic>
      <p:sp>
        <p:nvSpPr>
          <p:cNvPr id="3" name="TextBox 2">
            <a:extLst>
              <a:ext uri="{FF2B5EF4-FFF2-40B4-BE49-F238E27FC236}">
                <a16:creationId xmlns:a16="http://schemas.microsoft.com/office/drawing/2014/main" id="{97387572-C98A-4C72-B952-BC3E2AE19403}"/>
              </a:ext>
            </a:extLst>
          </p:cNvPr>
          <p:cNvSpPr txBox="1"/>
          <p:nvPr/>
        </p:nvSpPr>
        <p:spPr>
          <a:xfrm>
            <a:off x="2762857" y="3511061"/>
            <a:ext cx="9119030" cy="3656386"/>
          </a:xfrm>
          <a:prstGeom prst="rect">
            <a:avLst/>
          </a:prstGeom>
          <a:noFill/>
        </p:spPr>
        <p:txBody>
          <a:bodyPr wrap="square" rtlCol="0">
            <a:spAutoFit/>
          </a:bodyPr>
          <a:lstStyle/>
          <a:p>
            <a:pPr algn="just">
              <a:lnSpc>
                <a:spcPct val="120000"/>
              </a:lnSpc>
              <a:buClr>
                <a:schemeClr val="accent1"/>
              </a:buClr>
            </a:pPr>
            <a:endParaRPr lang="en-US"/>
          </a:p>
          <a:p>
            <a:pPr marL="342900" indent="-342900" algn="just">
              <a:lnSpc>
                <a:spcPct val="120000"/>
              </a:lnSpc>
              <a:buClr>
                <a:schemeClr val="accent1"/>
              </a:buClr>
              <a:buFont typeface="Wingdings" panose="05000000000000000000" pitchFamily="2" charset="2"/>
              <a:buChar char="v"/>
            </a:pPr>
            <a:r>
              <a:rPr lang="en-GB" sz="2000"/>
              <a:t>Technical Qualifications are the main, classroom-based element of the T Level. T Levels are two-year technical study programmes that will become one of three major options for students to study at level 3 alongside Apprenticeships and A Levels.</a:t>
            </a:r>
          </a:p>
          <a:p>
            <a:pPr marL="342900" indent="-342900" algn="just">
              <a:lnSpc>
                <a:spcPct val="120000"/>
              </a:lnSpc>
              <a:buClr>
                <a:schemeClr val="accent1"/>
              </a:buClr>
              <a:buFont typeface="Wingdings" panose="05000000000000000000" pitchFamily="2" charset="2"/>
              <a:buChar char="v"/>
            </a:pPr>
            <a:endParaRPr lang="en-US" sz="2000"/>
          </a:p>
          <a:p>
            <a:pPr marL="342900" indent="-342900" algn="just">
              <a:lnSpc>
                <a:spcPct val="120000"/>
              </a:lnSpc>
              <a:buClr>
                <a:schemeClr val="accent1"/>
              </a:buClr>
              <a:buFont typeface="Wingdings" panose="05000000000000000000" pitchFamily="2" charset="2"/>
              <a:buChar char="v"/>
            </a:pPr>
            <a:r>
              <a:rPr lang="en-GB" sz="2000"/>
              <a:t>The Institute is passionate about delivering quality apprenticeships and technical education to support employers, potential apprentices and the economy as a whole</a:t>
            </a:r>
            <a:endParaRPr lang="en-US" sz="2000"/>
          </a:p>
          <a:p>
            <a:endParaRPr lang="en-GB"/>
          </a:p>
        </p:txBody>
      </p:sp>
      <p:pic>
        <p:nvPicPr>
          <p:cNvPr id="5" name="Picture 4" descr="Image showing two industry placement students sitting at a table. ">
            <a:extLst>
              <a:ext uri="{FF2B5EF4-FFF2-40B4-BE49-F238E27FC236}">
                <a16:creationId xmlns:a16="http://schemas.microsoft.com/office/drawing/2014/main" id="{7B9AB4A7-CB64-49C9-AD55-E09C213B52EA}"/>
              </a:ext>
            </a:extLst>
          </p:cNvPr>
          <p:cNvPicPr>
            <a:picLocks noChangeAspect="1"/>
          </p:cNvPicPr>
          <p:nvPr/>
        </p:nvPicPr>
        <p:blipFill>
          <a:blip r:embed="rId4"/>
          <a:stretch>
            <a:fillRect/>
          </a:stretch>
        </p:blipFill>
        <p:spPr>
          <a:xfrm>
            <a:off x="9422112" y="1264356"/>
            <a:ext cx="2373937" cy="1907822"/>
          </a:xfrm>
          <a:prstGeom prst="rect">
            <a:avLst/>
          </a:prstGeom>
        </p:spPr>
      </p:pic>
    </p:spTree>
    <p:extLst>
      <p:ext uri="{BB962C8B-B14F-4D97-AF65-F5344CB8AC3E}">
        <p14:creationId xmlns:p14="http://schemas.microsoft.com/office/powerpoint/2010/main" val="141971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building&#10;&#10;Description automatically generated">
            <a:extLst>
              <a:ext uri="{FF2B5EF4-FFF2-40B4-BE49-F238E27FC236}">
                <a16:creationId xmlns:a16="http://schemas.microsoft.com/office/drawing/2014/main" id="{8807E2E5-2D7C-4911-8C31-BD09D79F9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93" y="1953537"/>
            <a:ext cx="3845169" cy="3845169"/>
          </a:xfrm>
          <a:prstGeom prst="rect">
            <a:avLst/>
          </a:prstGeom>
        </p:spPr>
      </p:pic>
      <p:graphicFrame>
        <p:nvGraphicFramePr>
          <p:cNvPr id="2" name="Diagram 1">
            <a:extLst>
              <a:ext uri="{FF2B5EF4-FFF2-40B4-BE49-F238E27FC236}">
                <a16:creationId xmlns:a16="http://schemas.microsoft.com/office/drawing/2014/main" id="{30B9FFDF-7C80-4B1F-A50C-3CC0CB2DD50B}"/>
              </a:ext>
            </a:extLst>
          </p:cNvPr>
          <p:cNvGraphicFramePr/>
          <p:nvPr/>
        </p:nvGraphicFramePr>
        <p:xfrm>
          <a:off x="3665075" y="116678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13443675-A448-4741-985C-B2DDDEA6E22A}"/>
              </a:ext>
            </a:extLst>
          </p:cNvPr>
          <p:cNvSpPr>
            <a:spLocks noGrp="1"/>
          </p:cNvSpPr>
          <p:nvPr>
            <p:ph type="title" idx="4294967295"/>
          </p:nvPr>
        </p:nvSpPr>
        <p:spPr>
          <a:xfrm>
            <a:off x="83993" y="272544"/>
            <a:ext cx="10515600" cy="1325563"/>
          </a:xfrm>
        </p:spPr>
        <p:txBody>
          <a:bodyPr/>
          <a:lstStyle/>
          <a:p>
            <a:pPr rtl="0" eaLnBrk="1" latinLnBrk="0" hangingPunct="1"/>
            <a:r>
              <a:rPr lang="en-GB" sz="4000" b="1" kern="1200" dirty="0">
                <a:solidFill>
                  <a:srgbClr val="4472C4"/>
                </a:solidFill>
                <a:effectLst/>
                <a:latin typeface="Gill Sans MT" panose="020B0502020104020203" pitchFamily="34" charset="77"/>
                <a:ea typeface="+mn-ea"/>
                <a:cs typeface="+mn-cs"/>
              </a:rPr>
              <a:t>What are T Levels?</a:t>
            </a:r>
            <a:endParaRPr lang="en-GB" dirty="0">
              <a:effectLst/>
            </a:endParaRPr>
          </a:p>
          <a:p>
            <a:endParaRPr lang="en-US" dirty="0"/>
          </a:p>
        </p:txBody>
      </p:sp>
    </p:spTree>
    <p:extLst>
      <p:ext uri="{BB962C8B-B14F-4D97-AF65-F5344CB8AC3E}">
        <p14:creationId xmlns:p14="http://schemas.microsoft.com/office/powerpoint/2010/main" val="2796977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8E1023-E818-478C-AA2F-9B26EC2CAE2B}"/>
              </a:ext>
            </a:extLst>
          </p:cNvPr>
          <p:cNvSpPr/>
          <p:nvPr/>
        </p:nvSpPr>
        <p:spPr>
          <a:xfrm>
            <a:off x="158044" y="1720256"/>
            <a:ext cx="11932356" cy="659476"/>
          </a:xfrm>
          <a:prstGeom prst="rect">
            <a:avLst/>
          </a:prstGeom>
          <a:solidFill>
            <a:srgbClr val="FF9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latin typeface="Gill Sans MT" panose="020B0502020104020203" pitchFamily="34" charset="0"/>
              </a:rPr>
              <a:t>T Levels</a:t>
            </a:r>
          </a:p>
        </p:txBody>
      </p:sp>
      <p:sp>
        <p:nvSpPr>
          <p:cNvPr id="6" name="Rectangle 5">
            <a:extLst>
              <a:ext uri="{FF2B5EF4-FFF2-40B4-BE49-F238E27FC236}">
                <a16:creationId xmlns:a16="http://schemas.microsoft.com/office/drawing/2014/main" id="{7381EBF8-0D74-47A6-BCB9-328C870E1E36}"/>
              </a:ext>
            </a:extLst>
          </p:cNvPr>
          <p:cNvSpPr/>
          <p:nvPr/>
        </p:nvSpPr>
        <p:spPr>
          <a:xfrm>
            <a:off x="6670983" y="2439100"/>
            <a:ext cx="5087390" cy="9434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Gill Sans MT" panose="020B0502020104020203" pitchFamily="34" charset="0"/>
              </a:rPr>
              <a:t>Department for Education</a:t>
            </a:r>
          </a:p>
        </p:txBody>
      </p:sp>
      <p:sp>
        <p:nvSpPr>
          <p:cNvPr id="11" name="Rectangle 10">
            <a:extLst>
              <a:ext uri="{FF2B5EF4-FFF2-40B4-BE49-F238E27FC236}">
                <a16:creationId xmlns:a16="http://schemas.microsoft.com/office/drawing/2014/main" id="{CBB9EB2A-E7DC-4663-8FF8-75E42728A55E}"/>
              </a:ext>
            </a:extLst>
          </p:cNvPr>
          <p:cNvSpPr/>
          <p:nvPr/>
        </p:nvSpPr>
        <p:spPr>
          <a:xfrm>
            <a:off x="921294" y="5855565"/>
            <a:ext cx="2279075" cy="9739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Gill Sans MT" panose="020B0502020104020203" pitchFamily="34" charset="0"/>
              </a:rPr>
              <a:t>Creation of Outline Content</a:t>
            </a:r>
          </a:p>
        </p:txBody>
      </p:sp>
      <p:sp>
        <p:nvSpPr>
          <p:cNvPr id="12" name="Rectangle 11">
            <a:extLst>
              <a:ext uri="{FF2B5EF4-FFF2-40B4-BE49-F238E27FC236}">
                <a16:creationId xmlns:a16="http://schemas.microsoft.com/office/drawing/2014/main" id="{D2E82770-8315-4CCC-BDCC-32690045135B}"/>
              </a:ext>
            </a:extLst>
          </p:cNvPr>
          <p:cNvSpPr/>
          <p:nvPr/>
        </p:nvSpPr>
        <p:spPr>
          <a:xfrm>
            <a:off x="3235389" y="5855565"/>
            <a:ext cx="2175165" cy="9739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Gill Sans MT" panose="020B0502020104020203" pitchFamily="34" charset="0"/>
              </a:rPr>
              <a:t>Procurement of Awarding Organisations</a:t>
            </a:r>
          </a:p>
        </p:txBody>
      </p:sp>
      <p:sp>
        <p:nvSpPr>
          <p:cNvPr id="13" name="Rectangle 12">
            <a:extLst>
              <a:ext uri="{FF2B5EF4-FFF2-40B4-BE49-F238E27FC236}">
                <a16:creationId xmlns:a16="http://schemas.microsoft.com/office/drawing/2014/main" id="{4F36F737-15FF-41CD-9EB5-B35460B0DAE6}"/>
              </a:ext>
            </a:extLst>
          </p:cNvPr>
          <p:cNvSpPr/>
          <p:nvPr/>
        </p:nvSpPr>
        <p:spPr>
          <a:xfrm>
            <a:off x="7655759" y="5855565"/>
            <a:ext cx="2175165" cy="9739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Gill Sans MT" panose="020B0502020104020203" pitchFamily="34" charset="0"/>
              </a:rPr>
              <a:t>Institute Approval</a:t>
            </a:r>
          </a:p>
          <a:p>
            <a:pPr algn="ctr"/>
            <a:r>
              <a:rPr lang="en-GB" dirty="0">
                <a:latin typeface="Gill Sans MT" panose="020B0502020104020203" pitchFamily="34" charset="0"/>
              </a:rPr>
              <a:t>Ofqual Accreditation</a:t>
            </a:r>
          </a:p>
        </p:txBody>
      </p:sp>
      <p:sp>
        <p:nvSpPr>
          <p:cNvPr id="14" name="Arrow: Bent 13">
            <a:extLst>
              <a:ext uri="{FF2B5EF4-FFF2-40B4-BE49-F238E27FC236}">
                <a16:creationId xmlns:a16="http://schemas.microsoft.com/office/drawing/2014/main" id="{17764650-1C37-4491-91B3-4D72F5315EDE}"/>
              </a:ext>
              <a:ext uri="{C183D7F6-B498-43B3-948B-1728B52AA6E4}">
                <adec:decorative xmlns:adec="http://schemas.microsoft.com/office/drawing/2017/decorative" val="1"/>
              </a:ext>
            </a:extLst>
          </p:cNvPr>
          <p:cNvSpPr/>
          <p:nvPr/>
        </p:nvSpPr>
        <p:spPr>
          <a:xfrm rot="10800000" flipH="1">
            <a:off x="168584" y="4916293"/>
            <a:ext cx="730132" cy="1501833"/>
          </a:xfrm>
          <a:prstGeom prst="bentArrow">
            <a:avLst>
              <a:gd name="adj1" fmla="val 25000"/>
              <a:gd name="adj2" fmla="val 35555"/>
              <a:gd name="adj3" fmla="val 50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Gill Sans MT" panose="020B0502020104020203" pitchFamily="34" charset="0"/>
            </a:endParaRPr>
          </a:p>
        </p:txBody>
      </p:sp>
      <p:sp>
        <p:nvSpPr>
          <p:cNvPr id="15" name="Rectangle 14">
            <a:extLst>
              <a:ext uri="{FF2B5EF4-FFF2-40B4-BE49-F238E27FC236}">
                <a16:creationId xmlns:a16="http://schemas.microsoft.com/office/drawing/2014/main" id="{3574AE53-9C91-43BC-964A-A68D301DEF68}"/>
              </a:ext>
            </a:extLst>
          </p:cNvPr>
          <p:cNvSpPr/>
          <p:nvPr/>
        </p:nvSpPr>
        <p:spPr>
          <a:xfrm>
            <a:off x="903111" y="5423379"/>
            <a:ext cx="11130845" cy="350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Gill Sans MT" panose="020B0502020104020203" pitchFamily="34" charset="0"/>
              </a:rPr>
              <a:t>TQ Responsibilities</a:t>
            </a:r>
          </a:p>
        </p:txBody>
      </p:sp>
      <p:sp>
        <p:nvSpPr>
          <p:cNvPr id="16" name="Arrow: Down 15">
            <a:extLst>
              <a:ext uri="{FF2B5EF4-FFF2-40B4-BE49-F238E27FC236}">
                <a16:creationId xmlns:a16="http://schemas.microsoft.com/office/drawing/2014/main" id="{0D7D9414-929B-488F-8BB1-5034CAAAE1A6}"/>
              </a:ext>
              <a:ext uri="{C183D7F6-B498-43B3-948B-1728B52AA6E4}">
                <adec:decorative xmlns:adec="http://schemas.microsoft.com/office/drawing/2017/decorative" val="1"/>
              </a:ext>
            </a:extLst>
          </p:cNvPr>
          <p:cNvSpPr/>
          <p:nvPr/>
        </p:nvSpPr>
        <p:spPr>
          <a:xfrm>
            <a:off x="2285458" y="3350320"/>
            <a:ext cx="537556" cy="57773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sp>
        <p:nvSpPr>
          <p:cNvPr id="17" name="Arrow: Down 16">
            <a:extLst>
              <a:ext uri="{FF2B5EF4-FFF2-40B4-BE49-F238E27FC236}">
                <a16:creationId xmlns:a16="http://schemas.microsoft.com/office/drawing/2014/main" id="{36E60B0A-FD13-4696-B3B6-D32F476B36DD}"/>
              </a:ext>
              <a:ext uri="{C183D7F6-B498-43B3-948B-1728B52AA6E4}">
                <adec:decorative xmlns:adec="http://schemas.microsoft.com/office/drawing/2017/decorative" val="1"/>
              </a:ext>
            </a:extLst>
          </p:cNvPr>
          <p:cNvSpPr/>
          <p:nvPr/>
        </p:nvSpPr>
        <p:spPr>
          <a:xfrm>
            <a:off x="8934611" y="3361609"/>
            <a:ext cx="537556" cy="577733"/>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sp>
        <p:nvSpPr>
          <p:cNvPr id="5" name="Rectangle 4">
            <a:extLst>
              <a:ext uri="{FF2B5EF4-FFF2-40B4-BE49-F238E27FC236}">
                <a16:creationId xmlns:a16="http://schemas.microsoft.com/office/drawing/2014/main" id="{56497A29-7D4F-4118-9EA8-776D21262686}"/>
              </a:ext>
            </a:extLst>
          </p:cNvPr>
          <p:cNvSpPr/>
          <p:nvPr/>
        </p:nvSpPr>
        <p:spPr>
          <a:xfrm>
            <a:off x="168585" y="2439100"/>
            <a:ext cx="5087390" cy="9434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Gill Sans MT" panose="020B0502020104020203" pitchFamily="34" charset="0"/>
              </a:rPr>
              <a:t>Institute for Apprenticeships &amp; Technical Education</a:t>
            </a:r>
          </a:p>
        </p:txBody>
      </p:sp>
      <p:sp>
        <p:nvSpPr>
          <p:cNvPr id="18" name="Rectangle 17">
            <a:extLst>
              <a:ext uri="{FF2B5EF4-FFF2-40B4-BE49-F238E27FC236}">
                <a16:creationId xmlns:a16="http://schemas.microsoft.com/office/drawing/2014/main" id="{F2F6A69C-2956-4102-ADCC-5FF72F180ECD}"/>
              </a:ext>
            </a:extLst>
          </p:cNvPr>
          <p:cNvSpPr/>
          <p:nvPr/>
        </p:nvSpPr>
        <p:spPr>
          <a:xfrm>
            <a:off x="169446" y="3972800"/>
            <a:ext cx="5087390" cy="9434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Gill Sans MT" panose="020B0502020104020203" pitchFamily="34" charset="0"/>
              </a:rPr>
              <a:t>The Technical Qualification (TQ)</a:t>
            </a:r>
          </a:p>
        </p:txBody>
      </p:sp>
      <p:sp>
        <p:nvSpPr>
          <p:cNvPr id="19" name="Rectangle 18">
            <a:extLst>
              <a:ext uri="{FF2B5EF4-FFF2-40B4-BE49-F238E27FC236}">
                <a16:creationId xmlns:a16="http://schemas.microsoft.com/office/drawing/2014/main" id="{268AC264-3DD2-4A8E-A68B-853C7C735314}"/>
              </a:ext>
            </a:extLst>
          </p:cNvPr>
          <p:cNvSpPr/>
          <p:nvPr/>
        </p:nvSpPr>
        <p:spPr>
          <a:xfrm>
            <a:off x="6670983" y="3972800"/>
            <a:ext cx="5087390" cy="9434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Gill Sans MT" panose="020B0502020104020203" pitchFamily="34" charset="0"/>
              </a:rPr>
              <a:t>Industry Placements &amp; Transition Programme</a:t>
            </a:r>
          </a:p>
        </p:txBody>
      </p:sp>
      <p:sp>
        <p:nvSpPr>
          <p:cNvPr id="21" name="Rectangle 20">
            <a:extLst>
              <a:ext uri="{FF2B5EF4-FFF2-40B4-BE49-F238E27FC236}">
                <a16:creationId xmlns:a16="http://schemas.microsoft.com/office/drawing/2014/main" id="{EB21C70D-399D-4DE1-B4D3-F02BF59E9A7F}"/>
              </a:ext>
            </a:extLst>
          </p:cNvPr>
          <p:cNvSpPr/>
          <p:nvPr/>
        </p:nvSpPr>
        <p:spPr>
          <a:xfrm>
            <a:off x="5445574" y="5855565"/>
            <a:ext cx="2175165" cy="9739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Gill Sans MT" panose="020B0502020104020203" pitchFamily="34" charset="0"/>
              </a:rPr>
              <a:t>TQ Development</a:t>
            </a:r>
          </a:p>
        </p:txBody>
      </p:sp>
      <p:sp>
        <p:nvSpPr>
          <p:cNvPr id="2" name="TextBox 1">
            <a:extLst>
              <a:ext uri="{FF2B5EF4-FFF2-40B4-BE49-F238E27FC236}">
                <a16:creationId xmlns:a16="http://schemas.microsoft.com/office/drawing/2014/main" id="{88AF7A37-1034-43AD-9296-18B39A242F39}"/>
              </a:ext>
            </a:extLst>
          </p:cNvPr>
          <p:cNvSpPr txBox="1"/>
          <p:nvPr/>
        </p:nvSpPr>
        <p:spPr>
          <a:xfrm>
            <a:off x="55418" y="1127971"/>
            <a:ext cx="12542622" cy="400110"/>
          </a:xfrm>
          <a:prstGeom prst="rect">
            <a:avLst/>
          </a:prstGeom>
          <a:noFill/>
        </p:spPr>
        <p:txBody>
          <a:bodyPr wrap="square" rtlCol="0">
            <a:spAutoFit/>
          </a:bodyPr>
          <a:lstStyle/>
          <a:p>
            <a:r>
              <a:rPr lang="en-GB" sz="2000" b="1" dirty="0"/>
              <a:t>Responsibilities for the T Level Programme are detailed below:</a:t>
            </a:r>
            <a:endParaRPr lang="en-GB" sz="2000" b="1" dirty="0">
              <a:latin typeface="Gill Sans MT" panose="020B0502020104020203" pitchFamily="34" charset="0"/>
            </a:endParaRPr>
          </a:p>
        </p:txBody>
      </p:sp>
      <p:sp>
        <p:nvSpPr>
          <p:cNvPr id="20" name="Rectangle 19">
            <a:extLst>
              <a:ext uri="{FF2B5EF4-FFF2-40B4-BE49-F238E27FC236}">
                <a16:creationId xmlns:a16="http://schemas.microsoft.com/office/drawing/2014/main" id="{476E49B8-B4DB-4F8B-B006-DDA6523728DA}"/>
              </a:ext>
            </a:extLst>
          </p:cNvPr>
          <p:cNvSpPr/>
          <p:nvPr/>
        </p:nvSpPr>
        <p:spPr>
          <a:xfrm>
            <a:off x="9865944" y="5855565"/>
            <a:ext cx="2175165" cy="9739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Gill Sans MT" panose="020B0502020104020203" pitchFamily="34" charset="0"/>
              </a:rPr>
              <a:t>Contract Management</a:t>
            </a:r>
          </a:p>
        </p:txBody>
      </p:sp>
      <p:sp>
        <p:nvSpPr>
          <p:cNvPr id="3" name="Title 2">
            <a:extLst>
              <a:ext uri="{FF2B5EF4-FFF2-40B4-BE49-F238E27FC236}">
                <a16:creationId xmlns:a16="http://schemas.microsoft.com/office/drawing/2014/main" id="{DF027FEB-C4FB-134D-BA97-D0361BC7CEEF}"/>
              </a:ext>
            </a:extLst>
          </p:cNvPr>
          <p:cNvSpPr>
            <a:spLocks noGrp="1"/>
          </p:cNvSpPr>
          <p:nvPr>
            <p:ph type="title" idx="4294967295"/>
          </p:nvPr>
        </p:nvSpPr>
        <p:spPr>
          <a:xfrm>
            <a:off x="55418" y="313021"/>
            <a:ext cx="10515600" cy="1325563"/>
          </a:xfrm>
        </p:spPr>
        <p:txBody>
          <a:bodyPr/>
          <a:lstStyle/>
          <a:p>
            <a:pPr rtl="0" eaLnBrk="1" latinLnBrk="0" hangingPunct="1"/>
            <a:r>
              <a:rPr lang="en-GB" sz="4000" b="1" kern="1200" dirty="0">
                <a:solidFill>
                  <a:srgbClr val="0070C0"/>
                </a:solidFill>
                <a:effectLst/>
                <a:latin typeface="Gill Sans MT" panose="020B0502020104020203" pitchFamily="34" charset="77"/>
                <a:ea typeface="+mn-ea"/>
                <a:cs typeface="+mn-cs"/>
              </a:rPr>
              <a:t>T Level Programme </a:t>
            </a:r>
            <a:endParaRPr lang="en-GB" dirty="0">
              <a:effectLst/>
            </a:endParaRPr>
          </a:p>
          <a:p>
            <a:endParaRPr lang="en-US" dirty="0"/>
          </a:p>
        </p:txBody>
      </p:sp>
    </p:spTree>
    <p:extLst>
      <p:ext uri="{BB962C8B-B14F-4D97-AF65-F5344CB8AC3E}">
        <p14:creationId xmlns:p14="http://schemas.microsoft.com/office/powerpoint/2010/main" val="2555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
            <a:extLst>
              <a:ext uri="{FF2B5EF4-FFF2-40B4-BE49-F238E27FC236}">
                <a16:creationId xmlns:a16="http://schemas.microsoft.com/office/drawing/2014/main" id="{E9BFBD21-5CD0-48B7-B8F6-2F874C494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47" y="5826221"/>
            <a:ext cx="906778" cy="9067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rriott hotels logo">
            <a:extLst>
              <a:ext uri="{FF2B5EF4-FFF2-40B4-BE49-F238E27FC236}">
                <a16:creationId xmlns:a16="http://schemas.microsoft.com/office/drawing/2014/main" id="{015E834D-CF33-4ABC-8128-ADF59D2D6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208" y="5833219"/>
            <a:ext cx="974150" cy="7645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a:extLst>
              <a:ext uri="{FF2B5EF4-FFF2-40B4-BE49-F238E27FC236}">
                <a16:creationId xmlns:a16="http://schemas.microsoft.com/office/drawing/2014/main" id="{E747A807-A223-4A0A-83D1-B25469A374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1948" y="2840782"/>
            <a:ext cx="1292564" cy="5976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aza">
            <a:extLst>
              <a:ext uri="{FF2B5EF4-FFF2-40B4-BE49-F238E27FC236}">
                <a16:creationId xmlns:a16="http://schemas.microsoft.com/office/drawing/2014/main" id="{1F8E4D5F-516C-4AE8-A423-F77DCE9272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3068" y="1207931"/>
            <a:ext cx="826258" cy="10620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gs Trust logo">
            <a:extLst>
              <a:ext uri="{FF2B5EF4-FFF2-40B4-BE49-F238E27FC236}">
                <a16:creationId xmlns:a16="http://schemas.microsoft.com/office/drawing/2014/main" id="{A2BDF361-B88C-4BB9-A858-EB0FBE3DB2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8250" y="2576331"/>
            <a:ext cx="959951" cy="7394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SPH">
            <a:extLst>
              <a:ext uri="{FF2B5EF4-FFF2-40B4-BE49-F238E27FC236}">
                <a16:creationId xmlns:a16="http://schemas.microsoft.com/office/drawing/2014/main" id="{C2E8CFF0-0031-4883-B182-A2C4CDC367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4973" y="3536403"/>
            <a:ext cx="1425479" cy="6171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GlaxoSmithKline">
            <a:extLst>
              <a:ext uri="{FF2B5EF4-FFF2-40B4-BE49-F238E27FC236}">
                <a16:creationId xmlns:a16="http://schemas.microsoft.com/office/drawing/2014/main" id="{EB8387F7-9E01-45F2-9821-D22AF1AB58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8289" y="4001527"/>
            <a:ext cx="1011454" cy="86937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Great Ormond Street Hospital logo">
            <a:extLst>
              <a:ext uri="{FF2B5EF4-FFF2-40B4-BE49-F238E27FC236}">
                <a16:creationId xmlns:a16="http://schemas.microsoft.com/office/drawing/2014/main" id="{BB671D21-0A85-4F23-BBFA-21336CD32D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113379"/>
            <a:ext cx="2105672" cy="74400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oyal Society of Chemistry">
            <a:extLst>
              <a:ext uri="{FF2B5EF4-FFF2-40B4-BE49-F238E27FC236}">
                <a16:creationId xmlns:a16="http://schemas.microsoft.com/office/drawing/2014/main" id="{E4238A1B-2709-4525-B7C7-939E3946D4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6875" y="2013283"/>
            <a:ext cx="2506938" cy="69833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2 Sisters Food Group logo">
            <a:extLst>
              <a:ext uri="{FF2B5EF4-FFF2-40B4-BE49-F238E27FC236}">
                <a16:creationId xmlns:a16="http://schemas.microsoft.com/office/drawing/2014/main" id="{162C8C51-F7D5-4AB6-B3ED-D6F5072D47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08504" y="3548190"/>
            <a:ext cx="1220321" cy="60583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pace Engineering">
            <a:extLst>
              <a:ext uri="{FF2B5EF4-FFF2-40B4-BE49-F238E27FC236}">
                <a16:creationId xmlns:a16="http://schemas.microsoft.com/office/drawing/2014/main" id="{E7AD953E-ECFE-4226-8F83-3956CA8F09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81890" y="1230995"/>
            <a:ext cx="2067488" cy="43564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Ofgem logo">
            <a:extLst>
              <a:ext uri="{FF2B5EF4-FFF2-40B4-BE49-F238E27FC236}">
                <a16:creationId xmlns:a16="http://schemas.microsoft.com/office/drawing/2014/main" id="{FA2EEA5B-73B7-41F1-8DEF-C7EBB223A7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10224" y="2449771"/>
            <a:ext cx="786313" cy="78631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4" descr="Logo: Siemens">
            <a:extLst>
              <a:ext uri="{FF2B5EF4-FFF2-40B4-BE49-F238E27FC236}">
                <a16:creationId xmlns:a16="http://schemas.microsoft.com/office/drawing/2014/main" id="{C603FB03-80D1-44E8-9A88-350A17A8EC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8" name="AutoShape 38" descr="Logo: Siemens">
            <a:extLst>
              <a:ext uri="{FF2B5EF4-FFF2-40B4-BE49-F238E27FC236}">
                <a16:creationId xmlns:a16="http://schemas.microsoft.com/office/drawing/2014/main" id="{A047C46D-E92B-4551-8681-288D9DFE2B7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pic>
        <p:nvPicPr>
          <p:cNvPr id="1064" name="Picture 40" descr="Image result for Siemens">
            <a:extLst>
              <a:ext uri="{FF2B5EF4-FFF2-40B4-BE49-F238E27FC236}">
                <a16:creationId xmlns:a16="http://schemas.microsoft.com/office/drawing/2014/main" id="{431D21F1-1CD0-4D24-9631-7CDF65D020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9015" y="5481357"/>
            <a:ext cx="1706636" cy="89598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Image result for Aston University Engineering Academy">
            <a:extLst>
              <a:ext uri="{FF2B5EF4-FFF2-40B4-BE49-F238E27FC236}">
                <a16:creationId xmlns:a16="http://schemas.microsoft.com/office/drawing/2014/main" id="{2C87BC98-72E4-4710-B24B-CC9A684EB41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37333" y="5421174"/>
            <a:ext cx="824089" cy="8240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Kingston Smith">
            <a:extLst>
              <a:ext uri="{FF2B5EF4-FFF2-40B4-BE49-F238E27FC236}">
                <a16:creationId xmlns:a16="http://schemas.microsoft.com/office/drawing/2014/main" id="{6D2DCD7F-74AA-42C7-B3B8-265F12553CE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561" y="2080133"/>
            <a:ext cx="2615122" cy="3683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Bank of England">
            <a:extLst>
              <a:ext uri="{FF2B5EF4-FFF2-40B4-BE49-F238E27FC236}">
                <a16:creationId xmlns:a16="http://schemas.microsoft.com/office/drawing/2014/main" id="{3D47BC4C-76D4-4993-8FD5-AD0246E765E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1972" y="3428508"/>
            <a:ext cx="953531" cy="9535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WS Chartered Accountants">
            <a:extLst>
              <a:ext uri="{FF2B5EF4-FFF2-40B4-BE49-F238E27FC236}">
                <a16:creationId xmlns:a16="http://schemas.microsoft.com/office/drawing/2014/main" id="{D280C164-3AA5-42AB-B02B-F4A8BDD8CE1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96189" y="5765991"/>
            <a:ext cx="2246235" cy="8693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Browne Jacobson logo">
            <a:extLst>
              <a:ext uri="{FF2B5EF4-FFF2-40B4-BE49-F238E27FC236}">
                <a16:creationId xmlns:a16="http://schemas.microsoft.com/office/drawing/2014/main" id="{2454A7CB-FC0C-4681-BF85-15BFCC3BBE0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58828" y="4280646"/>
            <a:ext cx="2496811" cy="3592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AAT | The professional body for accounting technicians">
            <a:extLst>
              <a:ext uri="{FF2B5EF4-FFF2-40B4-BE49-F238E27FC236}">
                <a16:creationId xmlns:a16="http://schemas.microsoft.com/office/drawing/2014/main" id="{9ED432CD-23F8-4ED3-A42D-DF5A637008B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03009" y="5060052"/>
            <a:ext cx="1143405" cy="6627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2" descr=" ACCA logo">
            <a:extLst>
              <a:ext uri="{FF2B5EF4-FFF2-40B4-BE49-F238E27FC236}">
                <a16:creationId xmlns:a16="http://schemas.microsoft.com/office/drawing/2014/main" id="{29CC3E2D-1D42-4C5D-9F71-65A4FD97B20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37144" y="1224390"/>
            <a:ext cx="947881" cy="9478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Crown Prosecution Service">
            <a:extLst>
              <a:ext uri="{FF2B5EF4-FFF2-40B4-BE49-F238E27FC236}">
                <a16:creationId xmlns:a16="http://schemas.microsoft.com/office/drawing/2014/main" id="{D2FC1334-0177-4B89-8FAB-8049E48D80C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45545" y="1816218"/>
            <a:ext cx="900392" cy="8543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logo">
            <a:extLst>
              <a:ext uri="{FF2B5EF4-FFF2-40B4-BE49-F238E27FC236}">
                <a16:creationId xmlns:a16="http://schemas.microsoft.com/office/drawing/2014/main" id="{D90CF655-C717-4444-AC20-60087AE103F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693835" y="1841982"/>
            <a:ext cx="1263384" cy="8986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Lloyds Banking Group">
            <a:extLst>
              <a:ext uri="{FF2B5EF4-FFF2-40B4-BE49-F238E27FC236}">
                <a16:creationId xmlns:a16="http://schemas.microsoft.com/office/drawing/2014/main" id="{11659595-D5BB-454F-9B9F-35D05A6610A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92294" y="5484201"/>
            <a:ext cx="1706636" cy="6909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Post Office Money Homepage">
            <a:extLst>
              <a:ext uri="{FF2B5EF4-FFF2-40B4-BE49-F238E27FC236}">
                <a16:creationId xmlns:a16="http://schemas.microsoft.com/office/drawing/2014/main" id="{CE28FFF0-F929-47CB-8231-834EF19973C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33235" y="4922226"/>
            <a:ext cx="1685925" cy="5619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ujitsu">
            <a:extLst>
              <a:ext uri="{FF2B5EF4-FFF2-40B4-BE49-F238E27FC236}">
                <a16:creationId xmlns:a16="http://schemas.microsoft.com/office/drawing/2014/main" id="{2B1323B0-E0EC-46BC-8C5D-116D288AECB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76917" y="1405587"/>
            <a:ext cx="1438275" cy="6667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IBM UK Ltd | GB Intelligence | GBI Events">
            <a:extLst>
              <a:ext uri="{FF2B5EF4-FFF2-40B4-BE49-F238E27FC236}">
                <a16:creationId xmlns:a16="http://schemas.microsoft.com/office/drawing/2014/main" id="{3B3D45A3-8F72-4D50-8967-637CBC3EA47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482012" y="3242088"/>
            <a:ext cx="1292564" cy="9047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ccenture Home">
            <a:extLst>
              <a:ext uri="{FF2B5EF4-FFF2-40B4-BE49-F238E27FC236}">
                <a16:creationId xmlns:a16="http://schemas.microsoft.com/office/drawing/2014/main" id="{E6C6234E-0339-45BB-A6D7-9ACBAA3101D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17752" y="5920227"/>
            <a:ext cx="2160037" cy="5795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Lloyds Banking Group">
            <a:extLst>
              <a:ext uri="{FF2B5EF4-FFF2-40B4-BE49-F238E27FC236}">
                <a16:creationId xmlns:a16="http://schemas.microsoft.com/office/drawing/2014/main" id="{1210AB58-9BB8-42CA-B4AB-C11E7A6B24F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8039" y="4953006"/>
            <a:ext cx="1861592" cy="7537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BCS, The Chartered Institute for IT | BCS - The Chartered ...">
            <a:extLst>
              <a:ext uri="{FF2B5EF4-FFF2-40B4-BE49-F238E27FC236}">
                <a16:creationId xmlns:a16="http://schemas.microsoft.com/office/drawing/2014/main" id="{BAEAB981-B587-4313-BF6D-39B835B5B88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37417" y="3454845"/>
            <a:ext cx="889981" cy="11301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ompTIA logo">
            <a:extLst>
              <a:ext uri="{FF2B5EF4-FFF2-40B4-BE49-F238E27FC236}">
                <a16:creationId xmlns:a16="http://schemas.microsoft.com/office/drawing/2014/main" id="{00E137C7-F1AE-4379-8548-99699FC64430}"/>
              </a:ext>
            </a:extLst>
          </p:cNvPr>
          <p:cNvPicPr>
            <a:picLocks noChangeAspect="1"/>
          </p:cNvPicPr>
          <p:nvPr/>
        </p:nvPicPr>
        <p:blipFill>
          <a:blip r:embed="rId31"/>
          <a:stretch>
            <a:fillRect/>
          </a:stretch>
        </p:blipFill>
        <p:spPr>
          <a:xfrm>
            <a:off x="10283443" y="5675791"/>
            <a:ext cx="869376" cy="869376"/>
          </a:xfrm>
          <a:prstGeom prst="rect">
            <a:avLst/>
          </a:prstGeom>
        </p:spPr>
      </p:pic>
      <p:pic>
        <p:nvPicPr>
          <p:cNvPr id="27" name="Picture 12" descr="Skanska Logo - LogoDix">
            <a:extLst>
              <a:ext uri="{FF2B5EF4-FFF2-40B4-BE49-F238E27FC236}">
                <a16:creationId xmlns:a16="http://schemas.microsoft.com/office/drawing/2014/main" id="{A805CEB0-5BB2-4E63-804F-30022AD3256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98990" y="2507493"/>
            <a:ext cx="1536657" cy="67087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Institute of Domestic Heating and Environmental Engineers logo">
            <a:extLst>
              <a:ext uri="{FF2B5EF4-FFF2-40B4-BE49-F238E27FC236}">
                <a16:creationId xmlns:a16="http://schemas.microsoft.com/office/drawing/2014/main" id="{6C141FD2-989E-4EB1-9C93-A66F7A90C4AD}"/>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227574" y="4766972"/>
            <a:ext cx="1101418" cy="11014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National Federation of Roofing Contractors">
            <a:extLst>
              <a:ext uri="{FF2B5EF4-FFF2-40B4-BE49-F238E27FC236}">
                <a16:creationId xmlns:a16="http://schemas.microsoft.com/office/drawing/2014/main" id="{C913C6DF-55AF-4AC6-8D32-7FA78BFBB8D7}"/>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599186" y="4832378"/>
            <a:ext cx="1724341" cy="4655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Miller Homes (@MillerHomesUK) | Twitter">
            <a:extLst>
              <a:ext uri="{FF2B5EF4-FFF2-40B4-BE49-F238E27FC236}">
                <a16:creationId xmlns:a16="http://schemas.microsoft.com/office/drawing/2014/main" id="{B369A8DD-B8C0-42B0-919A-699CBAD7C437}"/>
              </a:ext>
            </a:extLst>
          </p:cNvPr>
          <p:cNvPicPr>
            <a:picLocks noChangeAspect="1" noChangeArrowheads="1"/>
          </p:cNvPicPr>
          <p:nvPr/>
        </p:nvPicPr>
        <p:blipFill>
          <a:blip r:embed="rId35">
            <a:extLst>
              <a:ext uri="{BEBA8EAE-BF5A-486C-A8C5-ECC9F3942E4B}">
                <a14:imgProps xmlns:a14="http://schemas.microsoft.com/office/drawing/2010/main">
                  <a14:imgLayer r:embed="rId36">
                    <a14:imgEffect>
                      <a14:backgroundRemoval t="9778" b="89778" l="7111" r="89778">
                        <a14:foregroundMark x1="6222" y1="54222" x2="82222" y2="62222"/>
                        <a14:foregroundMark x1="82222" y1="62222" x2="56444" y2="42222"/>
                        <a14:foregroundMark x1="56444" y1="42222" x2="16444" y2="42222"/>
                        <a14:foregroundMark x1="16444" y1="42222" x2="7111" y2="52444"/>
                      </a14:backgroundRemoval>
                    </a14:imgEffect>
                  </a14:imgLayer>
                </a14:imgProps>
              </a:ext>
              <a:ext uri="{28A0092B-C50C-407E-A947-70E740481C1C}">
                <a14:useLocalDpi xmlns:a14="http://schemas.microsoft.com/office/drawing/2010/main" val="0"/>
              </a:ext>
            </a:extLst>
          </a:blip>
          <a:srcRect/>
          <a:stretch>
            <a:fillRect/>
          </a:stretch>
        </p:blipFill>
        <p:spPr bwMode="auto">
          <a:xfrm>
            <a:off x="4026018" y="1984161"/>
            <a:ext cx="1854772" cy="190104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Thank you – Skills4Stem">
            <a:extLst>
              <a:ext uri="{FF2B5EF4-FFF2-40B4-BE49-F238E27FC236}">
                <a16:creationId xmlns:a16="http://schemas.microsoft.com/office/drawing/2014/main" id="{34931C9A-A70D-4310-B5EB-985C2584ECFB}"/>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785584" y="1134990"/>
            <a:ext cx="2189500" cy="8782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Image result for Morgan Sindall group logo">
            <a:extLst>
              <a:ext uri="{FF2B5EF4-FFF2-40B4-BE49-F238E27FC236}">
                <a16:creationId xmlns:a16="http://schemas.microsoft.com/office/drawing/2014/main" id="{CAA7788C-65B4-4A76-BBB9-A39CED41F2A7}"/>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536406" y="2822049"/>
            <a:ext cx="1430415" cy="101216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London Early Years Foundation (LEYF) | Nursery World Show | 7 &amp; 8 ...">
            <a:extLst>
              <a:ext uri="{FF2B5EF4-FFF2-40B4-BE49-F238E27FC236}">
                <a16:creationId xmlns:a16="http://schemas.microsoft.com/office/drawing/2014/main" id="{B3D3F1BE-2B6E-4257-9B2D-2F4B305A5C5D}"/>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472753" y="2558730"/>
            <a:ext cx="1438275" cy="86296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Image result for Interserve Learning and Employment logo">
            <a:extLst>
              <a:ext uri="{FF2B5EF4-FFF2-40B4-BE49-F238E27FC236}">
                <a16:creationId xmlns:a16="http://schemas.microsoft.com/office/drawing/2014/main" id="{D035D9FC-DB66-40F2-A5D7-88AF9D965082}"/>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479273" y="4781949"/>
            <a:ext cx="1195418" cy="8538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Image result for University of Northampton education department logo">
            <a:extLst>
              <a:ext uri="{FF2B5EF4-FFF2-40B4-BE49-F238E27FC236}">
                <a16:creationId xmlns:a16="http://schemas.microsoft.com/office/drawing/2014/main" id="{3C8C159C-00B8-443E-A719-3D278A4227E9}"/>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241557" y="3566520"/>
            <a:ext cx="1706636" cy="113775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Ellesmere Children's Centre - Posts | Facebook">
            <a:extLst>
              <a:ext uri="{FF2B5EF4-FFF2-40B4-BE49-F238E27FC236}">
                <a16:creationId xmlns:a16="http://schemas.microsoft.com/office/drawing/2014/main" id="{ABCD9CA0-2095-4E67-B446-21852BFBFC73}"/>
              </a:ext>
            </a:extLst>
          </p:cNvPr>
          <p:cNvPicPr>
            <a:picLocks noChangeAspect="1" noChangeArrowheads="1"/>
          </p:cNvPicPr>
          <p:nvPr/>
        </p:nvPicPr>
        <p:blipFill>
          <a:blip r:embed="rId42">
            <a:extLst>
              <a:ext uri="{BEBA8EAE-BF5A-486C-A8C5-ECC9F3942E4B}">
                <a14:imgProps xmlns:a14="http://schemas.microsoft.com/office/drawing/2010/main">
                  <a14:imgLayer r:embed="rId4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00067" y="3661844"/>
            <a:ext cx="1766754" cy="17905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6E74B6-0005-174D-AE5F-8832B68C2F76}"/>
              </a:ext>
            </a:extLst>
          </p:cNvPr>
          <p:cNvSpPr>
            <a:spLocks noGrp="1"/>
          </p:cNvSpPr>
          <p:nvPr>
            <p:ph type="title" idx="4294967295"/>
          </p:nvPr>
        </p:nvSpPr>
        <p:spPr>
          <a:xfrm>
            <a:off x="102652" y="328545"/>
            <a:ext cx="10515600" cy="1325563"/>
          </a:xfrm>
        </p:spPr>
        <p:txBody>
          <a:bodyPr/>
          <a:lstStyle/>
          <a:p>
            <a:pPr rtl="0" eaLnBrk="1" fontAlgn="auto" latinLnBrk="0" hangingPunct="1"/>
            <a:r>
              <a:rPr lang="en-GB" sz="4000" b="1" kern="1200" dirty="0">
                <a:solidFill>
                  <a:srgbClr val="0070C0"/>
                </a:solidFill>
                <a:effectLst/>
                <a:latin typeface="Gill Sans MT" panose="020B0502020104020203" pitchFamily="34" charset="77"/>
                <a:ea typeface="+mn-ea"/>
                <a:cs typeface="+mn-cs"/>
              </a:rPr>
              <a:t>Outline Content - T Level Panels</a:t>
            </a:r>
            <a:endParaRPr lang="en-GB" dirty="0">
              <a:effectLst/>
            </a:endParaRPr>
          </a:p>
          <a:p>
            <a:endParaRPr lang="en-US" dirty="0"/>
          </a:p>
        </p:txBody>
      </p:sp>
    </p:spTree>
    <p:extLst>
      <p:ext uri="{BB962C8B-B14F-4D97-AF65-F5344CB8AC3E}">
        <p14:creationId xmlns:p14="http://schemas.microsoft.com/office/powerpoint/2010/main" val="159822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Right 19">
            <a:extLst>
              <a:ext uri="{FF2B5EF4-FFF2-40B4-BE49-F238E27FC236}">
                <a16:creationId xmlns:a16="http://schemas.microsoft.com/office/drawing/2014/main" id="{0C9828C5-82C8-476F-99DD-86D00BC46F01}"/>
              </a:ext>
              <a:ext uri="{C183D7F6-B498-43B3-948B-1728B52AA6E4}">
                <adec:decorative xmlns:adec="http://schemas.microsoft.com/office/drawing/2017/decorative" val="1"/>
              </a:ext>
            </a:extLst>
          </p:cNvPr>
          <p:cNvSpPr/>
          <p:nvPr/>
        </p:nvSpPr>
        <p:spPr>
          <a:xfrm>
            <a:off x="125413" y="2574925"/>
            <a:ext cx="9847262" cy="92233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latin typeface="Gill Sans MT" panose="020B0502020104020203" pitchFamily="34" charset="0"/>
            </a:endParaRPr>
          </a:p>
        </p:txBody>
      </p:sp>
      <p:sp>
        <p:nvSpPr>
          <p:cNvPr id="4" name="Arrow: Right 3">
            <a:extLst>
              <a:ext uri="{FF2B5EF4-FFF2-40B4-BE49-F238E27FC236}">
                <a16:creationId xmlns:a16="http://schemas.microsoft.com/office/drawing/2014/main" id="{BD2E58E4-09C7-4203-9E04-09E2084242E8}"/>
              </a:ext>
              <a:ext uri="{C183D7F6-B498-43B3-948B-1728B52AA6E4}">
                <adec:decorative xmlns:adec="http://schemas.microsoft.com/office/drawing/2017/decorative" val="1"/>
              </a:ext>
            </a:extLst>
          </p:cNvPr>
          <p:cNvSpPr/>
          <p:nvPr/>
        </p:nvSpPr>
        <p:spPr>
          <a:xfrm>
            <a:off x="0" y="1008063"/>
            <a:ext cx="9794875" cy="92233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latin typeface="Gill Sans MT" panose="020B0502020104020203" pitchFamily="34" charset="0"/>
            </a:endParaRPr>
          </a:p>
        </p:txBody>
      </p:sp>
      <p:sp>
        <p:nvSpPr>
          <p:cNvPr id="18436" name="TextBox 4">
            <a:extLst>
              <a:ext uri="{FF2B5EF4-FFF2-40B4-BE49-F238E27FC236}">
                <a16:creationId xmlns:a16="http://schemas.microsoft.com/office/drawing/2014/main" id="{36979A1E-8AE6-473A-BD9A-C915A5262A50}"/>
              </a:ext>
            </a:extLst>
          </p:cNvPr>
          <p:cNvSpPr txBox="1">
            <a:spLocks noChangeArrowheads="1"/>
          </p:cNvSpPr>
          <p:nvPr/>
        </p:nvSpPr>
        <p:spPr bwMode="auto">
          <a:xfrm rot="-2020">
            <a:off x="2095500" y="1801813"/>
            <a:ext cx="3597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a:solidFill>
                  <a:srgbClr val="FF0000"/>
                </a:solidFill>
                <a:latin typeface="Gill Sans MT" panose="020B0502020104020203" pitchFamily="34" charset="0"/>
              </a:rPr>
              <a:t>         Winter 2018               Spring 2019</a:t>
            </a:r>
          </a:p>
        </p:txBody>
      </p:sp>
      <p:sp>
        <p:nvSpPr>
          <p:cNvPr id="6" name="Oval 5">
            <a:extLst>
              <a:ext uri="{FF2B5EF4-FFF2-40B4-BE49-F238E27FC236}">
                <a16:creationId xmlns:a16="http://schemas.microsoft.com/office/drawing/2014/main" id="{BF053A79-8DA3-4FA6-ACBC-9F6D84688971}"/>
              </a:ext>
            </a:extLst>
          </p:cNvPr>
          <p:cNvSpPr/>
          <p:nvPr/>
        </p:nvSpPr>
        <p:spPr>
          <a:xfrm>
            <a:off x="7675563" y="744538"/>
            <a:ext cx="1800225" cy="90011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schemeClr val="tx1"/>
                </a:solidFill>
                <a:latin typeface="Gill Sans MT" panose="020B0502020104020203" pitchFamily="34" charset="0"/>
              </a:rPr>
              <a:t>Provider readiness</a:t>
            </a:r>
          </a:p>
        </p:txBody>
      </p:sp>
      <p:sp>
        <p:nvSpPr>
          <p:cNvPr id="8" name="Oval 7">
            <a:extLst>
              <a:ext uri="{FF2B5EF4-FFF2-40B4-BE49-F238E27FC236}">
                <a16:creationId xmlns:a16="http://schemas.microsoft.com/office/drawing/2014/main" id="{2F3E63B7-45D0-419A-BFF2-2563E06FD562}"/>
              </a:ext>
            </a:extLst>
          </p:cNvPr>
          <p:cNvSpPr/>
          <p:nvPr/>
        </p:nvSpPr>
        <p:spPr>
          <a:xfrm>
            <a:off x="3838575" y="744538"/>
            <a:ext cx="1800225" cy="90011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schemeClr val="tx1"/>
                </a:solidFill>
                <a:latin typeface="Gill Sans MT" panose="020B0502020104020203" pitchFamily="34" charset="0"/>
              </a:rPr>
              <a:t>Contracts Awarded</a:t>
            </a:r>
          </a:p>
        </p:txBody>
      </p:sp>
      <p:sp>
        <p:nvSpPr>
          <p:cNvPr id="9" name="Oval 8">
            <a:extLst>
              <a:ext uri="{FF2B5EF4-FFF2-40B4-BE49-F238E27FC236}">
                <a16:creationId xmlns:a16="http://schemas.microsoft.com/office/drawing/2014/main" id="{6C8FC012-4C59-4E23-8634-3D92164BEF1C}"/>
              </a:ext>
            </a:extLst>
          </p:cNvPr>
          <p:cNvSpPr/>
          <p:nvPr/>
        </p:nvSpPr>
        <p:spPr>
          <a:xfrm>
            <a:off x="1919288" y="744538"/>
            <a:ext cx="1800225" cy="90011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schemeClr val="tx1"/>
                </a:solidFill>
                <a:latin typeface="Gill Sans MT" panose="020B0502020104020203" pitchFamily="34" charset="0"/>
              </a:rPr>
              <a:t>Evaluation of bids</a:t>
            </a:r>
          </a:p>
        </p:txBody>
      </p:sp>
      <p:sp>
        <p:nvSpPr>
          <p:cNvPr id="11" name="Oval 10">
            <a:extLst>
              <a:ext uri="{FF2B5EF4-FFF2-40B4-BE49-F238E27FC236}">
                <a16:creationId xmlns:a16="http://schemas.microsoft.com/office/drawing/2014/main" id="{20142C7F-6592-424B-B511-D08C994F297B}"/>
              </a:ext>
            </a:extLst>
          </p:cNvPr>
          <p:cNvSpPr/>
          <p:nvPr/>
        </p:nvSpPr>
        <p:spPr>
          <a:xfrm>
            <a:off x="9947275" y="930275"/>
            <a:ext cx="2160588" cy="10795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a:solidFill>
                  <a:prstClr val="white"/>
                </a:solidFill>
                <a:latin typeface="Gill Sans MT" panose="020B0502020104020203" pitchFamily="34" charset="0"/>
              </a:rPr>
              <a:t>Sept’ 2020: </a:t>
            </a:r>
          </a:p>
          <a:p>
            <a:pPr algn="ctr" eaLnBrk="1" fontAlgn="auto" hangingPunct="1">
              <a:spcBef>
                <a:spcPts val="0"/>
              </a:spcBef>
              <a:spcAft>
                <a:spcPts val="0"/>
              </a:spcAft>
              <a:defRPr/>
            </a:pPr>
            <a:r>
              <a:rPr lang="en-GB">
                <a:solidFill>
                  <a:prstClr val="white"/>
                </a:solidFill>
                <a:latin typeface="Gill Sans MT" panose="020B0502020104020203" pitchFamily="34" charset="0"/>
              </a:rPr>
              <a:t>Teach date for</a:t>
            </a:r>
            <a:br>
              <a:rPr lang="en-GB">
                <a:solidFill>
                  <a:prstClr val="white"/>
                </a:solidFill>
                <a:latin typeface="Gill Sans MT" panose="020B0502020104020203" pitchFamily="34" charset="0"/>
              </a:rPr>
            </a:br>
            <a:r>
              <a:rPr lang="en-GB">
                <a:solidFill>
                  <a:prstClr val="white"/>
                </a:solidFill>
                <a:latin typeface="Gill Sans MT" panose="020B0502020104020203" pitchFamily="34" charset="0"/>
              </a:rPr>
              <a:t>T Levels</a:t>
            </a:r>
          </a:p>
        </p:txBody>
      </p:sp>
      <p:sp>
        <p:nvSpPr>
          <p:cNvPr id="13" name="Oval 12">
            <a:extLst>
              <a:ext uri="{FF2B5EF4-FFF2-40B4-BE49-F238E27FC236}">
                <a16:creationId xmlns:a16="http://schemas.microsoft.com/office/drawing/2014/main" id="{63E16A11-8700-4CF1-BEA6-E63E6FAD34E0}"/>
              </a:ext>
            </a:extLst>
          </p:cNvPr>
          <p:cNvSpPr/>
          <p:nvPr/>
        </p:nvSpPr>
        <p:spPr>
          <a:xfrm>
            <a:off x="0" y="2336800"/>
            <a:ext cx="1800225" cy="90011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prstClr val="black"/>
                </a:solidFill>
                <a:latin typeface="Gill Sans MT" panose="020B0502020104020203" pitchFamily="34" charset="0"/>
              </a:rPr>
              <a:t>2021 T Level ITT published</a:t>
            </a:r>
          </a:p>
        </p:txBody>
      </p:sp>
      <p:sp>
        <p:nvSpPr>
          <p:cNvPr id="14" name="Oval 13">
            <a:extLst>
              <a:ext uri="{FF2B5EF4-FFF2-40B4-BE49-F238E27FC236}">
                <a16:creationId xmlns:a16="http://schemas.microsoft.com/office/drawing/2014/main" id="{E8B59CED-76AE-4E4A-8DE0-299253A7C126}"/>
              </a:ext>
            </a:extLst>
          </p:cNvPr>
          <p:cNvSpPr/>
          <p:nvPr/>
        </p:nvSpPr>
        <p:spPr>
          <a:xfrm>
            <a:off x="1919288" y="2336800"/>
            <a:ext cx="1800225" cy="90011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prstClr val="black"/>
                </a:solidFill>
                <a:latin typeface="Gill Sans MT" panose="020B0502020104020203" pitchFamily="34" charset="0"/>
              </a:rPr>
              <a:t>Evaluation of bids</a:t>
            </a:r>
          </a:p>
        </p:txBody>
      </p:sp>
      <p:sp>
        <p:nvSpPr>
          <p:cNvPr id="15" name="Oval 14">
            <a:extLst>
              <a:ext uri="{FF2B5EF4-FFF2-40B4-BE49-F238E27FC236}">
                <a16:creationId xmlns:a16="http://schemas.microsoft.com/office/drawing/2014/main" id="{B8BAF894-1D37-439B-BC08-1865BB21315A}"/>
              </a:ext>
            </a:extLst>
          </p:cNvPr>
          <p:cNvSpPr/>
          <p:nvPr/>
        </p:nvSpPr>
        <p:spPr>
          <a:xfrm>
            <a:off x="3840163" y="2336800"/>
            <a:ext cx="1800225" cy="90011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prstClr val="black"/>
                </a:solidFill>
                <a:latin typeface="Gill Sans MT" panose="020B0502020104020203" pitchFamily="34" charset="0"/>
              </a:rPr>
              <a:t>Contracts Awarded</a:t>
            </a:r>
          </a:p>
        </p:txBody>
      </p:sp>
      <p:sp>
        <p:nvSpPr>
          <p:cNvPr id="18" name="Oval 17">
            <a:extLst>
              <a:ext uri="{FF2B5EF4-FFF2-40B4-BE49-F238E27FC236}">
                <a16:creationId xmlns:a16="http://schemas.microsoft.com/office/drawing/2014/main" id="{6682F194-18A1-4ECD-A448-729263F35F54}"/>
              </a:ext>
            </a:extLst>
          </p:cNvPr>
          <p:cNvSpPr/>
          <p:nvPr/>
        </p:nvSpPr>
        <p:spPr>
          <a:xfrm>
            <a:off x="7680325" y="2336800"/>
            <a:ext cx="1800225" cy="90011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prstClr val="black"/>
                </a:solidFill>
                <a:latin typeface="Gill Sans MT" panose="020B0502020104020203" pitchFamily="34" charset="0"/>
              </a:rPr>
              <a:t>Provider readiness</a:t>
            </a:r>
          </a:p>
        </p:txBody>
      </p:sp>
      <p:sp>
        <p:nvSpPr>
          <p:cNvPr id="19" name="Oval 18">
            <a:extLst>
              <a:ext uri="{FF2B5EF4-FFF2-40B4-BE49-F238E27FC236}">
                <a16:creationId xmlns:a16="http://schemas.microsoft.com/office/drawing/2014/main" id="{787BA15F-14B2-48DF-AAD6-EACD371964B6}"/>
              </a:ext>
            </a:extLst>
          </p:cNvPr>
          <p:cNvSpPr/>
          <p:nvPr/>
        </p:nvSpPr>
        <p:spPr>
          <a:xfrm>
            <a:off x="9947275" y="2490788"/>
            <a:ext cx="2160588" cy="10795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a:solidFill>
                  <a:prstClr val="white"/>
                </a:solidFill>
                <a:latin typeface="Gill Sans MT" panose="020B0502020104020203" pitchFamily="34" charset="0"/>
              </a:rPr>
              <a:t>Sept’ 2021: </a:t>
            </a:r>
          </a:p>
          <a:p>
            <a:pPr algn="ctr" eaLnBrk="1" fontAlgn="auto" hangingPunct="1">
              <a:spcBef>
                <a:spcPts val="0"/>
              </a:spcBef>
              <a:spcAft>
                <a:spcPts val="0"/>
              </a:spcAft>
              <a:defRPr/>
            </a:pPr>
            <a:r>
              <a:rPr lang="en-GB">
                <a:solidFill>
                  <a:prstClr val="white"/>
                </a:solidFill>
                <a:latin typeface="Gill Sans MT" panose="020B0502020104020203" pitchFamily="34" charset="0"/>
              </a:rPr>
              <a:t>Teach date for</a:t>
            </a:r>
            <a:br>
              <a:rPr lang="en-GB">
                <a:solidFill>
                  <a:prstClr val="white"/>
                </a:solidFill>
                <a:latin typeface="Gill Sans MT" panose="020B0502020104020203" pitchFamily="34" charset="0"/>
              </a:rPr>
            </a:br>
            <a:r>
              <a:rPr lang="en-GB">
                <a:solidFill>
                  <a:prstClr val="white"/>
                </a:solidFill>
                <a:latin typeface="Gill Sans MT" panose="020B0502020104020203" pitchFamily="34" charset="0"/>
              </a:rPr>
              <a:t>T Levels</a:t>
            </a:r>
          </a:p>
        </p:txBody>
      </p:sp>
      <p:sp>
        <p:nvSpPr>
          <p:cNvPr id="18446" name="TextBox 27">
            <a:extLst>
              <a:ext uri="{FF2B5EF4-FFF2-40B4-BE49-F238E27FC236}">
                <a16:creationId xmlns:a16="http://schemas.microsoft.com/office/drawing/2014/main" id="{9422BF5C-F130-46ED-A27D-3A9061CF7826}"/>
              </a:ext>
            </a:extLst>
          </p:cNvPr>
          <p:cNvSpPr txBox="1">
            <a:spLocks noChangeArrowheads="1"/>
          </p:cNvSpPr>
          <p:nvPr/>
        </p:nvSpPr>
        <p:spPr bwMode="auto">
          <a:xfrm rot="-2020">
            <a:off x="266700" y="3349625"/>
            <a:ext cx="1246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a:solidFill>
                  <a:srgbClr val="FF0000"/>
                </a:solidFill>
                <a:latin typeface="Gill Sans MT" panose="020B0502020104020203" pitchFamily="34" charset="0"/>
              </a:rPr>
              <a:t>Spring 2019</a:t>
            </a:r>
          </a:p>
        </p:txBody>
      </p:sp>
      <p:sp>
        <p:nvSpPr>
          <p:cNvPr id="18447" name="TextBox 28">
            <a:extLst>
              <a:ext uri="{FF2B5EF4-FFF2-40B4-BE49-F238E27FC236}">
                <a16:creationId xmlns:a16="http://schemas.microsoft.com/office/drawing/2014/main" id="{4A15BA99-5350-47B0-8DEE-B1B437146ABD}"/>
              </a:ext>
            </a:extLst>
          </p:cNvPr>
          <p:cNvSpPr txBox="1">
            <a:spLocks noChangeArrowheads="1"/>
          </p:cNvSpPr>
          <p:nvPr/>
        </p:nvSpPr>
        <p:spPr bwMode="auto">
          <a:xfrm rot="-2020">
            <a:off x="2100263" y="3322638"/>
            <a:ext cx="1535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Summer 2019</a:t>
            </a:r>
          </a:p>
        </p:txBody>
      </p:sp>
      <p:sp>
        <p:nvSpPr>
          <p:cNvPr id="18448" name="TextBox 29">
            <a:extLst>
              <a:ext uri="{FF2B5EF4-FFF2-40B4-BE49-F238E27FC236}">
                <a16:creationId xmlns:a16="http://schemas.microsoft.com/office/drawing/2014/main" id="{C85D1DF0-4843-420E-8F38-7EEB6F1CBA31}"/>
              </a:ext>
            </a:extLst>
          </p:cNvPr>
          <p:cNvSpPr txBox="1">
            <a:spLocks noChangeArrowheads="1"/>
          </p:cNvSpPr>
          <p:nvPr/>
        </p:nvSpPr>
        <p:spPr bwMode="auto">
          <a:xfrm rot="-2020">
            <a:off x="4121150" y="3340100"/>
            <a:ext cx="1409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Autumn 2019</a:t>
            </a:r>
          </a:p>
        </p:txBody>
      </p:sp>
      <p:sp>
        <p:nvSpPr>
          <p:cNvPr id="18449" name="TextBox 30">
            <a:extLst>
              <a:ext uri="{FF2B5EF4-FFF2-40B4-BE49-F238E27FC236}">
                <a16:creationId xmlns:a16="http://schemas.microsoft.com/office/drawing/2014/main" id="{96CDDA3C-F366-43AA-AC57-CE8724B63096}"/>
              </a:ext>
            </a:extLst>
          </p:cNvPr>
          <p:cNvSpPr txBox="1">
            <a:spLocks noChangeArrowheads="1"/>
          </p:cNvSpPr>
          <p:nvPr/>
        </p:nvSpPr>
        <p:spPr bwMode="auto">
          <a:xfrm rot="-2020">
            <a:off x="5926138" y="3349625"/>
            <a:ext cx="1531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Autumn 2019 – Autumn 2020</a:t>
            </a:r>
          </a:p>
        </p:txBody>
      </p:sp>
      <p:sp>
        <p:nvSpPr>
          <p:cNvPr id="18451" name="TextBox 25">
            <a:extLst>
              <a:ext uri="{FF2B5EF4-FFF2-40B4-BE49-F238E27FC236}">
                <a16:creationId xmlns:a16="http://schemas.microsoft.com/office/drawing/2014/main" id="{53FAFDD0-F67E-4FAA-8D92-03E314C06B27}"/>
              </a:ext>
            </a:extLst>
          </p:cNvPr>
          <p:cNvSpPr txBox="1">
            <a:spLocks noChangeArrowheads="1"/>
          </p:cNvSpPr>
          <p:nvPr/>
        </p:nvSpPr>
        <p:spPr bwMode="auto">
          <a:xfrm rot="-2020">
            <a:off x="7707313" y="3255963"/>
            <a:ext cx="1531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Autumn 2020 – Autumn 2021</a:t>
            </a:r>
          </a:p>
        </p:txBody>
      </p:sp>
      <p:sp>
        <p:nvSpPr>
          <p:cNvPr id="18452" name="TextBox 1">
            <a:extLst>
              <a:ext uri="{FF2B5EF4-FFF2-40B4-BE49-F238E27FC236}">
                <a16:creationId xmlns:a16="http://schemas.microsoft.com/office/drawing/2014/main" id="{4B8DF910-E4E2-406E-B3EA-A4F709B2BEE3}"/>
              </a:ext>
            </a:extLst>
          </p:cNvPr>
          <p:cNvSpPr txBox="1">
            <a:spLocks noChangeArrowheads="1"/>
          </p:cNvSpPr>
          <p:nvPr/>
        </p:nvSpPr>
        <p:spPr bwMode="auto">
          <a:xfrm>
            <a:off x="6110288" y="1700213"/>
            <a:ext cx="1668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Spring 2019 – Early 2020</a:t>
            </a:r>
            <a:endParaRPr lang="en-GB" altLang="en-US" sz="1600">
              <a:solidFill>
                <a:srgbClr val="000000"/>
              </a:solidFill>
              <a:latin typeface="Gill Sans MT" panose="020B0502020104020203" pitchFamily="34" charset="0"/>
            </a:endParaRPr>
          </a:p>
        </p:txBody>
      </p:sp>
      <p:sp>
        <p:nvSpPr>
          <p:cNvPr id="18453" name="TextBox 33">
            <a:extLst>
              <a:ext uri="{FF2B5EF4-FFF2-40B4-BE49-F238E27FC236}">
                <a16:creationId xmlns:a16="http://schemas.microsoft.com/office/drawing/2014/main" id="{EEE7800E-C7AD-4781-AC72-CEE76B166E8E}"/>
              </a:ext>
            </a:extLst>
          </p:cNvPr>
          <p:cNvSpPr txBox="1">
            <a:spLocks noChangeArrowheads="1"/>
          </p:cNvSpPr>
          <p:nvPr/>
        </p:nvSpPr>
        <p:spPr bwMode="auto">
          <a:xfrm>
            <a:off x="7727950" y="1700213"/>
            <a:ext cx="1668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Early 2020 – Autumn 2020</a:t>
            </a:r>
            <a:endParaRPr lang="en-GB" altLang="en-US" sz="1600">
              <a:solidFill>
                <a:srgbClr val="000000"/>
              </a:solidFill>
              <a:latin typeface="Gill Sans MT" panose="020B0502020104020203" pitchFamily="34" charset="0"/>
            </a:endParaRPr>
          </a:p>
        </p:txBody>
      </p:sp>
      <p:pic>
        <p:nvPicPr>
          <p:cNvPr id="18454" name="Picture 26" descr="Team:DTU-Denmark/SPL - 2010.igem.org">
            <a:extLst>
              <a:ext uri="{FF2B5EF4-FFF2-40B4-BE49-F238E27FC236}">
                <a16:creationId xmlns:a16="http://schemas.microsoft.com/office/drawing/2014/main" id="{DB3EF2E0-F9E7-4272-A62E-BDD700B65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075" y="969963"/>
            <a:ext cx="62071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35" descr="Team:DTU-Denmark/SPL - 2010.igem.org">
            <a:extLst>
              <a:ext uri="{FF2B5EF4-FFF2-40B4-BE49-F238E27FC236}">
                <a16:creationId xmlns:a16="http://schemas.microsoft.com/office/drawing/2014/main" id="{202D4C87-19C7-4952-91D8-B240DBCA5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463" y="957263"/>
            <a:ext cx="6207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36" descr="Team:DTU-Denmark/SPL - 2010.igem.org">
            <a:extLst>
              <a:ext uri="{FF2B5EF4-FFF2-40B4-BE49-F238E27FC236}">
                <a16:creationId xmlns:a16="http://schemas.microsoft.com/office/drawing/2014/main" id="{555D6A20-D435-4228-A34A-7A36DE1C3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2500313"/>
            <a:ext cx="6207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rrow: Right 19">
            <a:extLst>
              <a:ext uri="{FF2B5EF4-FFF2-40B4-BE49-F238E27FC236}">
                <a16:creationId xmlns:a16="http://schemas.microsoft.com/office/drawing/2014/main" id="{093E850C-1E60-4373-BC6C-344E159A2B0C}"/>
              </a:ext>
              <a:ext uri="{C183D7F6-B498-43B3-948B-1728B52AA6E4}">
                <adec:decorative xmlns:adec="http://schemas.microsoft.com/office/drawing/2017/decorative" val="1"/>
              </a:ext>
            </a:extLst>
          </p:cNvPr>
          <p:cNvSpPr/>
          <p:nvPr/>
        </p:nvSpPr>
        <p:spPr>
          <a:xfrm>
            <a:off x="0" y="4141788"/>
            <a:ext cx="10112375" cy="922337"/>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latin typeface="Gill Sans MT" panose="020B0502020104020203" pitchFamily="34" charset="0"/>
            </a:endParaRPr>
          </a:p>
        </p:txBody>
      </p:sp>
      <p:sp>
        <p:nvSpPr>
          <p:cNvPr id="38" name="Oval 37">
            <a:extLst>
              <a:ext uri="{FF2B5EF4-FFF2-40B4-BE49-F238E27FC236}">
                <a16:creationId xmlns:a16="http://schemas.microsoft.com/office/drawing/2014/main" id="{D9046653-91B7-4309-B619-0B9C4F101F4F}"/>
              </a:ext>
            </a:extLst>
          </p:cNvPr>
          <p:cNvSpPr/>
          <p:nvPr/>
        </p:nvSpPr>
        <p:spPr>
          <a:xfrm>
            <a:off x="0" y="3883025"/>
            <a:ext cx="1800225" cy="900113"/>
          </a:xfrm>
          <a:prstGeom prst="ellipse">
            <a:avLst/>
          </a:prstGeom>
          <a:solidFill>
            <a:srgbClr val="D1D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prstClr val="black"/>
                </a:solidFill>
                <a:latin typeface="Gill Sans MT" panose="020B0502020104020203" pitchFamily="34" charset="0"/>
              </a:rPr>
              <a:t>2022 T Level ITT published</a:t>
            </a:r>
          </a:p>
        </p:txBody>
      </p:sp>
      <p:sp>
        <p:nvSpPr>
          <p:cNvPr id="39" name="Oval 38">
            <a:extLst>
              <a:ext uri="{FF2B5EF4-FFF2-40B4-BE49-F238E27FC236}">
                <a16:creationId xmlns:a16="http://schemas.microsoft.com/office/drawing/2014/main" id="{DA872401-FB89-4BBC-8928-AFA04EBC958C}"/>
              </a:ext>
            </a:extLst>
          </p:cNvPr>
          <p:cNvSpPr/>
          <p:nvPr/>
        </p:nvSpPr>
        <p:spPr>
          <a:xfrm>
            <a:off x="1960563" y="3883025"/>
            <a:ext cx="1800225" cy="900113"/>
          </a:xfrm>
          <a:prstGeom prst="ellipse">
            <a:avLst/>
          </a:prstGeom>
          <a:solidFill>
            <a:srgbClr val="D1D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prstClr val="black"/>
                </a:solidFill>
                <a:latin typeface="Gill Sans MT" panose="020B0502020104020203" pitchFamily="34" charset="0"/>
              </a:rPr>
              <a:t>Evaluation of bids</a:t>
            </a:r>
          </a:p>
        </p:txBody>
      </p:sp>
      <p:sp>
        <p:nvSpPr>
          <p:cNvPr id="40" name="Oval 39">
            <a:extLst>
              <a:ext uri="{FF2B5EF4-FFF2-40B4-BE49-F238E27FC236}">
                <a16:creationId xmlns:a16="http://schemas.microsoft.com/office/drawing/2014/main" id="{BA6460FC-04AD-4443-843C-9C54C1C59E5C}"/>
              </a:ext>
            </a:extLst>
          </p:cNvPr>
          <p:cNvSpPr/>
          <p:nvPr/>
        </p:nvSpPr>
        <p:spPr>
          <a:xfrm>
            <a:off x="3922713" y="3883025"/>
            <a:ext cx="1800225" cy="900113"/>
          </a:xfrm>
          <a:prstGeom prst="ellipse">
            <a:avLst/>
          </a:prstGeom>
          <a:solidFill>
            <a:srgbClr val="D1D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prstClr val="black"/>
                </a:solidFill>
                <a:latin typeface="Gill Sans MT" panose="020B0502020104020203" pitchFamily="34" charset="0"/>
              </a:rPr>
              <a:t>Contracts Awarded</a:t>
            </a:r>
          </a:p>
        </p:txBody>
      </p:sp>
      <p:sp>
        <p:nvSpPr>
          <p:cNvPr id="42" name="Oval 41">
            <a:extLst>
              <a:ext uri="{FF2B5EF4-FFF2-40B4-BE49-F238E27FC236}">
                <a16:creationId xmlns:a16="http://schemas.microsoft.com/office/drawing/2014/main" id="{1ABB5307-0831-4BFC-A8FD-4365F1E35C70}"/>
              </a:ext>
            </a:extLst>
          </p:cNvPr>
          <p:cNvSpPr/>
          <p:nvPr/>
        </p:nvSpPr>
        <p:spPr>
          <a:xfrm>
            <a:off x="7843838" y="3883025"/>
            <a:ext cx="1512887" cy="900113"/>
          </a:xfrm>
          <a:prstGeom prst="ellipse">
            <a:avLst/>
          </a:prstGeom>
          <a:solidFill>
            <a:srgbClr val="D1D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prstClr val="black"/>
                </a:solidFill>
                <a:latin typeface="Gill Sans MT" panose="020B0502020104020203" pitchFamily="34" charset="0"/>
              </a:rPr>
              <a:t>Provider readiness</a:t>
            </a:r>
          </a:p>
        </p:txBody>
      </p:sp>
      <p:sp>
        <p:nvSpPr>
          <p:cNvPr id="43" name="Oval 42">
            <a:extLst>
              <a:ext uri="{FF2B5EF4-FFF2-40B4-BE49-F238E27FC236}">
                <a16:creationId xmlns:a16="http://schemas.microsoft.com/office/drawing/2014/main" id="{24B3DA53-A953-401F-8398-90098F433966}"/>
              </a:ext>
            </a:extLst>
          </p:cNvPr>
          <p:cNvSpPr/>
          <p:nvPr/>
        </p:nvSpPr>
        <p:spPr>
          <a:xfrm>
            <a:off x="10139363" y="4022725"/>
            <a:ext cx="2052637" cy="10795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a:solidFill>
                  <a:prstClr val="white"/>
                </a:solidFill>
                <a:latin typeface="Gill Sans MT" panose="020B0502020104020203" pitchFamily="34" charset="0"/>
              </a:rPr>
              <a:t>Sept’ 2022: </a:t>
            </a:r>
          </a:p>
          <a:p>
            <a:pPr algn="ctr" eaLnBrk="1" fontAlgn="auto" hangingPunct="1">
              <a:spcBef>
                <a:spcPts val="0"/>
              </a:spcBef>
              <a:spcAft>
                <a:spcPts val="0"/>
              </a:spcAft>
              <a:defRPr/>
            </a:pPr>
            <a:r>
              <a:rPr lang="en-GB">
                <a:solidFill>
                  <a:prstClr val="white"/>
                </a:solidFill>
                <a:latin typeface="Gill Sans MT" panose="020B0502020104020203" pitchFamily="34" charset="0"/>
              </a:rPr>
              <a:t>Teach date</a:t>
            </a:r>
            <a:br>
              <a:rPr lang="en-GB">
                <a:solidFill>
                  <a:prstClr val="white"/>
                </a:solidFill>
                <a:latin typeface="Gill Sans MT" panose="020B0502020104020203" pitchFamily="34" charset="0"/>
              </a:rPr>
            </a:br>
            <a:r>
              <a:rPr lang="en-GB">
                <a:solidFill>
                  <a:prstClr val="white"/>
                </a:solidFill>
                <a:latin typeface="Gill Sans MT" panose="020B0502020104020203" pitchFamily="34" charset="0"/>
              </a:rPr>
              <a:t>T Levels</a:t>
            </a:r>
          </a:p>
        </p:txBody>
      </p:sp>
      <p:sp>
        <p:nvSpPr>
          <p:cNvPr id="18463" name="TextBox 45">
            <a:extLst>
              <a:ext uri="{FF2B5EF4-FFF2-40B4-BE49-F238E27FC236}">
                <a16:creationId xmlns:a16="http://schemas.microsoft.com/office/drawing/2014/main" id="{BD871DAA-3BFF-42C2-9E5E-24ED760877D8}"/>
              </a:ext>
            </a:extLst>
          </p:cNvPr>
          <p:cNvSpPr txBox="1">
            <a:spLocks noChangeArrowheads="1"/>
          </p:cNvSpPr>
          <p:nvPr/>
        </p:nvSpPr>
        <p:spPr bwMode="auto">
          <a:xfrm rot="-2020">
            <a:off x="230188" y="4824413"/>
            <a:ext cx="1247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a:solidFill>
                  <a:srgbClr val="FF0000"/>
                </a:solidFill>
                <a:latin typeface="Gill Sans MT" panose="020B0502020104020203" pitchFamily="34" charset="0"/>
              </a:rPr>
              <a:t>Spring 2020</a:t>
            </a:r>
          </a:p>
        </p:txBody>
      </p:sp>
      <p:sp>
        <p:nvSpPr>
          <p:cNvPr id="18464" name="TextBox 46">
            <a:extLst>
              <a:ext uri="{FF2B5EF4-FFF2-40B4-BE49-F238E27FC236}">
                <a16:creationId xmlns:a16="http://schemas.microsoft.com/office/drawing/2014/main" id="{582E646B-1D06-44D7-9A4C-F6CAC71F50EE}"/>
              </a:ext>
            </a:extLst>
          </p:cNvPr>
          <p:cNvSpPr txBox="1">
            <a:spLocks noChangeArrowheads="1"/>
          </p:cNvSpPr>
          <p:nvPr/>
        </p:nvSpPr>
        <p:spPr bwMode="auto">
          <a:xfrm rot="-2020">
            <a:off x="1547813" y="4876800"/>
            <a:ext cx="1887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Summer 2020</a:t>
            </a:r>
          </a:p>
        </p:txBody>
      </p:sp>
      <p:sp>
        <p:nvSpPr>
          <p:cNvPr id="18465" name="TextBox 47">
            <a:extLst>
              <a:ext uri="{FF2B5EF4-FFF2-40B4-BE49-F238E27FC236}">
                <a16:creationId xmlns:a16="http://schemas.microsoft.com/office/drawing/2014/main" id="{43B4C408-3CA2-4C17-A1A5-E4C5F4124009}"/>
              </a:ext>
            </a:extLst>
          </p:cNvPr>
          <p:cNvSpPr txBox="1">
            <a:spLocks noChangeArrowheads="1"/>
          </p:cNvSpPr>
          <p:nvPr/>
        </p:nvSpPr>
        <p:spPr bwMode="auto">
          <a:xfrm rot="-2020">
            <a:off x="3851275" y="4891088"/>
            <a:ext cx="1408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Autumn 2020</a:t>
            </a:r>
          </a:p>
        </p:txBody>
      </p:sp>
      <p:sp>
        <p:nvSpPr>
          <p:cNvPr id="18466" name="TextBox 48">
            <a:extLst>
              <a:ext uri="{FF2B5EF4-FFF2-40B4-BE49-F238E27FC236}">
                <a16:creationId xmlns:a16="http://schemas.microsoft.com/office/drawing/2014/main" id="{2BE49C2F-0EE9-4B82-AEDF-1C90626C6FD3}"/>
              </a:ext>
            </a:extLst>
          </p:cNvPr>
          <p:cNvSpPr txBox="1">
            <a:spLocks noChangeArrowheads="1"/>
          </p:cNvSpPr>
          <p:nvPr/>
        </p:nvSpPr>
        <p:spPr bwMode="auto">
          <a:xfrm rot="-2020">
            <a:off x="6011863" y="4829175"/>
            <a:ext cx="1531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Autumn 2020 – Autumn 2021</a:t>
            </a:r>
          </a:p>
        </p:txBody>
      </p:sp>
      <p:sp>
        <p:nvSpPr>
          <p:cNvPr id="18467" name="TextBox 49">
            <a:extLst>
              <a:ext uri="{FF2B5EF4-FFF2-40B4-BE49-F238E27FC236}">
                <a16:creationId xmlns:a16="http://schemas.microsoft.com/office/drawing/2014/main" id="{7E6AABBE-A174-41EA-BEEE-1EF93656CAC3}"/>
              </a:ext>
            </a:extLst>
          </p:cNvPr>
          <p:cNvSpPr txBox="1">
            <a:spLocks noChangeArrowheads="1"/>
          </p:cNvSpPr>
          <p:nvPr/>
        </p:nvSpPr>
        <p:spPr bwMode="auto">
          <a:xfrm rot="-2020">
            <a:off x="7962900" y="4803775"/>
            <a:ext cx="153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Autumn 2021 – Autumn 2022</a:t>
            </a:r>
          </a:p>
        </p:txBody>
      </p:sp>
      <p:pic>
        <p:nvPicPr>
          <p:cNvPr id="18468" name="Picture 50" descr="Team:DTU-Denmark/SPL - 2010.igem.org">
            <a:extLst>
              <a:ext uri="{FF2B5EF4-FFF2-40B4-BE49-F238E27FC236}">
                <a16:creationId xmlns:a16="http://schemas.microsoft.com/office/drawing/2014/main" id="{699AB7FC-0D60-48DA-A8BA-0D5BD1743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525" y="2532063"/>
            <a:ext cx="6223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51" descr="Team:DTU-Denmark/SPL - 2010.igem.org">
            <a:extLst>
              <a:ext uri="{FF2B5EF4-FFF2-40B4-BE49-F238E27FC236}">
                <a16:creationId xmlns:a16="http://schemas.microsoft.com/office/drawing/2014/main" id="{1FAD8DD0-A094-471F-AF2A-E03AC5DBE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463" y="2500313"/>
            <a:ext cx="6207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Arrow: Right 19">
            <a:extLst>
              <a:ext uri="{FF2B5EF4-FFF2-40B4-BE49-F238E27FC236}">
                <a16:creationId xmlns:a16="http://schemas.microsoft.com/office/drawing/2014/main" id="{3C027ABF-82B5-4E06-B16D-1D13E67CFE5B}"/>
              </a:ext>
              <a:ext uri="{C183D7F6-B498-43B3-948B-1728B52AA6E4}">
                <adec:decorative xmlns:adec="http://schemas.microsoft.com/office/drawing/2017/decorative" val="1"/>
              </a:ext>
            </a:extLst>
          </p:cNvPr>
          <p:cNvSpPr/>
          <p:nvPr/>
        </p:nvSpPr>
        <p:spPr>
          <a:xfrm>
            <a:off x="0" y="5708650"/>
            <a:ext cx="10112375" cy="92233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latin typeface="Gill Sans MT" panose="020B0502020104020203" pitchFamily="34" charset="0"/>
            </a:endParaRPr>
          </a:p>
        </p:txBody>
      </p:sp>
      <p:sp>
        <p:nvSpPr>
          <p:cNvPr id="56" name="Oval 55">
            <a:extLst>
              <a:ext uri="{FF2B5EF4-FFF2-40B4-BE49-F238E27FC236}">
                <a16:creationId xmlns:a16="http://schemas.microsoft.com/office/drawing/2014/main" id="{5B38DA06-8188-417B-AD38-82BB10E0D877}"/>
              </a:ext>
            </a:extLst>
          </p:cNvPr>
          <p:cNvSpPr/>
          <p:nvPr/>
        </p:nvSpPr>
        <p:spPr>
          <a:xfrm>
            <a:off x="0" y="5421313"/>
            <a:ext cx="1800225" cy="900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prstClr val="black"/>
                </a:solidFill>
                <a:latin typeface="Gill Sans MT" panose="020B0502020104020203" pitchFamily="34" charset="0"/>
              </a:rPr>
              <a:t>2023 T Level ITT published</a:t>
            </a:r>
          </a:p>
        </p:txBody>
      </p:sp>
      <p:sp>
        <p:nvSpPr>
          <p:cNvPr id="57" name="Oval 56">
            <a:extLst>
              <a:ext uri="{FF2B5EF4-FFF2-40B4-BE49-F238E27FC236}">
                <a16:creationId xmlns:a16="http://schemas.microsoft.com/office/drawing/2014/main" id="{0FB3B36B-521B-4455-B985-B441BDB13AF1}"/>
              </a:ext>
            </a:extLst>
          </p:cNvPr>
          <p:cNvSpPr/>
          <p:nvPr/>
        </p:nvSpPr>
        <p:spPr>
          <a:xfrm>
            <a:off x="1965325" y="5421313"/>
            <a:ext cx="1800225" cy="900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a:solidFill>
                  <a:prstClr val="black"/>
                </a:solidFill>
                <a:latin typeface="Gill Sans MT" panose="020B0502020104020203" pitchFamily="34" charset="0"/>
              </a:rPr>
              <a:t>Evaluation of bids</a:t>
            </a:r>
          </a:p>
        </p:txBody>
      </p:sp>
      <p:sp>
        <p:nvSpPr>
          <p:cNvPr id="58" name="Oval 57">
            <a:extLst>
              <a:ext uri="{FF2B5EF4-FFF2-40B4-BE49-F238E27FC236}">
                <a16:creationId xmlns:a16="http://schemas.microsoft.com/office/drawing/2014/main" id="{38E7A330-FF14-473B-9792-BC2E00E3DDB0}"/>
              </a:ext>
            </a:extLst>
          </p:cNvPr>
          <p:cNvSpPr/>
          <p:nvPr/>
        </p:nvSpPr>
        <p:spPr>
          <a:xfrm>
            <a:off x="3929063" y="5421313"/>
            <a:ext cx="1800225" cy="900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a:solidFill>
                  <a:prstClr val="black"/>
                </a:solidFill>
                <a:latin typeface="Gill Sans MT" panose="020B0502020104020203" pitchFamily="34" charset="0"/>
              </a:rPr>
              <a:t>Contracts Awarded</a:t>
            </a:r>
          </a:p>
        </p:txBody>
      </p:sp>
      <p:sp>
        <p:nvSpPr>
          <p:cNvPr id="62" name="Oval 61">
            <a:extLst>
              <a:ext uri="{FF2B5EF4-FFF2-40B4-BE49-F238E27FC236}">
                <a16:creationId xmlns:a16="http://schemas.microsoft.com/office/drawing/2014/main" id="{EAE6FA03-F86D-4BAE-A2EA-7EF2B9D81DB2}"/>
              </a:ext>
            </a:extLst>
          </p:cNvPr>
          <p:cNvSpPr/>
          <p:nvPr/>
        </p:nvSpPr>
        <p:spPr>
          <a:xfrm>
            <a:off x="5894388" y="5421313"/>
            <a:ext cx="1800225" cy="900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a:solidFill>
                  <a:prstClr val="black"/>
                </a:solidFill>
                <a:latin typeface="Gill Sans MT" panose="020B0502020104020203" pitchFamily="34" charset="0"/>
              </a:rPr>
              <a:t>Content development period</a:t>
            </a:r>
          </a:p>
        </p:txBody>
      </p:sp>
      <p:sp>
        <p:nvSpPr>
          <p:cNvPr id="64" name="Oval 63">
            <a:extLst>
              <a:ext uri="{FF2B5EF4-FFF2-40B4-BE49-F238E27FC236}">
                <a16:creationId xmlns:a16="http://schemas.microsoft.com/office/drawing/2014/main" id="{5A6D7675-AD72-4F44-A414-061B06FD17EE}"/>
              </a:ext>
            </a:extLst>
          </p:cNvPr>
          <p:cNvSpPr/>
          <p:nvPr/>
        </p:nvSpPr>
        <p:spPr>
          <a:xfrm>
            <a:off x="7859713" y="5421313"/>
            <a:ext cx="1800225" cy="900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prstClr val="black"/>
                </a:solidFill>
                <a:latin typeface="Gill Sans MT" panose="020B0502020104020203" pitchFamily="34" charset="0"/>
              </a:rPr>
              <a:t>Provider readiness</a:t>
            </a:r>
          </a:p>
        </p:txBody>
      </p:sp>
      <p:sp>
        <p:nvSpPr>
          <p:cNvPr id="66" name="Oval 65">
            <a:extLst>
              <a:ext uri="{FF2B5EF4-FFF2-40B4-BE49-F238E27FC236}">
                <a16:creationId xmlns:a16="http://schemas.microsoft.com/office/drawing/2014/main" id="{75DA3E7C-58CA-4F6C-AC53-3061E3ED686D}"/>
              </a:ext>
            </a:extLst>
          </p:cNvPr>
          <p:cNvSpPr/>
          <p:nvPr/>
        </p:nvSpPr>
        <p:spPr>
          <a:xfrm>
            <a:off x="10139363" y="5661025"/>
            <a:ext cx="2052637" cy="108108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a:solidFill>
                  <a:prstClr val="white"/>
                </a:solidFill>
                <a:latin typeface="Gill Sans MT" panose="020B0502020104020203" pitchFamily="34" charset="0"/>
              </a:rPr>
              <a:t>Sept’ 2023: </a:t>
            </a:r>
          </a:p>
          <a:p>
            <a:pPr algn="ctr" eaLnBrk="1" fontAlgn="auto" hangingPunct="1">
              <a:spcBef>
                <a:spcPts val="0"/>
              </a:spcBef>
              <a:spcAft>
                <a:spcPts val="0"/>
              </a:spcAft>
              <a:defRPr/>
            </a:pPr>
            <a:r>
              <a:rPr lang="en-GB">
                <a:solidFill>
                  <a:prstClr val="white"/>
                </a:solidFill>
                <a:latin typeface="Gill Sans MT" panose="020B0502020104020203" pitchFamily="34" charset="0"/>
              </a:rPr>
              <a:t>Teach date</a:t>
            </a:r>
            <a:br>
              <a:rPr lang="en-GB">
                <a:solidFill>
                  <a:prstClr val="white"/>
                </a:solidFill>
                <a:latin typeface="Gill Sans MT" panose="020B0502020104020203" pitchFamily="34" charset="0"/>
              </a:rPr>
            </a:br>
            <a:r>
              <a:rPr lang="en-GB">
                <a:solidFill>
                  <a:prstClr val="white"/>
                </a:solidFill>
                <a:latin typeface="Gill Sans MT" panose="020B0502020104020203" pitchFamily="34" charset="0"/>
              </a:rPr>
              <a:t>T Levels</a:t>
            </a:r>
          </a:p>
        </p:txBody>
      </p:sp>
      <p:sp>
        <p:nvSpPr>
          <p:cNvPr id="18477" name="TextBox 66">
            <a:extLst>
              <a:ext uri="{FF2B5EF4-FFF2-40B4-BE49-F238E27FC236}">
                <a16:creationId xmlns:a16="http://schemas.microsoft.com/office/drawing/2014/main" id="{6BFAAA1E-6560-4BAF-9E13-3B09B583CE68}"/>
              </a:ext>
            </a:extLst>
          </p:cNvPr>
          <p:cNvSpPr txBox="1">
            <a:spLocks noChangeArrowheads="1"/>
          </p:cNvSpPr>
          <p:nvPr/>
        </p:nvSpPr>
        <p:spPr bwMode="auto">
          <a:xfrm rot="-2020">
            <a:off x="139700" y="6397625"/>
            <a:ext cx="1570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a:solidFill>
                  <a:srgbClr val="FF0000"/>
                </a:solidFill>
                <a:latin typeface="Gill Sans MT" panose="020B0502020104020203" pitchFamily="34" charset="0"/>
              </a:rPr>
              <a:t>Autumn 2020</a:t>
            </a:r>
          </a:p>
        </p:txBody>
      </p:sp>
      <p:sp>
        <p:nvSpPr>
          <p:cNvPr id="18478" name="TextBox 67">
            <a:extLst>
              <a:ext uri="{FF2B5EF4-FFF2-40B4-BE49-F238E27FC236}">
                <a16:creationId xmlns:a16="http://schemas.microsoft.com/office/drawing/2014/main" id="{96C10726-0F7B-448F-BBCC-E5BF12CCA081}"/>
              </a:ext>
            </a:extLst>
          </p:cNvPr>
          <p:cNvSpPr txBox="1">
            <a:spLocks noChangeArrowheads="1"/>
          </p:cNvSpPr>
          <p:nvPr/>
        </p:nvSpPr>
        <p:spPr bwMode="auto">
          <a:xfrm rot="-2020">
            <a:off x="1843088" y="6397625"/>
            <a:ext cx="1901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Spring 2021</a:t>
            </a:r>
          </a:p>
        </p:txBody>
      </p:sp>
      <p:sp>
        <p:nvSpPr>
          <p:cNvPr id="18479" name="TextBox 68">
            <a:extLst>
              <a:ext uri="{FF2B5EF4-FFF2-40B4-BE49-F238E27FC236}">
                <a16:creationId xmlns:a16="http://schemas.microsoft.com/office/drawing/2014/main" id="{276F409F-CD4B-4FB0-8B36-4C0E51DF2548}"/>
              </a:ext>
            </a:extLst>
          </p:cNvPr>
          <p:cNvSpPr txBox="1">
            <a:spLocks noChangeArrowheads="1"/>
          </p:cNvSpPr>
          <p:nvPr/>
        </p:nvSpPr>
        <p:spPr bwMode="auto">
          <a:xfrm rot="-2020">
            <a:off x="4116388" y="6397625"/>
            <a:ext cx="1420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Summer 2021</a:t>
            </a:r>
          </a:p>
        </p:txBody>
      </p:sp>
      <p:sp>
        <p:nvSpPr>
          <p:cNvPr id="18480" name="TextBox 69">
            <a:extLst>
              <a:ext uri="{FF2B5EF4-FFF2-40B4-BE49-F238E27FC236}">
                <a16:creationId xmlns:a16="http://schemas.microsoft.com/office/drawing/2014/main" id="{A9DCD611-F045-4946-8ABE-980350095B1B}"/>
              </a:ext>
            </a:extLst>
          </p:cNvPr>
          <p:cNvSpPr txBox="1">
            <a:spLocks noChangeArrowheads="1"/>
          </p:cNvSpPr>
          <p:nvPr/>
        </p:nvSpPr>
        <p:spPr bwMode="auto">
          <a:xfrm rot="-2020">
            <a:off x="6043613" y="6356350"/>
            <a:ext cx="15446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Summer 2021 – Autumn 2022</a:t>
            </a:r>
          </a:p>
        </p:txBody>
      </p:sp>
      <p:sp>
        <p:nvSpPr>
          <p:cNvPr id="18481" name="TextBox 70">
            <a:extLst>
              <a:ext uri="{FF2B5EF4-FFF2-40B4-BE49-F238E27FC236}">
                <a16:creationId xmlns:a16="http://schemas.microsoft.com/office/drawing/2014/main" id="{129CA4FA-0D1D-4541-8171-ADA6EBA279F3}"/>
              </a:ext>
            </a:extLst>
          </p:cNvPr>
          <p:cNvSpPr txBox="1">
            <a:spLocks noChangeArrowheads="1"/>
          </p:cNvSpPr>
          <p:nvPr/>
        </p:nvSpPr>
        <p:spPr bwMode="auto">
          <a:xfrm rot="-2020">
            <a:off x="8062913" y="6356350"/>
            <a:ext cx="1543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a:solidFill>
                  <a:srgbClr val="FF0000"/>
                </a:solidFill>
                <a:latin typeface="Gill Sans MT" panose="020B0502020104020203" pitchFamily="34" charset="0"/>
              </a:rPr>
              <a:t>Autumn 2022 – Autumn 2023</a:t>
            </a:r>
          </a:p>
        </p:txBody>
      </p:sp>
      <p:sp>
        <p:nvSpPr>
          <p:cNvPr id="72" name="Oval 71">
            <a:extLst>
              <a:ext uri="{FF2B5EF4-FFF2-40B4-BE49-F238E27FC236}">
                <a16:creationId xmlns:a16="http://schemas.microsoft.com/office/drawing/2014/main" id="{D32F58F0-2C7F-4654-A889-9628E648C5B7}"/>
              </a:ext>
            </a:extLst>
          </p:cNvPr>
          <p:cNvSpPr/>
          <p:nvPr/>
        </p:nvSpPr>
        <p:spPr>
          <a:xfrm>
            <a:off x="0" y="744538"/>
            <a:ext cx="1800225" cy="90011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a:solidFill>
                  <a:schemeClr val="tx1"/>
                </a:solidFill>
                <a:latin typeface="Gill Sans MT" panose="020B0502020104020203" pitchFamily="34" charset="0"/>
              </a:rPr>
              <a:t>2020 T Level ITT published</a:t>
            </a:r>
          </a:p>
        </p:txBody>
      </p:sp>
      <p:pic>
        <p:nvPicPr>
          <p:cNvPr id="18483" name="Picture 72" descr="Team:DTU-Denmark/SPL - 2010.igem.org">
            <a:extLst>
              <a:ext uri="{FF2B5EF4-FFF2-40B4-BE49-F238E27FC236}">
                <a16:creationId xmlns:a16="http://schemas.microsoft.com/office/drawing/2014/main" id="{BB06C67C-4FE1-43E9-8B1E-14EF25A51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969963"/>
            <a:ext cx="62071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4" name="TextBox 73">
            <a:extLst>
              <a:ext uri="{FF2B5EF4-FFF2-40B4-BE49-F238E27FC236}">
                <a16:creationId xmlns:a16="http://schemas.microsoft.com/office/drawing/2014/main" id="{47291346-89C2-40C3-A03B-5F0AE0A52785}"/>
              </a:ext>
            </a:extLst>
          </p:cNvPr>
          <p:cNvSpPr txBox="1">
            <a:spLocks noChangeArrowheads="1"/>
          </p:cNvSpPr>
          <p:nvPr/>
        </p:nvSpPr>
        <p:spPr bwMode="auto">
          <a:xfrm rot="-2020">
            <a:off x="306388" y="1824038"/>
            <a:ext cx="1409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a:solidFill>
                  <a:srgbClr val="FF0000"/>
                </a:solidFill>
                <a:latin typeface="Gill Sans MT" panose="020B0502020104020203" pitchFamily="34" charset="0"/>
              </a:rPr>
              <a:t>Autumn 2018</a:t>
            </a:r>
          </a:p>
        </p:txBody>
      </p:sp>
      <p:pic>
        <p:nvPicPr>
          <p:cNvPr id="18485" name="Picture 76" descr="Team:DTU-Denmark/SPL - 2010.igem.org">
            <a:extLst>
              <a:ext uri="{FF2B5EF4-FFF2-40B4-BE49-F238E27FC236}">
                <a16:creationId xmlns:a16="http://schemas.microsoft.com/office/drawing/2014/main" id="{E01DDE2C-EDAE-47BE-9CCC-BF740EA73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050" y="4097338"/>
            <a:ext cx="6207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Oval 77">
            <a:extLst>
              <a:ext uri="{FF2B5EF4-FFF2-40B4-BE49-F238E27FC236}">
                <a16:creationId xmlns:a16="http://schemas.microsoft.com/office/drawing/2014/main" id="{16082D5D-1FD8-42BB-B715-398E531E6758}"/>
              </a:ext>
            </a:extLst>
          </p:cNvPr>
          <p:cNvSpPr/>
          <p:nvPr/>
        </p:nvSpPr>
        <p:spPr>
          <a:xfrm>
            <a:off x="5756275" y="744538"/>
            <a:ext cx="1800225" cy="90011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a:solidFill>
                  <a:schemeClr val="tx1"/>
                </a:solidFill>
                <a:latin typeface="Gill Sans MT" panose="020B0502020104020203" pitchFamily="34" charset="0"/>
              </a:rPr>
              <a:t>Content development period</a:t>
            </a:r>
          </a:p>
        </p:txBody>
      </p:sp>
      <p:sp>
        <p:nvSpPr>
          <p:cNvPr id="79" name="Oval 78">
            <a:extLst>
              <a:ext uri="{FF2B5EF4-FFF2-40B4-BE49-F238E27FC236}">
                <a16:creationId xmlns:a16="http://schemas.microsoft.com/office/drawing/2014/main" id="{E672BB06-4CC1-4A40-9E76-BD2F009542C9}"/>
              </a:ext>
            </a:extLst>
          </p:cNvPr>
          <p:cNvSpPr/>
          <p:nvPr/>
        </p:nvSpPr>
        <p:spPr>
          <a:xfrm>
            <a:off x="5759450" y="2336800"/>
            <a:ext cx="1800225" cy="90011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prstClr val="black"/>
                </a:solidFill>
                <a:latin typeface="Gill Sans MT" panose="020B0502020104020203" pitchFamily="34" charset="0"/>
              </a:rPr>
              <a:t>Content development period</a:t>
            </a:r>
          </a:p>
        </p:txBody>
      </p:sp>
      <p:sp>
        <p:nvSpPr>
          <p:cNvPr id="80" name="Oval 79">
            <a:extLst>
              <a:ext uri="{FF2B5EF4-FFF2-40B4-BE49-F238E27FC236}">
                <a16:creationId xmlns:a16="http://schemas.microsoft.com/office/drawing/2014/main" id="{3D4DCBD3-42FB-429C-B22F-413F0F02FE44}"/>
              </a:ext>
            </a:extLst>
          </p:cNvPr>
          <p:cNvSpPr/>
          <p:nvPr/>
        </p:nvSpPr>
        <p:spPr>
          <a:xfrm>
            <a:off x="5883275" y="3883025"/>
            <a:ext cx="1800225" cy="900113"/>
          </a:xfrm>
          <a:prstGeom prst="ellipse">
            <a:avLst/>
          </a:prstGeom>
          <a:solidFill>
            <a:srgbClr val="D1D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a:solidFill>
                  <a:prstClr val="black"/>
                </a:solidFill>
                <a:latin typeface="Gill Sans MT" panose="020B0502020104020203" pitchFamily="34" charset="0"/>
              </a:rPr>
              <a:t>Content development period</a:t>
            </a:r>
          </a:p>
        </p:txBody>
      </p:sp>
      <p:pic>
        <p:nvPicPr>
          <p:cNvPr id="18489" name="Picture 58" descr="Team:DTU-Denmark/SPL - 2010.igem.org">
            <a:extLst>
              <a:ext uri="{FF2B5EF4-FFF2-40B4-BE49-F238E27FC236}">
                <a16:creationId xmlns:a16="http://schemas.microsoft.com/office/drawing/2014/main" id="{8AC6E535-2C78-4C7E-B624-5A93EDB70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288" y="957263"/>
            <a:ext cx="6207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0" name="Picture 2" descr="Team:DTU-Denmark/SPL - 2010.igem.org">
            <a:extLst>
              <a:ext uri="{FF2B5EF4-FFF2-40B4-BE49-F238E27FC236}">
                <a16:creationId xmlns:a16="http://schemas.microsoft.com/office/drawing/2014/main" id="{78111B67-66CC-4001-A56B-B9AE94707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88" y="4097338"/>
            <a:ext cx="6207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1" name="Picture 6" descr="Team:DTU-Denmark/SPL - 2010.igem.org">
            <a:extLst>
              <a:ext uri="{FF2B5EF4-FFF2-40B4-BE49-F238E27FC236}">
                <a16:creationId xmlns:a16="http://schemas.microsoft.com/office/drawing/2014/main" id="{85376110-412F-43D2-8CEF-B0D0D3000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7475" y="957263"/>
            <a:ext cx="6223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2" name="Picture 9" descr="Team:DTU-Denmark/SPL - 2010.igem.org">
            <a:extLst>
              <a:ext uri="{FF2B5EF4-FFF2-40B4-BE49-F238E27FC236}">
                <a16:creationId xmlns:a16="http://schemas.microsoft.com/office/drawing/2014/main" id="{59D718CA-43AB-423A-B6B0-24E8F5C80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463" y="4097338"/>
            <a:ext cx="6207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6" descr="Team:DTU-Denmark/SPL - 2010.igem.org">
            <a:extLst>
              <a:ext uri="{FF2B5EF4-FFF2-40B4-BE49-F238E27FC236}">
                <a16:creationId xmlns:a16="http://schemas.microsoft.com/office/drawing/2014/main" id="{6C966EAA-B895-4DFC-9749-6DDDFFDCB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334" y="5525518"/>
            <a:ext cx="6207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F408453A-BE1F-4440-991E-72E11F04B7DF}"/>
              </a:ext>
            </a:extLst>
          </p:cNvPr>
          <p:cNvSpPr>
            <a:spLocks noGrp="1"/>
          </p:cNvSpPr>
          <p:nvPr>
            <p:ph type="title" idx="4294967295"/>
          </p:nvPr>
        </p:nvSpPr>
        <p:spPr>
          <a:xfrm>
            <a:off x="75437" y="91471"/>
            <a:ext cx="10515600" cy="1325563"/>
          </a:xfrm>
        </p:spPr>
        <p:txBody>
          <a:bodyPr/>
          <a:lstStyle/>
          <a:p>
            <a:pPr rtl="0" eaLnBrk="1" latinLnBrk="0" hangingPunct="1"/>
            <a:r>
              <a:rPr lang="en-GB" sz="4000" b="1" kern="1200" dirty="0">
                <a:solidFill>
                  <a:srgbClr val="0070C0"/>
                </a:solidFill>
                <a:effectLst/>
                <a:latin typeface="Gill Sans MT" panose="020B0502020104020203" pitchFamily="34" charset="77"/>
                <a:ea typeface="+mn-ea"/>
                <a:cs typeface="+mn-cs"/>
              </a:rPr>
              <a:t>Procurement</a:t>
            </a:r>
            <a:endParaRPr lang="en-GB" dirty="0">
              <a:effectLst/>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C6ED6-5C54-489B-8765-F715E4AC0122}"/>
              </a:ext>
            </a:extLst>
          </p:cNvPr>
          <p:cNvSpPr>
            <a:spLocks noGrp="1"/>
          </p:cNvSpPr>
          <p:nvPr>
            <p:ph type="title" idx="4294967295"/>
          </p:nvPr>
        </p:nvSpPr>
        <p:spPr>
          <a:xfrm>
            <a:off x="0" y="17463"/>
            <a:ext cx="10515600" cy="841375"/>
          </a:xfrm>
        </p:spPr>
        <p:txBody>
          <a:bodyPr>
            <a:normAutofit/>
          </a:bodyPr>
          <a:lstStyle/>
          <a:p>
            <a:r>
              <a:rPr lang="en-GB" sz="4000" b="1">
                <a:solidFill>
                  <a:srgbClr val="0070C0"/>
                </a:solidFill>
                <a:latin typeface="Gill Sans MT" panose="020B0502020104020203" pitchFamily="34" charset="0"/>
              </a:rPr>
              <a:t>Developing the TQ</a:t>
            </a:r>
          </a:p>
        </p:txBody>
      </p:sp>
      <p:sp>
        <p:nvSpPr>
          <p:cNvPr id="4" name="TextBox 3">
            <a:extLst>
              <a:ext uri="{FF2B5EF4-FFF2-40B4-BE49-F238E27FC236}">
                <a16:creationId xmlns:a16="http://schemas.microsoft.com/office/drawing/2014/main" id="{88380CEF-C2DB-45D2-8C27-ED616757EC6D}"/>
              </a:ext>
            </a:extLst>
          </p:cNvPr>
          <p:cNvSpPr txBox="1"/>
          <p:nvPr/>
        </p:nvSpPr>
        <p:spPr>
          <a:xfrm>
            <a:off x="504592" y="1086406"/>
            <a:ext cx="615553" cy="5435928"/>
          </a:xfrm>
          <a:prstGeom prst="rect">
            <a:avLst/>
          </a:prstGeom>
          <a:solidFill>
            <a:schemeClr val="accent5">
              <a:lumMod val="75000"/>
            </a:schemeClr>
          </a:solidFill>
        </p:spPr>
        <p:txBody>
          <a:bodyPr vert="vert270" wrap="square" rtlCol="0">
            <a:spAutoFit/>
          </a:bodyPr>
          <a:lstStyle/>
          <a:p>
            <a:r>
              <a:rPr lang="en-GB" sz="2800" b="1">
                <a:solidFill>
                  <a:schemeClr val="bg1"/>
                </a:solidFill>
              </a:rPr>
              <a:t>T Levels are a collaborative process:</a:t>
            </a:r>
          </a:p>
        </p:txBody>
      </p:sp>
      <p:sp>
        <p:nvSpPr>
          <p:cNvPr id="5" name="Oval 4">
            <a:extLst>
              <a:ext uri="{FF2B5EF4-FFF2-40B4-BE49-F238E27FC236}">
                <a16:creationId xmlns:a16="http://schemas.microsoft.com/office/drawing/2014/main" id="{EA22EB29-BBF6-4E95-93D6-5B32802CCB6B}"/>
              </a:ext>
            </a:extLst>
          </p:cNvPr>
          <p:cNvSpPr/>
          <p:nvPr/>
        </p:nvSpPr>
        <p:spPr>
          <a:xfrm>
            <a:off x="6624320" y="2470265"/>
            <a:ext cx="1706880" cy="15835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T </a:t>
            </a:r>
            <a:r>
              <a:rPr lang="en-GB" sz="3200">
                <a:latin typeface="Gill Sans MT" panose="020B0502020104020203" pitchFamily="34" charset="0"/>
              </a:rPr>
              <a:t>Levels</a:t>
            </a:r>
          </a:p>
        </p:txBody>
      </p:sp>
      <p:sp>
        <p:nvSpPr>
          <p:cNvPr id="6" name="Arrow: Right 5">
            <a:extLst>
              <a:ext uri="{FF2B5EF4-FFF2-40B4-BE49-F238E27FC236}">
                <a16:creationId xmlns:a16="http://schemas.microsoft.com/office/drawing/2014/main" id="{788FE0CE-8A79-4452-A248-44DF291083B1}"/>
              </a:ext>
            </a:extLst>
          </p:cNvPr>
          <p:cNvSpPr/>
          <p:nvPr/>
        </p:nvSpPr>
        <p:spPr>
          <a:xfrm rot="19171077">
            <a:off x="5000177" y="3972624"/>
            <a:ext cx="1983971" cy="1001831"/>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Gill Sans MT" panose="020B0502020104020203" pitchFamily="34" charset="0"/>
              </a:rPr>
              <a:t>Institute &amp; Employers</a:t>
            </a:r>
          </a:p>
        </p:txBody>
      </p:sp>
      <p:sp>
        <p:nvSpPr>
          <p:cNvPr id="7" name="Arrow: Right 6">
            <a:extLst>
              <a:ext uri="{FF2B5EF4-FFF2-40B4-BE49-F238E27FC236}">
                <a16:creationId xmlns:a16="http://schemas.microsoft.com/office/drawing/2014/main" id="{B2F50DD6-8CCC-49EF-BC29-37B272ED91B1}"/>
              </a:ext>
            </a:extLst>
          </p:cNvPr>
          <p:cNvSpPr/>
          <p:nvPr/>
        </p:nvSpPr>
        <p:spPr>
          <a:xfrm>
            <a:off x="4212175" y="2878561"/>
            <a:ext cx="1983971" cy="100183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Gill Sans MT" panose="020B0502020104020203" pitchFamily="34" charset="0"/>
              </a:rPr>
              <a:t>AOs</a:t>
            </a:r>
          </a:p>
        </p:txBody>
      </p:sp>
      <p:sp>
        <p:nvSpPr>
          <p:cNvPr id="8" name="Arrow: Right 7">
            <a:extLst>
              <a:ext uri="{FF2B5EF4-FFF2-40B4-BE49-F238E27FC236}">
                <a16:creationId xmlns:a16="http://schemas.microsoft.com/office/drawing/2014/main" id="{DCA9D807-4CFE-4832-90B7-5D60A5B8A5B9}"/>
              </a:ext>
            </a:extLst>
          </p:cNvPr>
          <p:cNvSpPr/>
          <p:nvPr/>
        </p:nvSpPr>
        <p:spPr>
          <a:xfrm rot="2544741">
            <a:off x="5041110" y="1631592"/>
            <a:ext cx="1980649" cy="1001831"/>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Gill Sans MT" panose="020B0502020104020203" pitchFamily="34" charset="0"/>
              </a:rPr>
              <a:t>‘Providers’</a:t>
            </a:r>
          </a:p>
        </p:txBody>
      </p:sp>
      <p:sp>
        <p:nvSpPr>
          <p:cNvPr id="9" name="Arrow: Right 8">
            <a:extLst>
              <a:ext uri="{FF2B5EF4-FFF2-40B4-BE49-F238E27FC236}">
                <a16:creationId xmlns:a16="http://schemas.microsoft.com/office/drawing/2014/main" id="{DEF8DC66-B73F-4392-ACCB-FA703D688102}"/>
              </a:ext>
            </a:extLst>
          </p:cNvPr>
          <p:cNvSpPr/>
          <p:nvPr/>
        </p:nvSpPr>
        <p:spPr>
          <a:xfrm rot="5400000">
            <a:off x="6710008" y="1222144"/>
            <a:ext cx="1408975" cy="1001831"/>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a:latin typeface="Gill Sans MT" panose="020B0502020104020203" pitchFamily="34" charset="0"/>
              </a:rPr>
              <a:t>DfE/ESFA Input</a:t>
            </a:r>
          </a:p>
        </p:txBody>
      </p:sp>
      <p:sp>
        <p:nvSpPr>
          <p:cNvPr id="11" name="Arrow: Right 10">
            <a:extLst>
              <a:ext uri="{FF2B5EF4-FFF2-40B4-BE49-F238E27FC236}">
                <a16:creationId xmlns:a16="http://schemas.microsoft.com/office/drawing/2014/main" id="{F4AC6372-D5A6-4A9E-85F0-1BF7A1F82F4C}"/>
              </a:ext>
              <a:ext uri="{C183D7F6-B498-43B3-948B-1728B52AA6E4}">
                <adec:decorative xmlns:adec="http://schemas.microsoft.com/office/drawing/2017/decorative" val="1"/>
              </a:ext>
            </a:extLst>
          </p:cNvPr>
          <p:cNvSpPr/>
          <p:nvPr/>
        </p:nvSpPr>
        <p:spPr>
          <a:xfrm>
            <a:off x="8410793" y="2842430"/>
            <a:ext cx="1529820" cy="6162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53361F2-6005-4302-810E-4B2C88E2AD98}"/>
              </a:ext>
            </a:extLst>
          </p:cNvPr>
          <p:cNvSpPr txBox="1"/>
          <p:nvPr/>
        </p:nvSpPr>
        <p:spPr>
          <a:xfrm>
            <a:off x="9975272" y="2423116"/>
            <a:ext cx="2216728" cy="1323439"/>
          </a:xfrm>
          <a:prstGeom prst="rect">
            <a:avLst/>
          </a:prstGeom>
          <a:noFill/>
        </p:spPr>
        <p:txBody>
          <a:bodyPr wrap="square" rtlCol="0">
            <a:spAutoFit/>
          </a:bodyPr>
          <a:lstStyle/>
          <a:p>
            <a:r>
              <a:rPr lang="en-GB" sz="4000">
                <a:solidFill>
                  <a:srgbClr val="FF0000"/>
                </a:solidFill>
                <a:latin typeface="Gill Sans MT" panose="020B0502020104020203" pitchFamily="34" charset="0"/>
              </a:rPr>
              <a:t>A quality product</a:t>
            </a:r>
          </a:p>
        </p:txBody>
      </p:sp>
      <p:sp>
        <p:nvSpPr>
          <p:cNvPr id="16" name="TextBox 15">
            <a:extLst>
              <a:ext uri="{FF2B5EF4-FFF2-40B4-BE49-F238E27FC236}">
                <a16:creationId xmlns:a16="http://schemas.microsoft.com/office/drawing/2014/main" id="{231C31F3-7CA5-411F-A441-BFEF29EA8946}"/>
              </a:ext>
            </a:extLst>
          </p:cNvPr>
          <p:cNvSpPr txBox="1"/>
          <p:nvPr/>
        </p:nvSpPr>
        <p:spPr>
          <a:xfrm>
            <a:off x="7964698" y="1071674"/>
            <a:ext cx="1835727" cy="646331"/>
          </a:xfrm>
          <a:prstGeom prst="rect">
            <a:avLst/>
          </a:prstGeom>
          <a:solidFill>
            <a:schemeClr val="accent4">
              <a:lumMod val="60000"/>
              <a:lumOff val="40000"/>
            </a:schemeClr>
          </a:solidFill>
        </p:spPr>
        <p:txBody>
          <a:bodyPr wrap="square" rtlCol="0">
            <a:spAutoFit/>
          </a:bodyPr>
          <a:lstStyle/>
          <a:p>
            <a:r>
              <a:rPr lang="en-GB">
                <a:solidFill>
                  <a:schemeClr val="bg1"/>
                </a:solidFill>
              </a:rPr>
              <a:t>‘Owners’ of the policy as a whole.</a:t>
            </a:r>
          </a:p>
        </p:txBody>
      </p:sp>
      <p:sp>
        <p:nvSpPr>
          <p:cNvPr id="17" name="TextBox 16">
            <a:extLst>
              <a:ext uri="{FF2B5EF4-FFF2-40B4-BE49-F238E27FC236}">
                <a16:creationId xmlns:a16="http://schemas.microsoft.com/office/drawing/2014/main" id="{7F33983A-F65E-46B6-964E-F2BBA1A0340C}"/>
              </a:ext>
            </a:extLst>
          </p:cNvPr>
          <p:cNvSpPr txBox="1"/>
          <p:nvPr/>
        </p:nvSpPr>
        <p:spPr>
          <a:xfrm>
            <a:off x="3266833" y="1336072"/>
            <a:ext cx="1835727" cy="646331"/>
          </a:xfrm>
          <a:prstGeom prst="rect">
            <a:avLst/>
          </a:prstGeom>
          <a:solidFill>
            <a:schemeClr val="accent1">
              <a:lumMod val="60000"/>
              <a:lumOff val="40000"/>
            </a:schemeClr>
          </a:solidFill>
        </p:spPr>
        <p:txBody>
          <a:bodyPr wrap="square" rtlCol="0">
            <a:spAutoFit/>
          </a:bodyPr>
          <a:lstStyle/>
          <a:p>
            <a:r>
              <a:rPr lang="en-GB">
                <a:solidFill>
                  <a:schemeClr val="bg1"/>
                </a:solidFill>
              </a:rPr>
              <a:t>On-the-ground implementation</a:t>
            </a:r>
          </a:p>
        </p:txBody>
      </p:sp>
      <p:sp>
        <p:nvSpPr>
          <p:cNvPr id="18" name="TextBox 17">
            <a:extLst>
              <a:ext uri="{FF2B5EF4-FFF2-40B4-BE49-F238E27FC236}">
                <a16:creationId xmlns:a16="http://schemas.microsoft.com/office/drawing/2014/main" id="{26688B68-D725-428C-BD64-E6DD8143426D}"/>
              </a:ext>
            </a:extLst>
          </p:cNvPr>
          <p:cNvSpPr txBox="1"/>
          <p:nvPr/>
        </p:nvSpPr>
        <p:spPr>
          <a:xfrm>
            <a:off x="2283409" y="3077776"/>
            <a:ext cx="1835727" cy="646331"/>
          </a:xfrm>
          <a:prstGeom prst="rect">
            <a:avLst/>
          </a:prstGeom>
          <a:solidFill>
            <a:schemeClr val="accent2">
              <a:lumMod val="60000"/>
              <a:lumOff val="40000"/>
            </a:schemeClr>
          </a:solidFill>
        </p:spPr>
        <p:txBody>
          <a:bodyPr wrap="square" rtlCol="0">
            <a:spAutoFit/>
          </a:bodyPr>
          <a:lstStyle/>
          <a:p>
            <a:r>
              <a:rPr lang="en-GB">
                <a:solidFill>
                  <a:schemeClr val="bg1"/>
                </a:solidFill>
              </a:rPr>
              <a:t>Developing and delivering TQs</a:t>
            </a:r>
          </a:p>
        </p:txBody>
      </p:sp>
      <p:sp>
        <p:nvSpPr>
          <p:cNvPr id="21" name="TextBox 20">
            <a:extLst>
              <a:ext uri="{FF2B5EF4-FFF2-40B4-BE49-F238E27FC236}">
                <a16:creationId xmlns:a16="http://schemas.microsoft.com/office/drawing/2014/main" id="{46ECCAC2-8B5D-410A-8065-931B2D346BAF}"/>
              </a:ext>
            </a:extLst>
          </p:cNvPr>
          <p:cNvSpPr txBox="1"/>
          <p:nvPr/>
        </p:nvSpPr>
        <p:spPr>
          <a:xfrm>
            <a:off x="6847432" y="6146568"/>
            <a:ext cx="1191971" cy="369332"/>
          </a:xfrm>
          <a:prstGeom prst="rect">
            <a:avLst/>
          </a:prstGeom>
          <a:solidFill>
            <a:schemeClr val="bg1">
              <a:lumMod val="75000"/>
            </a:schemeClr>
          </a:solidFill>
        </p:spPr>
        <p:txBody>
          <a:bodyPr wrap="square" rtlCol="0">
            <a:spAutoFit/>
          </a:bodyPr>
          <a:lstStyle/>
          <a:p>
            <a:r>
              <a:rPr lang="en-GB">
                <a:solidFill>
                  <a:schemeClr val="bg1"/>
                </a:solidFill>
              </a:rPr>
              <a:t>Regulation</a:t>
            </a:r>
          </a:p>
        </p:txBody>
      </p:sp>
      <p:sp>
        <p:nvSpPr>
          <p:cNvPr id="3" name="Rectangle 2">
            <a:extLst>
              <a:ext uri="{FF2B5EF4-FFF2-40B4-BE49-F238E27FC236}">
                <a16:creationId xmlns:a16="http://schemas.microsoft.com/office/drawing/2014/main" id="{B36EA273-52A6-4A02-AD9A-56F092E63DB6}"/>
              </a:ext>
            </a:extLst>
          </p:cNvPr>
          <p:cNvSpPr/>
          <p:nvPr/>
        </p:nvSpPr>
        <p:spPr>
          <a:xfrm>
            <a:off x="2001307" y="4474551"/>
            <a:ext cx="3072648" cy="14361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Implementing relevant, engaging Standards which meet the needs of employers, and ensuring a quality product.</a:t>
            </a:r>
            <a:endParaRPr lang="en-GB"/>
          </a:p>
        </p:txBody>
      </p:sp>
      <p:sp>
        <p:nvSpPr>
          <p:cNvPr id="22" name="Arrow: Right 21">
            <a:extLst>
              <a:ext uri="{FF2B5EF4-FFF2-40B4-BE49-F238E27FC236}">
                <a16:creationId xmlns:a16="http://schemas.microsoft.com/office/drawing/2014/main" id="{0A5027FE-42E8-4D13-BDEE-BADBCC9AF4E4}"/>
              </a:ext>
            </a:extLst>
          </p:cNvPr>
          <p:cNvSpPr/>
          <p:nvPr/>
        </p:nvSpPr>
        <p:spPr>
          <a:xfrm rot="16200000">
            <a:off x="6479308" y="4575959"/>
            <a:ext cx="1983971" cy="1001831"/>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Gill Sans MT" panose="020B0502020104020203" pitchFamily="34" charset="0"/>
              </a:rPr>
              <a:t>Ofqual</a:t>
            </a:r>
          </a:p>
        </p:txBody>
      </p:sp>
    </p:spTree>
    <p:extLst>
      <p:ext uri="{BB962C8B-B14F-4D97-AF65-F5344CB8AC3E}">
        <p14:creationId xmlns:p14="http://schemas.microsoft.com/office/powerpoint/2010/main" val="290412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lide showing how the T Level programme is made up of a Technical Qualification (TQ), industry placement, English and maths requirements, and additional mandatory requirements. ">
            <a:extLst>
              <a:ext uri="{FF2B5EF4-FFF2-40B4-BE49-F238E27FC236}">
                <a16:creationId xmlns:a16="http://schemas.microsoft.com/office/drawing/2014/main" id="{11501D43-8682-4E43-B9F9-B6B7E852B611}"/>
              </a:ext>
            </a:extLst>
          </p:cNvPr>
          <p:cNvPicPr>
            <a:picLocks noChangeAspect="1"/>
          </p:cNvPicPr>
          <p:nvPr/>
        </p:nvPicPr>
        <p:blipFill>
          <a:blip r:embed="rId3"/>
          <a:stretch>
            <a:fillRect/>
          </a:stretch>
        </p:blipFill>
        <p:spPr>
          <a:xfrm>
            <a:off x="260466" y="981849"/>
            <a:ext cx="7547705" cy="5503427"/>
          </a:xfrm>
          <a:prstGeom prst="rect">
            <a:avLst/>
          </a:prstGeom>
        </p:spPr>
      </p:pic>
      <p:sp>
        <p:nvSpPr>
          <p:cNvPr id="10" name="Arrow: Right 9">
            <a:extLst>
              <a:ext uri="{FF2B5EF4-FFF2-40B4-BE49-F238E27FC236}">
                <a16:creationId xmlns:a16="http://schemas.microsoft.com/office/drawing/2014/main" id="{7E9CA7D1-4E5D-43EF-B085-073329101488}"/>
              </a:ext>
              <a:ext uri="{C183D7F6-B498-43B3-948B-1728B52AA6E4}">
                <adec:decorative xmlns:adec="http://schemas.microsoft.com/office/drawing/2017/decorative" val="1"/>
              </a:ext>
            </a:extLst>
          </p:cNvPr>
          <p:cNvSpPr/>
          <p:nvPr/>
        </p:nvSpPr>
        <p:spPr>
          <a:xfrm>
            <a:off x="7453423" y="2721935"/>
            <a:ext cx="1476088" cy="707065"/>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4F909C4-5985-4D25-B4AA-62EF41D7301A}"/>
              </a:ext>
            </a:extLst>
          </p:cNvPr>
          <p:cNvSpPr txBox="1"/>
          <p:nvPr/>
        </p:nvSpPr>
        <p:spPr>
          <a:xfrm>
            <a:off x="8940801" y="2083981"/>
            <a:ext cx="2990734" cy="2308324"/>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ill Sans MT" panose="020B0502020104020203" pitchFamily="34" charset="0"/>
                <a:ea typeface="+mn-ea"/>
                <a:cs typeface="+mn-cs"/>
              </a:rPr>
              <a:t>The TQ is the area which the Institute will be managing, and where the AOs will have direct involvement. </a:t>
            </a:r>
          </a:p>
        </p:txBody>
      </p:sp>
      <p:sp>
        <p:nvSpPr>
          <p:cNvPr id="3" name="Title 2">
            <a:extLst>
              <a:ext uri="{FF2B5EF4-FFF2-40B4-BE49-F238E27FC236}">
                <a16:creationId xmlns:a16="http://schemas.microsoft.com/office/drawing/2014/main" id="{BE381000-3560-7743-BA36-805902C2A585}"/>
              </a:ext>
            </a:extLst>
          </p:cNvPr>
          <p:cNvSpPr>
            <a:spLocks noGrp="1"/>
          </p:cNvSpPr>
          <p:nvPr>
            <p:ph type="title" idx="4294967295"/>
          </p:nvPr>
        </p:nvSpPr>
        <p:spPr>
          <a:xfrm>
            <a:off x="0" y="61828"/>
            <a:ext cx="10515600" cy="1325563"/>
          </a:xfrm>
        </p:spPr>
        <p:txBody>
          <a:bodyPr/>
          <a:lstStyle/>
          <a:p>
            <a:pPr rtl="0" eaLnBrk="1" fontAlgn="auto" latinLnBrk="0" hangingPunct="1"/>
            <a:r>
              <a:rPr lang="en-GB" sz="4000" b="1" i="0" kern="1200" spc="0" baseline="0" dirty="0">
                <a:ln>
                  <a:noFill/>
                </a:ln>
                <a:solidFill>
                  <a:srgbClr val="0070C0"/>
                </a:solidFill>
                <a:effectLst/>
                <a:latin typeface="Gill Sans MT" panose="020B0502020104020203" pitchFamily="34" charset="77"/>
                <a:ea typeface="+mn-ea"/>
                <a:cs typeface="+mn-cs"/>
              </a:rPr>
              <a:t>The Structure of T Levels</a:t>
            </a:r>
            <a:endParaRPr lang="en-GB" dirty="0">
              <a:effectLst/>
            </a:endParaRPr>
          </a:p>
          <a:p>
            <a:endParaRPr lang="en-US" dirty="0"/>
          </a:p>
        </p:txBody>
      </p:sp>
    </p:spTree>
    <p:extLst>
      <p:ext uri="{BB962C8B-B14F-4D97-AF65-F5344CB8AC3E}">
        <p14:creationId xmlns:p14="http://schemas.microsoft.com/office/powerpoint/2010/main" val="3674616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12</Value>
      <Value>3</Value>
      <Value>2</Value>
      <Value>1</Value>
    </TaxCatchAll>
    <_dlc_DocId xmlns="b481d486-1b09-4d81-88a9-ace971f3e01f">DPN6QKARJD77-713118999-3437</_dlc_DocId>
    <_dlc_DocIdUrl xmlns="b481d486-1b09-4d81-88a9-ace971f3e01f">
      <Url>https://educationgovuk.sharepoint.com/sites/cgm/_layouts/15/DocIdRedir.aspx?ID=DPN6QKARJD77-713118999-3437</Url>
      <Description>DPN6QKARJD77-713118999-3437</Description>
    </_dlc_DocIdUrl>
    <pe36b2407ed34e30a569a2f5acfc7350 xmlns="b481d486-1b09-4d81-88a9-ace971f3e01f">
      <Terms xmlns="http://schemas.microsoft.com/office/infopath/2007/PartnerControls"/>
    </pe36b2407ed34e30a569a2f5acfc7350>
    <f87918d5424442f3968fbb220d199cfa xmlns="b481d486-1b09-4d81-88a9-ace971f3e01f">
      <Terms xmlns="http://schemas.microsoft.com/office/infopath/2007/PartnerControls">
        <TermInfo xmlns="http://schemas.microsoft.com/office/infopath/2007/PartnerControls">
          <TermName xmlns="http://schemas.microsoft.com/office/infopath/2007/PartnerControls">Higher and Further Education Directorate</TermName>
          <TermId xmlns="http://schemas.microsoft.com/office/infopath/2007/PartnerControls">8e4de78d-00ab-41fd-818b-e7393d959bab</TermId>
        </TermInfo>
      </Terms>
    </f87918d5424442f3968fbb220d199cfa>
    <IWPContributor xmlns="http://schemas.microsoft.com/sharepoint/v3/fields">
      <UserInfo>
        <DisplayName/>
        <AccountId xsi:nil="true"/>
        <AccountType/>
      </UserInfo>
    </IWPContributor>
    <c29f786fa1994278b41b201010e20353 xmlns="b481d486-1b09-4d81-88a9-ace971f3e01f">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c29f786fa1994278b41b201010e20353>
    <e9956d2a91084f21aaba141125e5f3ca xmlns="b481d486-1b09-4d81-88a9-ace971f3e01f">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e9956d2a91084f21aaba141125e5f3ca>
    <aa68b928982d4305ac4d07ec9a0b45b5 xmlns="b481d486-1b09-4d81-88a9-ace971f3e01f">
      <Terms xmlns="http://schemas.microsoft.com/office/infopath/2007/PartnerControls"/>
    </aa68b928982d4305ac4d07ec9a0b45b5>
    <_vti_ItemDeclaredRecord xmlns="http://schemas.microsoft.com/sharepoint/v3" xsi:nil="true"/>
    <iff53c19771847b2b9e9ae57df0270ca xmlns="b481d486-1b09-4d81-88a9-ace971f3e01f">
      <Terms xmlns="http://schemas.microsoft.com/office/infopath/2007/PartnerControls"/>
    </iff53c19771847b2b9e9ae57df0270ca>
    <Comment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ogramme and Project Management" ma:contentTypeID="0x010100E7C90F0E9E04FD43B3A4B0F4A03B19510A001E468981B7AB0A4283280AEF8FD770C2" ma:contentTypeVersion="11" ma:contentTypeDescription="For programme or project documents. Records retained for 10 years." ma:contentTypeScope="" ma:versionID="a16a74c744a1aacae7d4dcd625f27e60">
  <xsd:schema xmlns:xsd="http://www.w3.org/2001/XMLSchema" xmlns:xs="http://www.w3.org/2001/XMLSchema" xmlns:p="http://schemas.microsoft.com/office/2006/metadata/properties" xmlns:ns1="http://schemas.microsoft.com/sharepoint/v3" xmlns:ns2="b481d486-1b09-4d81-88a9-ace971f3e01f" xmlns:ns3="http://schemas.microsoft.com/sharepoint/v3/fields" xmlns:ns4="8c566321-f672-4e06-a901-b5e72b4c4357" targetNamespace="http://schemas.microsoft.com/office/2006/metadata/properties" ma:root="true" ma:fieldsID="b64ecbe6661062ac8c3d96619da10d8d" ns1:_="" ns2:_="" ns3:_="" ns4:_="">
    <xsd:import namespace="http://schemas.microsoft.com/sharepoint/v3"/>
    <xsd:import namespace="b481d486-1b09-4d81-88a9-ace971f3e01f"/>
    <xsd:import namespace="http://schemas.microsoft.com/sharepoint/v3/fields"/>
    <xsd:import namespace="8c566321-f672-4e06-a901-b5e72b4c4357"/>
    <xsd:element name="properties">
      <xsd:complexType>
        <xsd:sequence>
          <xsd:element name="documentManagement">
            <xsd:complexType>
              <xsd:all>
                <xsd:element ref="ns2:_dlc_DocId" minOccurs="0"/>
                <xsd:element ref="ns2:_dlc_DocIdUrl" minOccurs="0"/>
                <xsd:element ref="ns2:_dlc_DocIdPersistId" minOccurs="0"/>
                <xsd:element ref="ns1:Comments" minOccurs="0"/>
                <xsd:element ref="ns3:IWPContributor" minOccurs="0"/>
                <xsd:element ref="ns4:TaxCatchAll" minOccurs="0"/>
                <xsd:element ref="ns4:TaxCatchAllLabel" minOccurs="0"/>
                <xsd:element ref="ns1:_vti_ItemDeclaredRecord" minOccurs="0"/>
                <xsd:element ref="ns2:aa68b928982d4305ac4d07ec9a0b45b5" minOccurs="0"/>
                <xsd:element ref="ns2:c29f786fa1994278b41b201010e20353" minOccurs="0"/>
                <xsd:element ref="ns2:e9956d2a91084f21aaba141125e5f3ca" minOccurs="0"/>
                <xsd:element ref="ns2:pe36b2407ed34e30a569a2f5acfc7350" minOccurs="0"/>
                <xsd:element ref="ns2:iff53c19771847b2b9e9ae57df0270ca" minOccurs="0"/>
                <xsd:element ref="ns2:f87918d5424442f3968fbb220d199cf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11" nillable="true" ma:displayName="Comments" ma:internalName="Comments" ma:readOnly="false">
      <xsd:simpleType>
        <xsd:restriction base="dms:Note">
          <xsd:maxLength value="255"/>
        </xsd:restriction>
      </xsd:simpleType>
    </xsd:element>
    <xsd:element name="_vti_ItemDeclaredRecord" ma:index="21" nillable="true" ma:displayName="Declared Record" ma:hidden="true" ma:internalName="_vti_ItemDeclaredRecor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481d486-1b09-4d81-88a9-ace971f3e01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68b928982d4305ac4d07ec9a0b45b5" ma:index="25" nillable="true" ma:taxonomy="true" ma:internalName="aa68b928982d4305ac4d07ec9a0b45b5" ma:taxonomyFieldName="IWPFunction" ma:displayName="Function" ma:readOnly="false" ma:fieldId="{aa68b928-982d-4305-ac4d-07ec9a0b45b5}" ma:taxonomyMulti="true" ma:sspId="ec07c698-60f5-424f-b9af-f4c59398b511" ma:termSetId="d25a8a8b-cc76-477b-9c8b-292b0e01012c" ma:anchorId="00000000-0000-0000-0000-000000000000" ma:open="false" ma:isKeyword="false">
      <xsd:complexType>
        <xsd:sequence>
          <xsd:element ref="pc:Terms" minOccurs="0" maxOccurs="1"/>
        </xsd:sequence>
      </xsd:complexType>
    </xsd:element>
    <xsd:element name="c29f786fa1994278b41b201010e20353" ma:index="26" ma:taxonomy="true" ma:internalName="c29f786fa1994278b41b201010e20353" ma:taxonomyFieldName="IWPOwner" ma:displayName="Owner" ma:readOnly="false" ma:default="3;#DfE|a484111e-5b24-4ad9-9778-c536c8c88985" ma:fieldId="{c29f786f-a199-4278-b41b-201010e20353}"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e9956d2a91084f21aaba141125e5f3ca" ma:index="27" ma:taxonomy="true" ma:internalName="e9956d2a91084f21aaba141125e5f3ca" ma:taxonomyFieldName="IWPRightsProtectiveMarking" ma:displayName="Rights: Protective Marking" ma:readOnly="false" ma:default="1;#Official|0884c477-2e62-47ea-b19c-5af6e91124c5" ma:fieldId="{e9956d2a-9108-4f21-aaba-141125e5f3ca}"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pe36b2407ed34e30a569a2f5acfc7350" ma:index="28" nillable="true" ma:taxonomy="true" ma:internalName="pe36b2407ed34e30a569a2f5acfc7350" ma:taxonomyFieldName="IWPSubject" ma:displayName="Subject" ma:readOnly="false" ma:fieldId="{9e36b240-7ed3-4e30-a569-a2f5acfc7350}" ma:sspId="ec07c698-60f5-424f-b9af-f4c59398b511" ma:termSetId="33432453-e88c-4baa-94a6-467fc4fc06f9" ma:anchorId="00000000-0000-0000-0000-000000000000" ma:open="false" ma:isKeyword="false">
      <xsd:complexType>
        <xsd:sequence>
          <xsd:element ref="pc:Terms" minOccurs="0" maxOccurs="1"/>
        </xsd:sequence>
      </xsd:complexType>
    </xsd:element>
    <xsd:element name="iff53c19771847b2b9e9ae57df0270ca" ma:index="29" nillable="true" ma:taxonomy="true" ma:internalName="iff53c19771847b2b9e9ae57df0270ca" ma:taxonomyFieldName="IWPSiteType" ma:displayName="Site Type" ma:readOnly="false" ma:fieldId="{2ff53c19-7718-47b2-b9e9-ae57df0270ca}" ma:sspId="ec07c698-60f5-424f-b9af-f4c59398b511" ma:termSetId="68f3bd98-4d9d-4839-831a-d4827606df7e" ma:anchorId="00000000-0000-0000-0000-000000000000" ma:open="false" ma:isKeyword="false">
      <xsd:complexType>
        <xsd:sequence>
          <xsd:element ref="pc:Terms" minOccurs="0" maxOccurs="1"/>
        </xsd:sequence>
      </xsd:complexType>
    </xsd:element>
    <xsd:element name="f87918d5424442f3968fbb220d199cfa" ma:index="30" ma:taxonomy="true" ma:internalName="f87918d5424442f3968fbb220d199cfa" ma:taxonomyFieldName="IWPOrganisationalUnit" ma:displayName="Organisational Unit" ma:readOnly="false" ma:default="12;#Higher and Further Education Directorate|8e4de78d-00ab-41fd-818b-e7393d959bab" ma:fieldId="{f87918d5-4244-42f3-968f-bb220d199cfa}" ma:sspId="ec07c698-60f5-424f-b9af-f4c59398b511" ma:termSetId="b3e263f6-0ab6-425a-b3de-0e67f2faf76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WPContributor" ma:index="12" nillable="true" ma:displayName="Contributor" ma:list="UserInfo" ma:SharePointGroup="0" ma:internalName="IWPContributo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ae5a99-9431-4103-a3e7-4fb30eb32617}" ma:internalName="TaxCatchAll" ma:showField="CatchAllData" ma:web="b481d486-1b09-4d81-88a9-ace971f3e01f">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e9ae5a99-9431-4103-a3e7-4fb30eb32617}" ma:internalName="TaxCatchAllLabel" ma:readOnly="true" ma:showField="CatchAllDataLabel" ma:web="b481d486-1b09-4d81-88a9-ace971f3e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289DD12-F827-4AF9-B08E-6BFE74A0AFED}">
  <ds:schemaRefs>
    <ds:schemaRef ds:uri="http://schemas.microsoft.com/sharepoint/v3/contenttype/forms"/>
  </ds:schemaRefs>
</ds:datastoreItem>
</file>

<file path=customXml/itemProps2.xml><?xml version="1.0" encoding="utf-8"?>
<ds:datastoreItem xmlns:ds="http://schemas.openxmlformats.org/officeDocument/2006/customXml" ds:itemID="{765E26A2-55C8-4732-A60F-764C5DC92E44}">
  <ds:schemaRefs>
    <ds:schemaRef ds:uri="b481d486-1b09-4d81-88a9-ace971f3e01f"/>
    <ds:schemaRef ds:uri="http://purl.org/dc/elements/1.1/"/>
    <ds:schemaRef ds:uri="http://schemas.microsoft.com/office/2006/documentManagement/types"/>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8c566321-f672-4e06-a901-b5e72b4c4357"/>
    <ds:schemaRef ds:uri="http://schemas.microsoft.com/sharepoint/v3/fields"/>
    <ds:schemaRef ds:uri="http://schemas.microsoft.com/sharepoint/v3"/>
  </ds:schemaRefs>
</ds:datastoreItem>
</file>

<file path=customXml/itemProps3.xml><?xml version="1.0" encoding="utf-8"?>
<ds:datastoreItem xmlns:ds="http://schemas.openxmlformats.org/officeDocument/2006/customXml" ds:itemID="{85BBC811-7514-4066-9115-A71259971100}">
  <ds:schemaRefs>
    <ds:schemaRef ds:uri="8c566321-f672-4e06-a901-b5e72b4c4357"/>
    <ds:schemaRef ds:uri="b481d486-1b09-4d81-88a9-ace971f3e0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610B096-249D-4F6E-BF1C-650F81C26E5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188</TotalTime>
  <Words>1775</Words>
  <Application>Microsoft Macintosh PowerPoint</Application>
  <PresentationFormat>Widescreen</PresentationFormat>
  <Paragraphs>325</Paragraphs>
  <Slides>20</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Calibri Light</vt:lpstr>
      <vt:lpstr>Courier</vt:lpstr>
      <vt:lpstr>Courier New</vt:lpstr>
      <vt:lpstr>Gill Sans MT</vt:lpstr>
      <vt:lpstr>Symbol</vt:lpstr>
      <vt:lpstr>Wingdings</vt:lpstr>
      <vt:lpstr>Office Theme</vt:lpstr>
      <vt:lpstr>Office Theme</vt:lpstr>
      <vt:lpstr>T Levels</vt:lpstr>
      <vt:lpstr>Introduction to T Levels: The Technical Qualification  </vt:lpstr>
      <vt:lpstr>USING TEAMS </vt:lpstr>
      <vt:lpstr>The Institute</vt:lpstr>
      <vt:lpstr>What are T Levels? </vt:lpstr>
      <vt:lpstr>T Level Programme  </vt:lpstr>
      <vt:lpstr>Outline Content - T Level Panels </vt:lpstr>
      <vt:lpstr>Procurement </vt:lpstr>
      <vt:lpstr>Developing the TQ</vt:lpstr>
      <vt:lpstr>The Structure of T Levels </vt:lpstr>
      <vt:lpstr>Technical Qualification:  Example Structure - Construction </vt:lpstr>
      <vt:lpstr>Wave 1 of T Levels</vt:lpstr>
      <vt:lpstr>Wave 2 of T Levels</vt:lpstr>
      <vt:lpstr>Wave 3 of T Levels </vt:lpstr>
      <vt:lpstr>Wave 4 of T Levels </vt:lpstr>
      <vt:lpstr>Awarding Organisation: Key Dates and Events </vt:lpstr>
      <vt:lpstr>Awarding Organisation: Information </vt:lpstr>
      <vt:lpstr>The Road Ahead: 2020 to 2023 </vt:lpstr>
      <vt:lpstr>Further information </vt:lpstr>
      <vt:lpstr>Questions</vt:lpstr>
      <vt:lpstr>SUPPORT WITH DELIVERING T LEVELS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IfATE</dc:title>
  <dc:creator>MOON, Karen</dc:creator>
  <cp:lastModifiedBy>Kaye Southam</cp:lastModifiedBy>
  <cp:revision>6</cp:revision>
  <dcterms:created xsi:type="dcterms:W3CDTF">2019-09-25T08:53:11Z</dcterms:created>
  <dcterms:modified xsi:type="dcterms:W3CDTF">2021-08-31T10:10:19Z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0x010100E7C90F0E9E04FD43B3A4B0F4A03B19510A001E468981B7AB0A4283280AEF8FD770C2</vt:lpwstr>
  </property>
  <property fmtid="{D5CDD505-2E9C-101B-9397-08002B2CF9AE}" pid="3" name="IWPOrganisationalUnit">
    <vt:lpwstr>12;#Higher and Further Education Directorate|8e4de78d-00ab-41fd-818b-e7393d959bab</vt:lpwstr>
  </property>
  <property fmtid="{D5CDD505-2E9C-101B-9397-08002B2CF9AE}" pid="4" name="IWPOwner">
    <vt:lpwstr>3;#DfE|a484111e-5b24-4ad9-9778-c536c8c88985</vt:lpwstr>
  </property>
  <property fmtid="{D5CDD505-2E9C-101B-9397-08002B2CF9AE}" pid="5" name="IWPRightsProtectiveMarking">
    <vt:lpwstr>1;#Official|0884c477-2e62-47ea-b19c-5af6e91124c5</vt:lpwstr>
  </property>
  <property fmtid="{D5CDD505-2E9C-101B-9397-08002B2CF9AE}" pid="6" name="IWPFunction">
    <vt:lpwstr/>
  </property>
  <property fmtid="{D5CDD505-2E9C-101B-9397-08002B2CF9AE}" pid="7" name="IWPSiteType">
    <vt:lpwstr/>
  </property>
  <property fmtid="{D5CDD505-2E9C-101B-9397-08002B2CF9AE}" pid="8" name="IWPSubject">
    <vt:lpwstr/>
  </property>
  <property fmtid="{D5CDD505-2E9C-101B-9397-08002B2CF9AE}" pid="9" name="SharedWithUsers">
    <vt:lpwstr/>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xd_Signature">
    <vt:bool>false</vt:bool>
  </property>
  <property fmtid="{D5CDD505-2E9C-101B-9397-08002B2CF9AE}" pid="14" name="c02f73938b5741d4934b358b31a1b80f">
    <vt:lpwstr>Official|0884c477-2e62-47ea-b19c-5af6e91124c5</vt:lpwstr>
  </property>
  <property fmtid="{D5CDD505-2E9C-101B-9397-08002B2CF9AE}" pid="15" name="p6919dbb65844893b164c5f63a6f0eeb">
    <vt:lpwstr>DfE|a484111e-5b24-4ad9-9778-c536c8c88985</vt:lpwstr>
  </property>
  <property fmtid="{D5CDD505-2E9C-101B-9397-08002B2CF9AE}" pid="16" name="f6ec388a6d534bab86a259abd1bfa088">
    <vt:lpwstr>DfE|cc08a6d4-dfde-4d0f-bd85-069ebcef80d5</vt:lpwstr>
  </property>
  <property fmtid="{D5CDD505-2E9C-101B-9397-08002B2CF9AE}" pid="17" name="DfeOrganisationalUnit">
    <vt:lpwstr>2;#DfE|cc08a6d4-dfde-4d0f-bd85-069ebcef80d5</vt:lpwstr>
  </property>
  <property fmtid="{D5CDD505-2E9C-101B-9397-08002B2CF9AE}" pid="18" name="DfeRights:ProtectiveMarking">
    <vt:lpwstr>1;#Official|0884c477-2e62-47ea-b19c-5af6e91124c5</vt:lpwstr>
  </property>
  <property fmtid="{D5CDD505-2E9C-101B-9397-08002B2CF9AE}" pid="19" name="DfeOwner">
    <vt:lpwstr>3;#DfE|a484111e-5b24-4ad9-9778-c536c8c88985</vt:lpwstr>
  </property>
  <property fmtid="{D5CDD505-2E9C-101B-9397-08002B2CF9AE}" pid="20" name="c29f786fa1994278b41b201010e20353">
    <vt:lpwstr>DfE|a484111e-5b24-4ad9-9778-c536c8c88985</vt:lpwstr>
  </property>
  <property fmtid="{D5CDD505-2E9C-101B-9397-08002B2CF9AE}" pid="21" name="iff53c19771847b2b9e9ae57df0270ca">
    <vt:lpwstr/>
  </property>
  <property fmtid="{D5CDD505-2E9C-101B-9397-08002B2CF9AE}" pid="22" name="pe36b2407ed34e30a569a2f5acfc7350">
    <vt:lpwstr/>
  </property>
  <property fmtid="{D5CDD505-2E9C-101B-9397-08002B2CF9AE}" pid="23" name="aa68b928982d4305ac4d07ec9a0b45b5">
    <vt:lpwstr/>
  </property>
  <property fmtid="{D5CDD505-2E9C-101B-9397-08002B2CF9AE}" pid="24" name="e9956d2a91084f21aaba141125e5f3ca">
    <vt:lpwstr>Official|0884c477-2e62-47ea-b19c-5af6e91124c5</vt:lpwstr>
  </property>
  <property fmtid="{D5CDD505-2E9C-101B-9397-08002B2CF9AE}" pid="25" name="f87918d5424442f3968fbb220d199cfa">
    <vt:lpwstr>Higher and Further Education Directorate|8e4de78d-00ab-41fd-818b-e7393d959bab</vt:lpwstr>
  </property>
  <property fmtid="{D5CDD505-2E9C-101B-9397-08002B2CF9AE}" pid="26" name="DfeSubject">
    <vt:lpwstr/>
  </property>
  <property fmtid="{D5CDD505-2E9C-101B-9397-08002B2CF9AE}" pid="27" name="i98b064926ea4fbe8f5b88c394ff652b">
    <vt:lpwstr/>
  </property>
  <property fmtid="{D5CDD505-2E9C-101B-9397-08002B2CF9AE}" pid="28" name="_dlc_DocIdItemGuid">
    <vt:lpwstr>5c7c2a51-c2af-40f5-b943-8d61de54feb9</vt:lpwstr>
  </property>
</Properties>
</file>