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45" r:id="rId2"/>
    <p:sldId id="305" r:id="rId3"/>
    <p:sldId id="283" r:id="rId4"/>
    <p:sldId id="307" r:id="rId5"/>
    <p:sldId id="308" r:id="rId6"/>
    <p:sldId id="309" r:id="rId7"/>
    <p:sldId id="310" r:id="rId8"/>
    <p:sldId id="311" r:id="rId9"/>
    <p:sldId id="312" r:id="rId10"/>
    <p:sldId id="313" r:id="rId11"/>
    <p:sldId id="319" r:id="rId12"/>
    <p:sldId id="320" r:id="rId13"/>
    <p:sldId id="321" r:id="rId14"/>
    <p:sldId id="325" r:id="rId15"/>
    <p:sldId id="323" r:id="rId16"/>
    <p:sldId id="326" r:id="rId17"/>
    <p:sldId id="327" r:id="rId18"/>
    <p:sldId id="258"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281" r:id="rId37"/>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86A"/>
    <a:srgbClr val="FC4420"/>
    <a:srgbClr val="D9D9D9"/>
    <a:srgbClr val="000000"/>
    <a:srgbClr val="FFFFFF"/>
    <a:srgbClr val="FF9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2"/>
    <p:restoredTop sz="86370"/>
  </p:normalViewPr>
  <p:slideViewPr>
    <p:cSldViewPr snapToGrid="0">
      <p:cViewPr varScale="1">
        <p:scale>
          <a:sx n="42" d="100"/>
          <a:sy n="42" d="100"/>
        </p:scale>
        <p:origin x="224" y="928"/>
      </p:cViewPr>
      <p:guideLst/>
    </p:cSldViewPr>
  </p:slideViewPr>
  <p:outlineViewPr>
    <p:cViewPr>
      <p:scale>
        <a:sx n="33" d="100"/>
        <a:sy n="33" d="100"/>
      </p:scale>
      <p:origin x="0" y="-2144"/>
    </p:cViewPr>
  </p:outlineViewPr>
  <p:notesTextViewPr>
    <p:cViewPr>
      <p:scale>
        <a:sx n="100" d="100"/>
        <a:sy n="100" d="100"/>
      </p:scale>
      <p:origin x="0" y="0"/>
    </p:cViewPr>
  </p:notesTextViewPr>
  <p:sorterViewPr>
    <p:cViewPr>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66A3B29-C032-DF4E-A85A-3BCD73169BAA}" type="datetimeFigureOut">
              <a:rPr lang="en-US" smtClean="0"/>
              <a:t>9/1/21</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108EF17-5B8D-544B-91B3-908EB0CFE037}" type="slidenum">
              <a:rPr lang="en-US" smtClean="0"/>
              <a:t>‹#›</a:t>
            </a:fld>
            <a:endParaRPr lang="en-US"/>
          </a:p>
        </p:txBody>
      </p:sp>
    </p:spTree>
    <p:extLst>
      <p:ext uri="{BB962C8B-B14F-4D97-AF65-F5344CB8AC3E}">
        <p14:creationId xmlns:p14="http://schemas.microsoft.com/office/powerpoint/2010/main" val="74655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08EF17-5B8D-544B-91B3-908EB0CFE037}" type="slidenum">
              <a:rPr lang="en-US" smtClean="0"/>
              <a:t>1</a:t>
            </a:fld>
            <a:endParaRPr lang="en-US"/>
          </a:p>
        </p:txBody>
      </p:sp>
    </p:spTree>
    <p:extLst>
      <p:ext uri="{BB962C8B-B14F-4D97-AF65-F5344CB8AC3E}">
        <p14:creationId xmlns:p14="http://schemas.microsoft.com/office/powerpoint/2010/main" val="5921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08EF17-5B8D-544B-91B3-908EB0CFE037}" type="slidenum">
              <a:rPr lang="en-US" smtClean="0"/>
              <a:t>32</a:t>
            </a:fld>
            <a:endParaRPr lang="en-US"/>
          </a:p>
        </p:txBody>
      </p:sp>
    </p:spTree>
    <p:extLst>
      <p:ext uri="{BB962C8B-B14F-4D97-AF65-F5344CB8AC3E}">
        <p14:creationId xmlns:p14="http://schemas.microsoft.com/office/powerpoint/2010/main" val="94088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08EF17-5B8D-544B-91B3-908EB0CFE037}" type="slidenum">
              <a:rPr lang="en-US" smtClean="0"/>
              <a:t>33</a:t>
            </a:fld>
            <a:endParaRPr lang="en-US"/>
          </a:p>
        </p:txBody>
      </p:sp>
    </p:spTree>
    <p:extLst>
      <p:ext uri="{BB962C8B-B14F-4D97-AF65-F5344CB8AC3E}">
        <p14:creationId xmlns:p14="http://schemas.microsoft.com/office/powerpoint/2010/main" val="178225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08EF17-5B8D-544B-91B3-908EB0CFE037}" type="slidenum">
              <a:rPr lang="en-US" smtClean="0"/>
              <a:t>34</a:t>
            </a:fld>
            <a:endParaRPr lang="en-US"/>
          </a:p>
        </p:txBody>
      </p:sp>
    </p:spTree>
    <p:extLst>
      <p:ext uri="{BB962C8B-B14F-4D97-AF65-F5344CB8AC3E}">
        <p14:creationId xmlns:p14="http://schemas.microsoft.com/office/powerpoint/2010/main" val="344751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08EF17-5B8D-544B-91B3-908EB0CFE037}" type="slidenum">
              <a:rPr lang="en-US" smtClean="0"/>
              <a:t>35</a:t>
            </a:fld>
            <a:endParaRPr lang="en-US"/>
          </a:p>
        </p:txBody>
      </p:sp>
    </p:spTree>
    <p:extLst>
      <p:ext uri="{BB962C8B-B14F-4D97-AF65-F5344CB8AC3E}">
        <p14:creationId xmlns:p14="http://schemas.microsoft.com/office/powerpoint/2010/main" val="212656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8EF17-5B8D-544B-91B3-908EB0CFE0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730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130675"/>
            <a:ext cx="11430000" cy="2185987"/>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7537450" y="-1"/>
            <a:ext cx="5029200" cy="1130935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7172252" y="9897028"/>
            <a:ext cx="2303594" cy="772829"/>
          </a:xfrm>
          <a:prstGeom prst="rect">
            <a:avLst/>
          </a:prstGeom>
          <a:blipFill>
            <a:blip r:embed="rId4" cstate="print"/>
            <a:stretch>
              <a:fillRect/>
            </a:stretch>
          </a:blipFill>
        </p:spPr>
        <p:txBody>
          <a:bodyPr wrap="square" lIns="0" tIns="0" rIns="0" bIns="0" rtlCol="0"/>
          <a:lstStyle/>
          <a:p>
            <a:endParaRPr/>
          </a:p>
        </p:txBody>
      </p:sp>
      <p:pic>
        <p:nvPicPr>
          <p:cNvPr id="15" name="Graphic 14">
            <a:extLst>
              <a:ext uri="{FF2B5EF4-FFF2-40B4-BE49-F238E27FC236}">
                <a16:creationId xmlns:a16="http://schemas.microsoft.com/office/drawing/2014/main" id="{B24D4DA6-AB5F-AC4A-9A83-6AF74E764D5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250" y="9873205"/>
            <a:ext cx="1291537" cy="8072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130675"/>
            <a:ext cx="11430000" cy="2185987"/>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7537450" y="-1"/>
            <a:ext cx="5029200" cy="1130935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3112410" y="10287317"/>
            <a:ext cx="0" cy="377190"/>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3217863" y="10023013"/>
            <a:ext cx="1966912" cy="938212"/>
          </a:xfrm>
        </p:spPr>
        <p:txBody>
          <a:bodyPr/>
          <a:lstStyle>
            <a:lvl1pPr marL="0" indent="0">
              <a:buNone/>
              <a:defRPr>
                <a:solidFill>
                  <a:schemeClr val="bg1"/>
                </a:solidFill>
              </a:defRPr>
            </a:lvl1pPr>
          </a:lstStyle>
          <a:p>
            <a:r>
              <a:rPr lang="en-US" dirty="0"/>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596" y="10286060"/>
            <a:ext cx="2168883" cy="381675"/>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7172252" y="9898091"/>
            <a:ext cx="2303594" cy="772838"/>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3284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130675"/>
            <a:ext cx="11430000" cy="2185987"/>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7537450" y="-1"/>
            <a:ext cx="5029200" cy="1130935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3217863" y="10023013"/>
            <a:ext cx="1966912" cy="938212"/>
          </a:xfrm>
        </p:spPr>
        <p:txBody>
          <a:bodyPr/>
          <a:lstStyle>
            <a:lvl1pPr marL="0" indent="0">
              <a:buNone/>
              <a:defRPr>
                <a:solidFill>
                  <a:schemeClr val="bg1"/>
                </a:solidFill>
              </a:defRPr>
            </a:lvl1pPr>
          </a:lstStyle>
          <a:p>
            <a:r>
              <a:rPr lang="en-US" dirty="0"/>
              <a:t>Insert employer logo</a:t>
            </a:r>
          </a:p>
        </p:txBody>
      </p:sp>
      <p:sp>
        <p:nvSpPr>
          <p:cNvPr id="9" name="object 3">
            <a:extLst>
              <a:ext uri="{FF2B5EF4-FFF2-40B4-BE49-F238E27FC236}">
                <a16:creationId xmlns:a16="http://schemas.microsoft.com/office/drawing/2014/main" id="{9379958A-BE8C-0141-BE75-0514861F1F57}"/>
              </a:ext>
            </a:extLst>
          </p:cNvPr>
          <p:cNvSpPr/>
          <p:nvPr userDrawn="1"/>
        </p:nvSpPr>
        <p:spPr>
          <a:xfrm>
            <a:off x="17172252" y="9898091"/>
            <a:ext cx="2303594" cy="772838"/>
          </a:xfrm>
          <a:prstGeom prst="rect">
            <a:avLst/>
          </a:prstGeom>
          <a:blipFill>
            <a:blip r:embed="rId4" cstate="print"/>
            <a:stretch>
              <a:fillRect/>
            </a:stretch>
          </a:blipFill>
        </p:spPr>
        <p:txBody>
          <a:bodyPr wrap="square" lIns="0" tIns="0" rIns="0" bIns="0" rtlCol="0"/>
          <a:lstStyle/>
          <a:p>
            <a:endParaRPr/>
          </a:p>
        </p:txBody>
      </p:sp>
      <p:sp>
        <p:nvSpPr>
          <p:cNvPr id="14" name="object 12">
            <a:extLst>
              <a:ext uri="{FF2B5EF4-FFF2-40B4-BE49-F238E27FC236}">
                <a16:creationId xmlns:a16="http://schemas.microsoft.com/office/drawing/2014/main" id="{23365F14-31D2-9E43-8979-E87F6C2DBF79}"/>
              </a:ext>
            </a:extLst>
          </p:cNvPr>
          <p:cNvSpPr/>
          <p:nvPr userDrawn="1"/>
        </p:nvSpPr>
        <p:spPr>
          <a:xfrm>
            <a:off x="3112410" y="10287317"/>
            <a:ext cx="0" cy="377190"/>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a:p>
        </p:txBody>
      </p:sp>
      <p:pic>
        <p:nvPicPr>
          <p:cNvPr id="15" name="Graphic 14">
            <a:extLst>
              <a:ext uri="{FF2B5EF4-FFF2-40B4-BE49-F238E27FC236}">
                <a16:creationId xmlns:a16="http://schemas.microsoft.com/office/drawing/2014/main" id="{BB3EFB32-F7F4-5B4F-AA91-BD81E50296E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596" y="10286060"/>
            <a:ext cx="2168883" cy="381675"/>
          </a:xfrm>
          <a:prstGeom prst="rect">
            <a:avLst/>
          </a:prstGeom>
        </p:spPr>
      </p:pic>
    </p:spTree>
    <p:extLst>
      <p:ext uri="{BB962C8B-B14F-4D97-AF65-F5344CB8AC3E}">
        <p14:creationId xmlns:p14="http://schemas.microsoft.com/office/powerpoint/2010/main" val="249352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130675"/>
            <a:ext cx="11430000" cy="2185987"/>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7537450" y="-1"/>
            <a:ext cx="5029200" cy="1130935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3112410" y="10287317"/>
            <a:ext cx="0" cy="377190"/>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3217863" y="10023013"/>
            <a:ext cx="1966912" cy="938212"/>
          </a:xfrm>
        </p:spPr>
        <p:txBody>
          <a:bodyPr/>
          <a:lstStyle>
            <a:lvl1pPr marL="0" indent="0">
              <a:buNone/>
              <a:defRPr>
                <a:solidFill>
                  <a:schemeClr val="bg1"/>
                </a:solidFill>
              </a:defRPr>
            </a:lvl1pPr>
          </a:lstStyle>
          <a:p>
            <a:r>
              <a:rPr lang="en-US" dirty="0"/>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596" y="10286060"/>
            <a:ext cx="2168883" cy="381675"/>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7172252" y="9898091"/>
            <a:ext cx="2303594" cy="772838"/>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09781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PURPLE">
    <p:bg>
      <p:bgPr>
        <a:solidFill>
          <a:schemeClr val="accent1"/>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20104101" cy="11308557"/>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587875"/>
            <a:ext cx="11430000" cy="2185987"/>
          </a:xfrm>
        </p:spPr>
        <p:txBody>
          <a:bodyPr anchor="ctr" anchorCtr="0"/>
          <a:lstStyle>
            <a:lvl1pPr>
              <a:defRPr>
                <a:solidFill>
                  <a:schemeClr val="bg1"/>
                </a:solidFill>
              </a:defRPr>
            </a:lvl1pPr>
          </a:lstStyle>
          <a:p>
            <a:r>
              <a:rPr lang="en-US" dirty="0"/>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6513460" y="0"/>
            <a:ext cx="1335405" cy="1796414"/>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a:p>
        </p:txBody>
      </p:sp>
      <p:pic>
        <p:nvPicPr>
          <p:cNvPr id="9" name="Graphic 8">
            <a:extLst>
              <a:ext uri="{FF2B5EF4-FFF2-40B4-BE49-F238E27FC236}">
                <a16:creationId xmlns:a16="http://schemas.microsoft.com/office/drawing/2014/main" id="{A198D267-AA8E-DA4A-ACB2-D7C94868162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251" y="10265777"/>
            <a:ext cx="663422" cy="414639"/>
          </a:xfrm>
          <a:prstGeom prst="rect">
            <a:avLst/>
          </a:prstGeom>
        </p:spPr>
      </p:pic>
    </p:spTree>
    <p:extLst>
      <p:ext uri="{BB962C8B-B14F-4D97-AF65-F5344CB8AC3E}">
        <p14:creationId xmlns:p14="http://schemas.microsoft.com/office/powerpoint/2010/main" val="247342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SALMON">
    <p:bg>
      <p:bgPr>
        <a:solidFill>
          <a:schemeClr val="tx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20104101" cy="11308557"/>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587875"/>
            <a:ext cx="11430000" cy="2185987"/>
          </a:xfrm>
        </p:spPr>
        <p:txBody>
          <a:bodyPr anchor="ctr" anchorCtr="0"/>
          <a:lstStyle>
            <a:lvl1pPr>
              <a:defRPr>
                <a:solidFill>
                  <a:schemeClr val="tx1"/>
                </a:solidFill>
              </a:defRPr>
            </a:lvl1pPr>
          </a:lstStyle>
          <a:p>
            <a:r>
              <a:rPr lang="en-US" dirty="0"/>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6513460" y="0"/>
            <a:ext cx="1335405" cy="1796414"/>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a:p>
        </p:txBody>
      </p:sp>
      <p:pic>
        <p:nvPicPr>
          <p:cNvPr id="9" name="Graphic 8">
            <a:extLst>
              <a:ext uri="{FF2B5EF4-FFF2-40B4-BE49-F238E27FC236}">
                <a16:creationId xmlns:a16="http://schemas.microsoft.com/office/drawing/2014/main" id="{DD43B11C-40DA-BD45-BD61-E1AA1DB9585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251" y="10265777"/>
            <a:ext cx="663422" cy="414639"/>
          </a:xfrm>
          <a:prstGeom prst="rect">
            <a:avLst/>
          </a:prstGeom>
        </p:spPr>
      </p:pic>
    </p:spTree>
    <p:extLst>
      <p:ext uri="{BB962C8B-B14F-4D97-AF65-F5344CB8AC3E}">
        <p14:creationId xmlns:p14="http://schemas.microsoft.com/office/powerpoint/2010/main" val="53309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RED">
    <p:bg>
      <p:bgPr>
        <a:solidFill>
          <a:schemeClr val="bg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793"/>
            <a:ext cx="20104101" cy="11308557"/>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587875"/>
            <a:ext cx="11430000" cy="2185987"/>
          </a:xfrm>
        </p:spPr>
        <p:txBody>
          <a:bodyPr anchor="ctr" anchorCtr="0"/>
          <a:lstStyle>
            <a:lvl1pPr>
              <a:defRPr>
                <a:solidFill>
                  <a:schemeClr val="bg1"/>
                </a:solidFill>
              </a:defRPr>
            </a:lvl1pPr>
          </a:lstStyle>
          <a:p>
            <a:r>
              <a:rPr lang="en-US" dirty="0"/>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6513460" y="0"/>
            <a:ext cx="1335405" cy="1796414"/>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a:p>
        </p:txBody>
      </p:sp>
      <p:pic>
        <p:nvPicPr>
          <p:cNvPr id="9" name="Graphic 8">
            <a:extLst>
              <a:ext uri="{FF2B5EF4-FFF2-40B4-BE49-F238E27FC236}">
                <a16:creationId xmlns:a16="http://schemas.microsoft.com/office/drawing/2014/main" id="{4B0EE285-AAA5-8943-9D4F-42E27282D05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251" y="10265777"/>
            <a:ext cx="663422" cy="414639"/>
          </a:xfrm>
          <a:prstGeom prst="rect">
            <a:avLst/>
          </a:prstGeom>
        </p:spPr>
      </p:pic>
    </p:spTree>
    <p:extLst>
      <p:ext uri="{BB962C8B-B14F-4D97-AF65-F5344CB8AC3E}">
        <p14:creationId xmlns:p14="http://schemas.microsoft.com/office/powerpoint/2010/main" val="4014395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Slide-PURPL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9B351E-D7BA-D346-AC56-31D3650EA10E}"/>
              </a:ext>
            </a:extLst>
          </p:cNvPr>
          <p:cNvGrpSpPr/>
          <p:nvPr userDrawn="1"/>
        </p:nvGrpSpPr>
        <p:grpSpPr>
          <a:xfrm>
            <a:off x="0" y="0"/>
            <a:ext cx="19381818" cy="11302020"/>
            <a:chOff x="0" y="0"/>
            <a:chExt cx="19381818" cy="11302020"/>
          </a:xfrm>
          <a:solidFill>
            <a:schemeClr val="accent1"/>
          </a:solidFill>
        </p:grpSpPr>
        <p:sp>
          <p:nvSpPr>
            <p:cNvPr id="30" name="Freeform 29">
              <a:extLst>
                <a:ext uri="{FF2B5EF4-FFF2-40B4-BE49-F238E27FC236}">
                  <a16:creationId xmlns:a16="http://schemas.microsoft.com/office/drawing/2014/main" id="{F21EAE22-5BEC-8E40-9967-3A04E13F5068}"/>
                </a:ext>
              </a:extLst>
            </p:cNvPr>
            <p:cNvSpPr/>
            <p:nvPr/>
          </p:nvSpPr>
          <p:spPr>
            <a:xfrm>
              <a:off x="15067510" y="6221713"/>
              <a:ext cx="4314308" cy="5078736"/>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grpFill/>
            <a:ln w="10468"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E9A12D2-8AA8-F946-B416-BCC135123F67}"/>
                </a:ext>
              </a:extLst>
            </p:cNvPr>
            <p:cNvSpPr/>
            <p:nvPr/>
          </p:nvSpPr>
          <p:spPr>
            <a:xfrm>
              <a:off x="17227596" y="0"/>
              <a:ext cx="1329896" cy="1843005"/>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grpFill/>
            <a:ln w="1046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439275-451E-A445-A4F8-E39227462CF3}"/>
                </a:ext>
              </a:extLst>
            </p:cNvPr>
            <p:cNvSpPr/>
            <p:nvPr/>
          </p:nvSpPr>
          <p:spPr>
            <a:xfrm>
              <a:off x="0" y="2757178"/>
              <a:ext cx="5769863" cy="8544842"/>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grpFill/>
            <a:ln w="10468" cap="flat">
              <a:noFill/>
              <a:prstDash val="solid"/>
              <a:miter/>
            </a:ln>
          </p:spPr>
          <p:txBody>
            <a:bodyPr rtlCol="0" anchor="ctr"/>
            <a:lstStyle/>
            <a:p>
              <a:endParaRPr lang="en-US"/>
            </a:p>
          </p:txBody>
        </p:sp>
      </p:grpSp>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5218771" y="3644579"/>
            <a:ext cx="9666558" cy="1569660"/>
          </a:xfrm>
          <a:prstGeom prst="rect">
            <a:avLst/>
          </a:prstGeom>
        </p:spPr>
        <p:txBody>
          <a:bodyPr wrap="square" anchor="t" anchorCtr="0">
            <a:spAutoFit/>
          </a:bodyPr>
          <a:lstStyle>
            <a:lvl1pPr algn="ctr">
              <a:defRPr sz="6000" cap="all" baseline="0">
                <a:solidFill>
                  <a:schemeClr val="accent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5240338" y="6177155"/>
            <a:ext cx="9747250" cy="4088621"/>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20105511" cy="1130935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3A8355C-EFE2-5143-8053-D6C8EEEE50F2}"/>
              </a:ext>
            </a:extLst>
          </p:cNvPr>
          <p:cNvSpPr/>
          <p:nvPr/>
        </p:nvSpPr>
        <p:spPr>
          <a:xfrm>
            <a:off x="17057955" y="8703488"/>
            <a:ext cx="2146682" cy="2596962"/>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FE3F521-71BA-6E4A-AA03-A383E4DBDDA9}"/>
              </a:ext>
            </a:extLst>
          </p:cNvPr>
          <p:cNvSpPr/>
          <p:nvPr/>
        </p:nvSpPr>
        <p:spPr>
          <a:xfrm>
            <a:off x="2931740" y="1142977"/>
            <a:ext cx="1623101" cy="2659792"/>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a:p>
        </p:txBody>
      </p:sp>
      <p:pic>
        <p:nvPicPr>
          <p:cNvPr id="18" name="Graphic 17">
            <a:extLst>
              <a:ext uri="{FF2B5EF4-FFF2-40B4-BE49-F238E27FC236}">
                <a16:creationId xmlns:a16="http://schemas.microsoft.com/office/drawing/2014/main" id="{46512213-5FE7-FB47-86D1-E1B359ED2A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251" y="10265777"/>
            <a:ext cx="663422" cy="414639"/>
          </a:xfrm>
          <a:prstGeom prst="rect">
            <a:avLst/>
          </a:prstGeom>
        </p:spPr>
      </p:pic>
    </p:spTree>
    <p:extLst>
      <p:ext uri="{BB962C8B-B14F-4D97-AF65-F5344CB8AC3E}">
        <p14:creationId xmlns:p14="http://schemas.microsoft.com/office/powerpoint/2010/main" val="2835076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Slide-SALMON">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5218771" y="3644579"/>
            <a:ext cx="9666558" cy="1569660"/>
          </a:xfrm>
          <a:prstGeom prst="rect">
            <a:avLst/>
          </a:prstGeom>
        </p:spPr>
        <p:txBody>
          <a:bodyPr wrap="square" anchor="t" anchorCtr="0">
            <a:spAutoFit/>
          </a:bodyPr>
          <a:lstStyle>
            <a:lvl1pPr algn="ctr">
              <a:defRPr sz="6000" cap="all" baseline="0">
                <a:solidFill>
                  <a:schemeClr val="tx2"/>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5240338" y="6177155"/>
            <a:ext cx="9747250" cy="4088621"/>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20105511" cy="1130935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21EAE22-5BEC-8E40-9967-3A04E13F5068}"/>
              </a:ext>
            </a:extLst>
          </p:cNvPr>
          <p:cNvSpPr/>
          <p:nvPr/>
        </p:nvSpPr>
        <p:spPr>
          <a:xfrm>
            <a:off x="15067510" y="6221713"/>
            <a:ext cx="4314308" cy="5078736"/>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tx2"/>
          </a:solidFill>
          <a:ln w="10468"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E9A12D2-8AA8-F946-B416-BCC135123F67}"/>
              </a:ext>
            </a:extLst>
          </p:cNvPr>
          <p:cNvSpPr/>
          <p:nvPr/>
        </p:nvSpPr>
        <p:spPr>
          <a:xfrm>
            <a:off x="17227596" y="0"/>
            <a:ext cx="1329896" cy="1843005"/>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tx2"/>
          </a:solidFill>
          <a:ln w="1046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3A8355C-EFE2-5143-8053-D6C8EEEE50F2}"/>
              </a:ext>
            </a:extLst>
          </p:cNvPr>
          <p:cNvSpPr/>
          <p:nvPr/>
        </p:nvSpPr>
        <p:spPr>
          <a:xfrm>
            <a:off x="17057955" y="8703488"/>
            <a:ext cx="2146682" cy="2596962"/>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439275-451E-A445-A4F8-E39227462CF3}"/>
              </a:ext>
            </a:extLst>
          </p:cNvPr>
          <p:cNvSpPr/>
          <p:nvPr/>
        </p:nvSpPr>
        <p:spPr>
          <a:xfrm>
            <a:off x="0" y="2757178"/>
            <a:ext cx="5769863" cy="8544842"/>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tx2"/>
          </a:solidFill>
          <a:ln w="1046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FE3F521-71BA-6E4A-AA03-A383E4DBDDA9}"/>
              </a:ext>
            </a:extLst>
          </p:cNvPr>
          <p:cNvSpPr/>
          <p:nvPr/>
        </p:nvSpPr>
        <p:spPr>
          <a:xfrm>
            <a:off x="2931740" y="1142977"/>
            <a:ext cx="1623101" cy="2659792"/>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a:p>
        </p:txBody>
      </p:sp>
      <p:pic>
        <p:nvPicPr>
          <p:cNvPr id="18" name="Graphic 17">
            <a:extLst>
              <a:ext uri="{FF2B5EF4-FFF2-40B4-BE49-F238E27FC236}">
                <a16:creationId xmlns:a16="http://schemas.microsoft.com/office/drawing/2014/main" id="{3160704F-B8F3-D74B-884C-4EA9F80E15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251" y="10265777"/>
            <a:ext cx="663422" cy="414639"/>
          </a:xfrm>
          <a:prstGeom prst="rect">
            <a:avLst/>
          </a:prstGeom>
        </p:spPr>
      </p:pic>
    </p:spTree>
    <p:extLst>
      <p:ext uri="{BB962C8B-B14F-4D97-AF65-F5344CB8AC3E}">
        <p14:creationId xmlns:p14="http://schemas.microsoft.com/office/powerpoint/2010/main" val="2981947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Slide-RE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5218771" y="3644579"/>
            <a:ext cx="9666558" cy="1398588"/>
          </a:xfrm>
          <a:prstGeom prst="rect">
            <a:avLst/>
          </a:prstGeom>
        </p:spPr>
        <p:txBody>
          <a:bodyPr wrap="square" anchor="t" anchorCtr="0">
            <a:spAutoFit/>
          </a:bodyPr>
          <a:lstStyle>
            <a:lvl1pPr algn="ctr">
              <a:defRPr sz="6000" cap="all" baseline="0">
                <a:solidFill>
                  <a:schemeClr val="bg2"/>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5240338" y="6177155"/>
            <a:ext cx="9747250" cy="4088621"/>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20105511" cy="1130935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21EAE22-5BEC-8E40-9967-3A04E13F5068}"/>
              </a:ext>
            </a:extLst>
          </p:cNvPr>
          <p:cNvSpPr/>
          <p:nvPr/>
        </p:nvSpPr>
        <p:spPr>
          <a:xfrm>
            <a:off x="15067510" y="6221713"/>
            <a:ext cx="4314308" cy="5078736"/>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bg2"/>
          </a:solidFill>
          <a:ln w="10468"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E9A12D2-8AA8-F946-B416-BCC135123F67}"/>
              </a:ext>
            </a:extLst>
          </p:cNvPr>
          <p:cNvSpPr/>
          <p:nvPr/>
        </p:nvSpPr>
        <p:spPr>
          <a:xfrm>
            <a:off x="17227596" y="0"/>
            <a:ext cx="1329896" cy="1843005"/>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bg2"/>
          </a:solidFill>
          <a:ln w="1046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3A8355C-EFE2-5143-8053-D6C8EEEE50F2}"/>
              </a:ext>
            </a:extLst>
          </p:cNvPr>
          <p:cNvSpPr/>
          <p:nvPr/>
        </p:nvSpPr>
        <p:spPr>
          <a:xfrm>
            <a:off x="17057955" y="8703488"/>
            <a:ext cx="2146682" cy="2596962"/>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439275-451E-A445-A4F8-E39227462CF3}"/>
              </a:ext>
            </a:extLst>
          </p:cNvPr>
          <p:cNvSpPr/>
          <p:nvPr/>
        </p:nvSpPr>
        <p:spPr>
          <a:xfrm>
            <a:off x="0" y="2757178"/>
            <a:ext cx="5769863" cy="8544842"/>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bg2"/>
          </a:solidFill>
          <a:ln w="1046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FE3F521-71BA-6E4A-AA03-A383E4DBDDA9}"/>
              </a:ext>
            </a:extLst>
          </p:cNvPr>
          <p:cNvSpPr/>
          <p:nvPr/>
        </p:nvSpPr>
        <p:spPr>
          <a:xfrm>
            <a:off x="2931740" y="1142977"/>
            <a:ext cx="1623101" cy="2659792"/>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a:p>
        </p:txBody>
      </p:sp>
      <p:pic>
        <p:nvPicPr>
          <p:cNvPr id="18" name="Graphic 17">
            <a:extLst>
              <a:ext uri="{FF2B5EF4-FFF2-40B4-BE49-F238E27FC236}">
                <a16:creationId xmlns:a16="http://schemas.microsoft.com/office/drawing/2014/main" id="{601146A2-B604-8B48-842B-0D3F2A5A7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8251" y="10265777"/>
            <a:ext cx="663422" cy="414638"/>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Slide-2-PURPL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20105511" cy="1130935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5218771" y="3644579"/>
            <a:ext cx="9666558" cy="1569660"/>
          </a:xfrm>
          <a:prstGeom prst="rect">
            <a:avLst/>
          </a:prstGeom>
        </p:spPr>
        <p:txBody>
          <a:bodyPr wrap="square" anchor="t" anchorCtr="0">
            <a:spAutoFit/>
          </a:bodyPr>
          <a:lstStyle>
            <a:lvl1pPr algn="ctr">
              <a:defRPr sz="6000" cap="all" baseline="0">
                <a:solidFill>
                  <a:schemeClr val="bg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5240338" y="6121399"/>
            <a:ext cx="9747250" cy="4232867"/>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dirty="0"/>
              <a:t>Click to edit Master text styles</a:t>
            </a:r>
          </a:p>
        </p:txBody>
      </p:sp>
      <p:pic>
        <p:nvPicPr>
          <p:cNvPr id="9" name="Graphic 8">
            <a:extLst>
              <a:ext uri="{FF2B5EF4-FFF2-40B4-BE49-F238E27FC236}">
                <a16:creationId xmlns:a16="http://schemas.microsoft.com/office/drawing/2014/main" id="{F7A8BEEC-C09A-5F48-9F3E-AFF3BCEE53A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251" y="10265777"/>
            <a:ext cx="663422" cy="414639"/>
          </a:xfrm>
          <a:prstGeom prst="rect">
            <a:avLst/>
          </a:prstGeom>
        </p:spPr>
      </p:pic>
    </p:spTree>
    <p:extLst>
      <p:ext uri="{BB962C8B-B14F-4D97-AF65-F5344CB8AC3E}">
        <p14:creationId xmlns:p14="http://schemas.microsoft.com/office/powerpoint/2010/main" val="69573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130675"/>
            <a:ext cx="11430000" cy="2185987"/>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7537450" y="-1"/>
            <a:ext cx="5029200" cy="1130935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7172252" y="9897028"/>
            <a:ext cx="2303594" cy="772829"/>
          </a:xfrm>
          <a:prstGeom prst="rect">
            <a:avLst/>
          </a:prstGeom>
          <a:blipFill>
            <a:blip r:embed="rId4" cstate="print"/>
            <a:stretch>
              <a:fillRect/>
            </a:stretch>
          </a:blipFill>
        </p:spPr>
        <p:txBody>
          <a:bodyPr wrap="square" lIns="0" tIns="0" rIns="0" bIns="0" rtlCol="0"/>
          <a:lstStyle/>
          <a:p>
            <a:endParaRPr/>
          </a:p>
        </p:txBody>
      </p:sp>
      <p:pic>
        <p:nvPicPr>
          <p:cNvPr id="7" name="Graphic 6">
            <a:extLst>
              <a:ext uri="{FF2B5EF4-FFF2-40B4-BE49-F238E27FC236}">
                <a16:creationId xmlns:a16="http://schemas.microsoft.com/office/drawing/2014/main" id="{CFDCD428-0980-AC46-B88E-E0EB8131B54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250" y="9873205"/>
            <a:ext cx="1291537" cy="807211"/>
          </a:xfrm>
          <a:prstGeom prst="rect">
            <a:avLst/>
          </a:prstGeom>
        </p:spPr>
      </p:pic>
    </p:spTree>
    <p:extLst>
      <p:ext uri="{BB962C8B-B14F-4D97-AF65-F5344CB8AC3E}">
        <p14:creationId xmlns:p14="http://schemas.microsoft.com/office/powerpoint/2010/main" val="854545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Slide-2-SALMON">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20105511" cy="1130935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5218771" y="3644579"/>
            <a:ext cx="9666558" cy="1398588"/>
          </a:xfrm>
          <a:prstGeom prst="rect">
            <a:avLst/>
          </a:prstGeom>
        </p:spPr>
        <p:txBody>
          <a:bodyPr wrap="square" anchor="t" anchorCtr="0">
            <a:spAutoFit/>
          </a:bodyPr>
          <a:lstStyle>
            <a:lvl1pPr algn="ctr">
              <a:defRPr sz="6000" cap="all" baseline="0">
                <a:solidFill>
                  <a:schemeClr val="tx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5240338" y="6121399"/>
            <a:ext cx="9747250" cy="4232867"/>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US" dirty="0"/>
              <a:t>Click to edit Master text styles</a:t>
            </a:r>
          </a:p>
        </p:txBody>
      </p:sp>
      <p:pic>
        <p:nvPicPr>
          <p:cNvPr id="9" name="Graphic 8">
            <a:extLst>
              <a:ext uri="{FF2B5EF4-FFF2-40B4-BE49-F238E27FC236}">
                <a16:creationId xmlns:a16="http://schemas.microsoft.com/office/drawing/2014/main" id="{12201EE3-CFD1-C042-8CEC-DB893FAF414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251" y="10265777"/>
            <a:ext cx="663422" cy="414639"/>
          </a:xfrm>
          <a:prstGeom prst="rect">
            <a:avLst/>
          </a:prstGeom>
        </p:spPr>
      </p:pic>
    </p:spTree>
    <p:extLst>
      <p:ext uri="{BB962C8B-B14F-4D97-AF65-F5344CB8AC3E}">
        <p14:creationId xmlns:p14="http://schemas.microsoft.com/office/powerpoint/2010/main" val="2560170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Slide-2-RED">
    <p:bg>
      <p:bgPr>
        <a:solidFill>
          <a:schemeClr val="bg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20105511" cy="1130935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5218771" y="3644579"/>
            <a:ext cx="9666558" cy="1569660"/>
          </a:xfrm>
          <a:prstGeom prst="rect">
            <a:avLst/>
          </a:prstGeom>
        </p:spPr>
        <p:txBody>
          <a:bodyPr wrap="square" anchor="t" anchorCtr="0">
            <a:spAutoFit/>
          </a:bodyPr>
          <a:lstStyle>
            <a:lvl1pPr algn="ctr">
              <a:defRPr sz="6000" cap="all" baseline="0">
                <a:solidFill>
                  <a:schemeClr val="bg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5240338" y="6121399"/>
            <a:ext cx="9747250" cy="4232867"/>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dirty="0"/>
              <a:t>Click to edit Master text styles</a:t>
            </a:r>
          </a:p>
        </p:txBody>
      </p:sp>
      <p:pic>
        <p:nvPicPr>
          <p:cNvPr id="10" name="Graphic 9">
            <a:extLst>
              <a:ext uri="{FF2B5EF4-FFF2-40B4-BE49-F238E27FC236}">
                <a16:creationId xmlns:a16="http://schemas.microsoft.com/office/drawing/2014/main" id="{8C4D7415-6AAE-5741-80B4-D9F354A6C5C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251" y="10265777"/>
            <a:ext cx="663422" cy="414639"/>
          </a:xfrm>
          <a:prstGeom prst="rect">
            <a:avLst/>
          </a:prstGeom>
        </p:spPr>
      </p:pic>
    </p:spTree>
    <p:extLst>
      <p:ext uri="{BB962C8B-B14F-4D97-AF65-F5344CB8AC3E}">
        <p14:creationId xmlns:p14="http://schemas.microsoft.com/office/powerpoint/2010/main" val="2418306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568713" y="1548150"/>
            <a:ext cx="9023592" cy="1398588"/>
          </a:xfrm>
          <a:prstGeom prst="rect">
            <a:avLst/>
          </a:prstGeom>
        </p:spPr>
        <p:txBody>
          <a:bodyPr wrap="square" anchor="t" anchorCtr="0">
            <a:spAutoFit/>
          </a:bodyPr>
          <a:lstStyle>
            <a:lvl1pPr algn="l">
              <a:defRPr sz="6000" cap="all" baseline="0">
                <a:solidFill>
                  <a:schemeClr val="tx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590280" y="3043663"/>
            <a:ext cx="8988618" cy="6144941"/>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10136460" y="0"/>
            <a:ext cx="9967640" cy="11309350"/>
          </a:xfrm>
          <a:prstGeom prst="rect">
            <a:avLst/>
          </a:prstGeom>
          <a:solidFill>
            <a:schemeClr val="tx1"/>
          </a:solidFill>
        </p:spPr>
        <p:txBody>
          <a:bodyPr/>
          <a:lstStyle/>
          <a:p>
            <a:endParaRPr lang="en-US" dirty="0"/>
          </a:p>
        </p:txBody>
      </p:sp>
    </p:spTree>
    <p:extLst>
      <p:ext uri="{BB962C8B-B14F-4D97-AF65-F5344CB8AC3E}">
        <p14:creationId xmlns:p14="http://schemas.microsoft.com/office/powerpoint/2010/main" val="2293043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0-50-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568713" y="1548150"/>
            <a:ext cx="9023592" cy="1569660"/>
          </a:xfrm>
          <a:prstGeom prst="rect">
            <a:avLst/>
          </a:prstGeom>
        </p:spPr>
        <p:txBody>
          <a:bodyPr wrap="square" anchor="t" anchorCtr="0">
            <a:spAutoFit/>
          </a:bodyPr>
          <a:lstStyle>
            <a:lvl1pPr algn="l">
              <a:defRPr sz="6000" cap="all" baseline="0">
                <a:solidFill>
                  <a:schemeClr val="bg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590280" y="3043663"/>
            <a:ext cx="8988618" cy="6144941"/>
          </a:xfrm>
          <a:prstGeom prst="rect">
            <a:avLst/>
          </a:prstGeom>
        </p:spPr>
        <p:txBody>
          <a:bodyPr/>
          <a:lstStyle>
            <a:lvl1pPr algn="l">
              <a:defRPr>
                <a:solidFill>
                  <a:schemeClr val="bg1"/>
                </a:solidFill>
              </a:defRPr>
            </a:lvl1pPr>
            <a:lvl2pPr algn="l">
              <a:defRPr>
                <a:solidFill>
                  <a:schemeClr val="bg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Level 2</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10136460" y="0"/>
            <a:ext cx="9967640" cy="11309350"/>
          </a:xfrm>
          <a:prstGeom prst="rect">
            <a:avLst/>
          </a:prstGeom>
          <a:solidFill>
            <a:schemeClr val="tx1"/>
          </a:solidFill>
        </p:spPr>
        <p:txBody>
          <a:bodyPr/>
          <a:lstStyle/>
          <a:p>
            <a:endParaRPr lang="en-US" dirty="0"/>
          </a:p>
        </p:txBody>
      </p:sp>
      <p:pic>
        <p:nvPicPr>
          <p:cNvPr id="10" name="Graphic 9">
            <a:extLst>
              <a:ext uri="{FF2B5EF4-FFF2-40B4-BE49-F238E27FC236}">
                <a16:creationId xmlns:a16="http://schemas.microsoft.com/office/drawing/2014/main" id="{CB538677-DBDA-1C42-BE94-3729D5FA13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8251" y="10265777"/>
            <a:ext cx="663422" cy="414638"/>
          </a:xfrm>
          <a:prstGeom prst="rect">
            <a:avLst/>
          </a:prstGeom>
        </p:spPr>
      </p:pic>
    </p:spTree>
    <p:extLst>
      <p:ext uri="{BB962C8B-B14F-4D97-AF65-F5344CB8AC3E}">
        <p14:creationId xmlns:p14="http://schemas.microsoft.com/office/powerpoint/2010/main" val="1426863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568713" y="1548150"/>
            <a:ext cx="9023592" cy="1569660"/>
          </a:xfrm>
          <a:prstGeom prst="rect">
            <a:avLst/>
          </a:prstGeom>
        </p:spPr>
        <p:txBody>
          <a:bodyPr wrap="square" anchor="t" anchorCtr="0">
            <a:spAutoFit/>
          </a:bodyPr>
          <a:lstStyle>
            <a:lvl1pPr algn="l">
              <a:defRPr sz="6000" cap="all" baseline="0">
                <a:solidFill>
                  <a:schemeClr val="tx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590280" y="3043663"/>
            <a:ext cx="8988618" cy="6144941"/>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10136460" y="0"/>
            <a:ext cx="9967640" cy="11309350"/>
          </a:xfrm>
          <a:prstGeom prst="rect">
            <a:avLst/>
          </a:prstGeom>
          <a:solidFill>
            <a:schemeClr val="tx1"/>
          </a:solidFill>
        </p:spPr>
        <p:txBody>
          <a:bodyPr/>
          <a:lstStyle/>
          <a:p>
            <a:endParaRPr lang="en-US" dirty="0"/>
          </a:p>
        </p:txBody>
      </p:sp>
    </p:spTree>
    <p:extLst>
      <p:ext uri="{BB962C8B-B14F-4D97-AF65-F5344CB8AC3E}">
        <p14:creationId xmlns:p14="http://schemas.microsoft.com/office/powerpoint/2010/main" val="3941042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2 images-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568713" y="968507"/>
            <a:ext cx="8880769" cy="1569660"/>
          </a:xfrm>
          <a:prstGeom prst="rect">
            <a:avLst/>
          </a:prstGeom>
        </p:spPr>
        <p:txBody>
          <a:bodyPr wrap="square" anchor="t" anchorCtr="0">
            <a:spAutoFit/>
          </a:bodyPr>
          <a:lstStyle>
            <a:lvl1pPr algn="l">
              <a:defRPr sz="6000" cap="all" baseline="0">
                <a:solidFill>
                  <a:schemeClr val="bg1"/>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10136460" y="0"/>
            <a:ext cx="9356454" cy="565308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10136460" y="6264275"/>
            <a:ext cx="9356454" cy="5045075"/>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568713" y="3702050"/>
            <a:ext cx="8955150" cy="6145213"/>
          </a:xfrm>
        </p:spPr>
        <p:txBody>
          <a:bodyPr/>
          <a:lstStyle>
            <a:lvl1pPr algn="l">
              <a:defRPr>
                <a:solidFill>
                  <a:schemeClr val="bg1"/>
                </a:solidFill>
              </a:defRPr>
            </a:lvl1pPr>
            <a:lvl2pPr algn="l">
              <a:defRPr>
                <a:solidFill>
                  <a:schemeClr val="bg1"/>
                </a:solidFill>
              </a:defRPr>
            </a:lvl2pPr>
            <a:lvl3pPr algn="l">
              <a:defRPr/>
            </a:lvl3pPr>
            <a:lvl4pPr algn="l">
              <a:defRPr/>
            </a:lvl4pPr>
            <a:lvl5pPr algn="l">
              <a:defRPr/>
            </a:lvl5pPr>
          </a:lstStyle>
          <a:p>
            <a:pPr lvl="0"/>
            <a:r>
              <a:rPr lang="en-US" dirty="0"/>
              <a:t>Click to edit Master text styles</a:t>
            </a:r>
          </a:p>
          <a:p>
            <a:pPr lvl="1"/>
            <a:r>
              <a:rPr lang="en-US" dirty="0"/>
              <a:t>Level 2</a:t>
            </a:r>
          </a:p>
        </p:txBody>
      </p:sp>
      <p:pic>
        <p:nvPicPr>
          <p:cNvPr id="11" name="Graphic 10">
            <a:extLst>
              <a:ext uri="{FF2B5EF4-FFF2-40B4-BE49-F238E27FC236}">
                <a16:creationId xmlns:a16="http://schemas.microsoft.com/office/drawing/2014/main" id="{CBF521F7-936E-5449-9215-F252ACF94E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8251" y="10265777"/>
            <a:ext cx="663422" cy="414638"/>
          </a:xfrm>
          <a:prstGeom prst="rect">
            <a:avLst/>
          </a:prstGeom>
        </p:spPr>
      </p:pic>
    </p:spTree>
    <p:extLst>
      <p:ext uri="{BB962C8B-B14F-4D97-AF65-F5344CB8AC3E}">
        <p14:creationId xmlns:p14="http://schemas.microsoft.com/office/powerpoint/2010/main" val="684977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 images-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568713" y="968507"/>
            <a:ext cx="8880769" cy="1569660"/>
          </a:xfrm>
          <a:prstGeom prst="rect">
            <a:avLst/>
          </a:prstGeom>
        </p:spPr>
        <p:txBody>
          <a:bodyPr wrap="square" anchor="t" anchorCtr="0">
            <a:spAutoFit/>
          </a:bodyPr>
          <a:lstStyle>
            <a:lvl1pPr algn="l">
              <a:defRPr sz="6000" cap="all" baseline="0">
                <a:solidFill>
                  <a:schemeClr val="tx1"/>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10136460" y="0"/>
            <a:ext cx="9356454" cy="565308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10136460" y="6264275"/>
            <a:ext cx="9356454" cy="5045075"/>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568713" y="3702050"/>
            <a:ext cx="8955150" cy="6145213"/>
          </a:xfrm>
        </p:spPr>
        <p:txBody>
          <a:bodyPr/>
          <a:lstStyle>
            <a:lvl1pPr algn="l">
              <a:defRPr>
                <a:solidFill>
                  <a:schemeClr val="tx1"/>
                </a:solidFill>
              </a:defRPr>
            </a:lvl1pPr>
            <a:lvl2pPr algn="l">
              <a:defRPr>
                <a:solidFill>
                  <a:schemeClr val="tx1"/>
                </a:solidFill>
              </a:defRPr>
            </a:lvl2pPr>
            <a:lvl3pPr algn="l">
              <a:defRPr/>
            </a:lvl3pPr>
            <a:lvl4pPr algn="l">
              <a:defRPr/>
            </a:lvl4pPr>
            <a:lvl5pPr algn="l">
              <a:defRPr/>
            </a:lvl5pPr>
          </a:lstStyle>
          <a:p>
            <a:pPr lvl="0"/>
            <a:r>
              <a:rPr lang="en-US" dirty="0"/>
              <a:t>Click to edit Master text styles</a:t>
            </a:r>
          </a:p>
          <a:p>
            <a:pPr lvl="1"/>
            <a:r>
              <a:rPr lang="en-US" dirty="0"/>
              <a:t>Level 2</a:t>
            </a:r>
          </a:p>
        </p:txBody>
      </p:sp>
    </p:spTree>
    <p:extLst>
      <p:ext uri="{BB962C8B-B14F-4D97-AF65-F5344CB8AC3E}">
        <p14:creationId xmlns:p14="http://schemas.microsoft.com/office/powerpoint/2010/main" val="3815024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images-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568713" y="968507"/>
            <a:ext cx="8880769" cy="1569660"/>
          </a:xfrm>
          <a:prstGeom prst="rect">
            <a:avLst/>
          </a:prstGeom>
        </p:spPr>
        <p:txBody>
          <a:bodyPr wrap="square" anchor="t" anchorCtr="0">
            <a:spAutoFit/>
          </a:bodyPr>
          <a:lstStyle>
            <a:lvl1pPr algn="l">
              <a:defRPr sz="6000" cap="all" baseline="0">
                <a:solidFill>
                  <a:schemeClr val="tx1"/>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10136460" y="0"/>
            <a:ext cx="9356454" cy="565308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10136460" y="6264275"/>
            <a:ext cx="9356454" cy="5045075"/>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568713" y="3702050"/>
            <a:ext cx="8955150" cy="6145213"/>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Level 2</a:t>
            </a:r>
          </a:p>
        </p:txBody>
      </p:sp>
    </p:spTree>
    <p:extLst>
      <p:ext uri="{BB962C8B-B14F-4D97-AF65-F5344CB8AC3E}">
        <p14:creationId xmlns:p14="http://schemas.microsoft.com/office/powerpoint/2010/main" val="2187635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Boxes-PURPL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794"/>
            <a:ext cx="20104100" cy="11308556"/>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8251" y="10265777"/>
            <a:ext cx="663422" cy="414638"/>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2764274" y="2591544"/>
            <a:ext cx="4320540" cy="6125845"/>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a:p>
        </p:txBody>
      </p:sp>
      <p:sp>
        <p:nvSpPr>
          <p:cNvPr id="6" name="object 4">
            <a:extLst>
              <a:ext uri="{FF2B5EF4-FFF2-40B4-BE49-F238E27FC236}">
                <a16:creationId xmlns:a16="http://schemas.microsoft.com/office/drawing/2014/main" id="{44F8B23B-D805-9649-9556-CF3592009338}"/>
              </a:ext>
            </a:extLst>
          </p:cNvPr>
          <p:cNvSpPr/>
          <p:nvPr userDrawn="1"/>
        </p:nvSpPr>
        <p:spPr>
          <a:xfrm>
            <a:off x="7892053" y="2591544"/>
            <a:ext cx="4320540" cy="6125845"/>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id="{E8C59653-C1B1-CD4C-AA02-94DC5C15ACB1}"/>
              </a:ext>
            </a:extLst>
          </p:cNvPr>
          <p:cNvSpPr/>
          <p:nvPr userDrawn="1"/>
        </p:nvSpPr>
        <p:spPr>
          <a:xfrm>
            <a:off x="13012315" y="2591544"/>
            <a:ext cx="4320540" cy="6125845"/>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a:p>
        </p:txBody>
      </p:sp>
      <p:sp>
        <p:nvSpPr>
          <p:cNvPr id="10" name="object 12">
            <a:extLst>
              <a:ext uri="{FF2B5EF4-FFF2-40B4-BE49-F238E27FC236}">
                <a16:creationId xmlns:a16="http://schemas.microsoft.com/office/drawing/2014/main" id="{8C5FA84E-30CE-1142-A22A-A5A056B7EF24}"/>
              </a:ext>
            </a:extLst>
          </p:cNvPr>
          <p:cNvSpPr/>
          <p:nvPr userDrawn="1"/>
        </p:nvSpPr>
        <p:spPr>
          <a:xfrm>
            <a:off x="6515972" y="8024131"/>
            <a:ext cx="320040" cy="158115"/>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a:p>
        </p:txBody>
      </p:sp>
      <p:sp>
        <p:nvSpPr>
          <p:cNvPr id="11" name="object 13">
            <a:extLst>
              <a:ext uri="{FF2B5EF4-FFF2-40B4-BE49-F238E27FC236}">
                <a16:creationId xmlns:a16="http://schemas.microsoft.com/office/drawing/2014/main" id="{A3B3471A-BA51-9B43-B8F8-9D918B7E72CF}"/>
              </a:ext>
            </a:extLst>
          </p:cNvPr>
          <p:cNvSpPr/>
          <p:nvPr userDrawn="1"/>
        </p:nvSpPr>
        <p:spPr>
          <a:xfrm>
            <a:off x="6341548" y="8024131"/>
            <a:ext cx="338455" cy="382905"/>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a:p>
        </p:txBody>
      </p:sp>
      <p:sp>
        <p:nvSpPr>
          <p:cNvPr id="14" name="object 14">
            <a:extLst>
              <a:ext uri="{FF2B5EF4-FFF2-40B4-BE49-F238E27FC236}">
                <a16:creationId xmlns:a16="http://schemas.microsoft.com/office/drawing/2014/main" id="{6D0F191F-886E-C340-AB29-7EE5300E2D29}"/>
              </a:ext>
            </a:extLst>
          </p:cNvPr>
          <p:cNvSpPr/>
          <p:nvPr userDrawn="1"/>
        </p:nvSpPr>
        <p:spPr>
          <a:xfrm>
            <a:off x="11636235" y="8021514"/>
            <a:ext cx="320040" cy="158115"/>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a:p>
        </p:txBody>
      </p:sp>
      <p:sp>
        <p:nvSpPr>
          <p:cNvPr id="15" name="object 15">
            <a:extLst>
              <a:ext uri="{FF2B5EF4-FFF2-40B4-BE49-F238E27FC236}">
                <a16:creationId xmlns:a16="http://schemas.microsoft.com/office/drawing/2014/main" id="{515ED2BB-5D2B-EE4D-BED4-9A2892DE8C37}"/>
              </a:ext>
            </a:extLst>
          </p:cNvPr>
          <p:cNvSpPr/>
          <p:nvPr userDrawn="1"/>
        </p:nvSpPr>
        <p:spPr>
          <a:xfrm>
            <a:off x="11461811" y="8021514"/>
            <a:ext cx="338455" cy="382905"/>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a:p>
        </p:txBody>
      </p:sp>
      <p:sp>
        <p:nvSpPr>
          <p:cNvPr id="16" name="object 16">
            <a:extLst>
              <a:ext uri="{FF2B5EF4-FFF2-40B4-BE49-F238E27FC236}">
                <a16:creationId xmlns:a16="http://schemas.microsoft.com/office/drawing/2014/main" id="{61071F40-C907-1B49-8A9D-CC623013DF4E}"/>
              </a:ext>
            </a:extLst>
          </p:cNvPr>
          <p:cNvSpPr/>
          <p:nvPr userDrawn="1"/>
        </p:nvSpPr>
        <p:spPr>
          <a:xfrm>
            <a:off x="16756498" y="8021514"/>
            <a:ext cx="320040" cy="158115"/>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a:p>
        </p:txBody>
      </p:sp>
      <p:sp>
        <p:nvSpPr>
          <p:cNvPr id="17" name="object 17">
            <a:extLst>
              <a:ext uri="{FF2B5EF4-FFF2-40B4-BE49-F238E27FC236}">
                <a16:creationId xmlns:a16="http://schemas.microsoft.com/office/drawing/2014/main" id="{6FF9AC17-8359-ED41-AEB5-839218965630}"/>
              </a:ext>
            </a:extLst>
          </p:cNvPr>
          <p:cNvSpPr/>
          <p:nvPr userDrawn="1"/>
        </p:nvSpPr>
        <p:spPr>
          <a:xfrm>
            <a:off x="16582074" y="8021514"/>
            <a:ext cx="338455" cy="382905"/>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8277464" y="3973708"/>
            <a:ext cx="3424148" cy="4205921"/>
          </a:xfrm>
        </p:spPr>
        <p:txBody>
          <a:bodyPr>
            <a:normAutofit/>
          </a:bodyPr>
          <a:lstStyle>
            <a:lvl1pPr marL="177800" indent="-177800" algn="l">
              <a:defRPr lang="en-US" sz="1600" b="0" i="0" kern="1200" spc="5" dirty="0" smtClean="0">
                <a:solidFill>
                  <a:schemeClr val="tx1"/>
                </a:solidFill>
                <a:latin typeface="Courier" pitchFamily="2" charset="0"/>
                <a:ea typeface="+mn-ea"/>
                <a:cs typeface="Courier New"/>
              </a:defRPr>
            </a:lvl1pPr>
            <a:lvl2pPr algn="l">
              <a:defRPr sz="1600"/>
            </a:lvl2pPr>
            <a:lvl3pPr algn="l">
              <a:defRPr sz="1600"/>
            </a:lvl3pPr>
            <a:lvl4pPr algn="l">
              <a:defRPr sz="1600"/>
            </a:lvl4pPr>
            <a:lvl5pPr algn="l">
              <a:defRPr sz="1600"/>
            </a:lvl5pPr>
          </a:lstStyle>
          <a:p>
            <a:pPr marL="177800" lvl="0" indent="-177800" algn="l">
              <a:lnSpc>
                <a:spcPct val="120000"/>
              </a:lnSpc>
              <a:spcBef>
                <a:spcPts val="0"/>
              </a:spcBef>
              <a:spcAft>
                <a:spcPts val="600"/>
              </a:spcAft>
              <a:buFont typeface="Arial" panose="020B0604020202020204" pitchFamily="34" charset="0"/>
              <a:buChar char="•"/>
              <a:tabLst/>
            </a:pPr>
            <a:r>
              <a:rPr lang="en-US" dirty="0"/>
              <a:t>Click to edit Master text styles</a:t>
            </a:r>
          </a:p>
          <a:p>
            <a:pPr lvl="1"/>
            <a:r>
              <a:rPr lang="en-US" dirty="0"/>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13332350" y="3973708"/>
            <a:ext cx="3424148" cy="4205921"/>
          </a:xfrm>
        </p:spPr>
        <p:txBody>
          <a:bodyPr>
            <a:normAutofit/>
          </a:bodyPr>
          <a:lstStyle>
            <a:lvl1pPr marL="177800" indent="-177800" algn="l">
              <a:defRPr lang="en-US" sz="1600" b="0" i="0" kern="1200" spc="5" dirty="0" smtClean="0">
                <a:solidFill>
                  <a:schemeClr val="tx1"/>
                </a:solidFill>
                <a:latin typeface="Courier" pitchFamily="2" charset="0"/>
                <a:ea typeface="+mn-ea"/>
                <a:cs typeface="Courier New"/>
              </a:defRPr>
            </a:lvl1pPr>
            <a:lvl2pPr algn="l">
              <a:defRPr sz="1600"/>
            </a:lvl2pPr>
            <a:lvl3pPr algn="l">
              <a:defRPr sz="1600"/>
            </a:lvl3pPr>
            <a:lvl4pPr algn="l">
              <a:defRPr sz="1600"/>
            </a:lvl4pPr>
            <a:lvl5pPr algn="l">
              <a:defRPr sz="1600"/>
            </a:lvl5pPr>
          </a:lstStyle>
          <a:p>
            <a:pPr marL="177800" lvl="0" indent="-177800" algn="l">
              <a:lnSpc>
                <a:spcPct val="120000"/>
              </a:lnSpc>
              <a:spcBef>
                <a:spcPts val="0"/>
              </a:spcBef>
              <a:spcAft>
                <a:spcPts val="600"/>
              </a:spcAft>
              <a:buFont typeface="Arial" panose="020B0604020202020204" pitchFamily="34" charset="0"/>
              <a:buChar char="•"/>
              <a:tabLst/>
            </a:pPr>
            <a:r>
              <a:rPr lang="en-US" dirty="0"/>
              <a:t>Click to edit Master text styles</a:t>
            </a:r>
          </a:p>
          <a:p>
            <a:pPr lvl="1"/>
            <a:r>
              <a:rPr lang="en-US" dirty="0"/>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3174802" y="3973708"/>
            <a:ext cx="3424148" cy="4205921"/>
          </a:xfrm>
        </p:spPr>
        <p:txBody>
          <a:bodyPr>
            <a:normAutofit/>
          </a:bodyPr>
          <a:lstStyle>
            <a:lvl1pPr algn="l">
              <a:lnSpc>
                <a:spcPct val="120000"/>
              </a:lnSpc>
              <a:spcAft>
                <a:spcPts val="600"/>
              </a:spcAft>
              <a:defRPr sz="1600"/>
            </a:lvl1pPr>
            <a:lvl2pPr algn="l">
              <a:defRPr sz="1600"/>
            </a:lvl2pPr>
            <a:lvl3pPr algn="l">
              <a:defRPr sz="1600"/>
            </a:lvl3pPr>
            <a:lvl4pPr algn="l">
              <a:defRPr sz="1600"/>
            </a:lvl4pPr>
            <a:lvl5pPr algn="l">
              <a:defRPr sz="1600"/>
            </a:lvl5pPr>
          </a:lstStyle>
          <a:p>
            <a:pPr lvl="0"/>
            <a:r>
              <a:rPr lang="en-US" dirty="0"/>
              <a:t>Click to edit Master text styles</a:t>
            </a:r>
          </a:p>
          <a:p>
            <a:pPr lvl="1"/>
            <a:r>
              <a:rPr lang="en-US" dirty="0"/>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3174802" y="3086100"/>
            <a:ext cx="3660775" cy="1111250"/>
          </a:xfrm>
        </p:spPr>
        <p:txBody>
          <a:bodyPr/>
          <a:lstStyle>
            <a:lvl1pPr marL="0" indent="0" algn="l">
              <a:lnSpc>
                <a:spcPct val="80000"/>
              </a:lnSpc>
              <a:spcAft>
                <a:spcPts val="0"/>
              </a:spcAft>
              <a:buNone/>
              <a:defRPr sz="2700" b="1" i="1" cap="all" baseline="0">
                <a:latin typeface="Arial" panose="020B0604020202020204" pitchFamily="34" charset="0"/>
              </a:defRPr>
            </a:lvl1pPr>
          </a:lstStyle>
          <a:p>
            <a:pPr lvl="0"/>
            <a:r>
              <a:rPr lang="en-US" dirty="0"/>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8270784" y="3086100"/>
            <a:ext cx="3660775" cy="1111250"/>
          </a:xfrm>
        </p:spPr>
        <p:txBody>
          <a:bodyPr/>
          <a:lstStyle>
            <a:lvl1pPr marL="0" indent="0" algn="l">
              <a:lnSpc>
                <a:spcPct val="80000"/>
              </a:lnSpc>
              <a:spcAft>
                <a:spcPts val="0"/>
              </a:spcAft>
              <a:buNone/>
              <a:defRPr sz="2700" b="1" i="1" cap="all" baseline="0">
                <a:latin typeface="Arial" panose="020B0604020202020204" pitchFamily="34" charset="0"/>
              </a:defRPr>
            </a:lvl1pPr>
          </a:lstStyle>
          <a:p>
            <a:pPr lvl="0"/>
            <a:r>
              <a:rPr lang="en-US" dirty="0"/>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13335944" y="3086100"/>
            <a:ext cx="3660775" cy="1111250"/>
          </a:xfrm>
        </p:spPr>
        <p:txBody>
          <a:bodyPr/>
          <a:lstStyle>
            <a:lvl1pPr marL="0" indent="0" algn="l">
              <a:lnSpc>
                <a:spcPct val="80000"/>
              </a:lnSpc>
              <a:spcAft>
                <a:spcPts val="0"/>
              </a:spcAft>
              <a:buNone/>
              <a:defRPr sz="2700" b="1" i="1" cap="all" baseline="0">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209757547"/>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Boxes-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794"/>
            <a:ext cx="20104100" cy="11308556"/>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8251" y="10265777"/>
            <a:ext cx="663422" cy="414638"/>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2764274" y="2591544"/>
            <a:ext cx="4320540" cy="6125845"/>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a:p>
        </p:txBody>
      </p:sp>
      <p:sp>
        <p:nvSpPr>
          <p:cNvPr id="6" name="object 4">
            <a:extLst>
              <a:ext uri="{FF2B5EF4-FFF2-40B4-BE49-F238E27FC236}">
                <a16:creationId xmlns:a16="http://schemas.microsoft.com/office/drawing/2014/main" id="{44F8B23B-D805-9649-9556-CF3592009338}"/>
              </a:ext>
            </a:extLst>
          </p:cNvPr>
          <p:cNvSpPr/>
          <p:nvPr userDrawn="1"/>
        </p:nvSpPr>
        <p:spPr>
          <a:xfrm>
            <a:off x="7892053" y="2591544"/>
            <a:ext cx="4320540" cy="6125845"/>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id="{E8C59653-C1B1-CD4C-AA02-94DC5C15ACB1}"/>
              </a:ext>
            </a:extLst>
          </p:cNvPr>
          <p:cNvSpPr/>
          <p:nvPr userDrawn="1"/>
        </p:nvSpPr>
        <p:spPr>
          <a:xfrm>
            <a:off x="13012315" y="2591544"/>
            <a:ext cx="4320540" cy="6125845"/>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a:p>
        </p:txBody>
      </p:sp>
      <p:sp>
        <p:nvSpPr>
          <p:cNvPr id="10" name="object 12">
            <a:extLst>
              <a:ext uri="{FF2B5EF4-FFF2-40B4-BE49-F238E27FC236}">
                <a16:creationId xmlns:a16="http://schemas.microsoft.com/office/drawing/2014/main" id="{8C5FA84E-30CE-1142-A22A-A5A056B7EF24}"/>
              </a:ext>
            </a:extLst>
          </p:cNvPr>
          <p:cNvSpPr/>
          <p:nvPr userDrawn="1"/>
        </p:nvSpPr>
        <p:spPr>
          <a:xfrm>
            <a:off x="6515972" y="8024131"/>
            <a:ext cx="320040" cy="158115"/>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a:p>
        </p:txBody>
      </p:sp>
      <p:sp>
        <p:nvSpPr>
          <p:cNvPr id="11" name="object 13">
            <a:extLst>
              <a:ext uri="{FF2B5EF4-FFF2-40B4-BE49-F238E27FC236}">
                <a16:creationId xmlns:a16="http://schemas.microsoft.com/office/drawing/2014/main" id="{A3B3471A-BA51-9B43-B8F8-9D918B7E72CF}"/>
              </a:ext>
            </a:extLst>
          </p:cNvPr>
          <p:cNvSpPr/>
          <p:nvPr userDrawn="1"/>
        </p:nvSpPr>
        <p:spPr>
          <a:xfrm>
            <a:off x="6341548" y="8024131"/>
            <a:ext cx="338455" cy="382905"/>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a:p>
        </p:txBody>
      </p:sp>
      <p:sp>
        <p:nvSpPr>
          <p:cNvPr id="14" name="object 14">
            <a:extLst>
              <a:ext uri="{FF2B5EF4-FFF2-40B4-BE49-F238E27FC236}">
                <a16:creationId xmlns:a16="http://schemas.microsoft.com/office/drawing/2014/main" id="{6D0F191F-886E-C340-AB29-7EE5300E2D29}"/>
              </a:ext>
            </a:extLst>
          </p:cNvPr>
          <p:cNvSpPr/>
          <p:nvPr userDrawn="1"/>
        </p:nvSpPr>
        <p:spPr>
          <a:xfrm>
            <a:off x="11636235" y="8021514"/>
            <a:ext cx="320040" cy="158115"/>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a:p>
        </p:txBody>
      </p:sp>
      <p:sp>
        <p:nvSpPr>
          <p:cNvPr id="15" name="object 15">
            <a:extLst>
              <a:ext uri="{FF2B5EF4-FFF2-40B4-BE49-F238E27FC236}">
                <a16:creationId xmlns:a16="http://schemas.microsoft.com/office/drawing/2014/main" id="{515ED2BB-5D2B-EE4D-BED4-9A2892DE8C37}"/>
              </a:ext>
            </a:extLst>
          </p:cNvPr>
          <p:cNvSpPr/>
          <p:nvPr userDrawn="1"/>
        </p:nvSpPr>
        <p:spPr>
          <a:xfrm>
            <a:off x="11461811" y="8021514"/>
            <a:ext cx="338455" cy="382905"/>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a:p>
        </p:txBody>
      </p:sp>
      <p:sp>
        <p:nvSpPr>
          <p:cNvPr id="16" name="object 16">
            <a:extLst>
              <a:ext uri="{FF2B5EF4-FFF2-40B4-BE49-F238E27FC236}">
                <a16:creationId xmlns:a16="http://schemas.microsoft.com/office/drawing/2014/main" id="{61071F40-C907-1B49-8A9D-CC623013DF4E}"/>
              </a:ext>
            </a:extLst>
          </p:cNvPr>
          <p:cNvSpPr/>
          <p:nvPr userDrawn="1"/>
        </p:nvSpPr>
        <p:spPr>
          <a:xfrm>
            <a:off x="16756498" y="8021514"/>
            <a:ext cx="320040" cy="158115"/>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a:p>
        </p:txBody>
      </p:sp>
      <p:sp>
        <p:nvSpPr>
          <p:cNvPr id="17" name="object 17">
            <a:extLst>
              <a:ext uri="{FF2B5EF4-FFF2-40B4-BE49-F238E27FC236}">
                <a16:creationId xmlns:a16="http://schemas.microsoft.com/office/drawing/2014/main" id="{6FF9AC17-8359-ED41-AEB5-839218965630}"/>
              </a:ext>
            </a:extLst>
          </p:cNvPr>
          <p:cNvSpPr/>
          <p:nvPr userDrawn="1"/>
        </p:nvSpPr>
        <p:spPr>
          <a:xfrm>
            <a:off x="16582074" y="8021514"/>
            <a:ext cx="338455" cy="382905"/>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8277464" y="3973708"/>
            <a:ext cx="3424148" cy="4205921"/>
          </a:xfrm>
        </p:spPr>
        <p:txBody>
          <a:bodyPr>
            <a:normAutofit/>
          </a:bodyPr>
          <a:lstStyle>
            <a:lvl1pPr marL="177800" indent="-177800" algn="l">
              <a:defRPr lang="en-US" sz="1600" b="0" i="0" kern="1200" spc="5" dirty="0" smtClean="0">
                <a:solidFill>
                  <a:schemeClr val="tx1"/>
                </a:solidFill>
                <a:latin typeface="Courier" pitchFamily="2" charset="0"/>
                <a:ea typeface="+mn-ea"/>
                <a:cs typeface="Courier New"/>
              </a:defRPr>
            </a:lvl1pPr>
            <a:lvl2pPr algn="l">
              <a:defRPr sz="1600"/>
            </a:lvl2pPr>
            <a:lvl3pPr algn="l">
              <a:defRPr sz="1600"/>
            </a:lvl3pPr>
            <a:lvl4pPr algn="l">
              <a:defRPr sz="1600"/>
            </a:lvl4pPr>
            <a:lvl5pPr algn="l">
              <a:defRPr sz="1600"/>
            </a:lvl5pPr>
          </a:lstStyle>
          <a:p>
            <a:pPr marL="177800" lvl="0" indent="-177800" algn="l">
              <a:lnSpc>
                <a:spcPct val="120000"/>
              </a:lnSpc>
              <a:spcBef>
                <a:spcPts val="0"/>
              </a:spcBef>
              <a:spcAft>
                <a:spcPts val="600"/>
              </a:spcAft>
              <a:buFont typeface="Arial" panose="020B0604020202020204" pitchFamily="34" charset="0"/>
              <a:buChar char="•"/>
              <a:tabLst/>
            </a:pPr>
            <a:r>
              <a:rPr lang="en-US" dirty="0"/>
              <a:t>Click to edit Master text styles</a:t>
            </a:r>
          </a:p>
          <a:p>
            <a:pPr lvl="1"/>
            <a:r>
              <a:rPr lang="en-US" dirty="0"/>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13332350" y="3973708"/>
            <a:ext cx="3424148" cy="4205921"/>
          </a:xfrm>
        </p:spPr>
        <p:txBody>
          <a:bodyPr>
            <a:normAutofit/>
          </a:bodyPr>
          <a:lstStyle>
            <a:lvl1pPr marL="177800" indent="-177800" algn="l">
              <a:defRPr lang="en-US" sz="1600" b="0" i="0" kern="1200" spc="5" dirty="0" smtClean="0">
                <a:solidFill>
                  <a:schemeClr val="tx1"/>
                </a:solidFill>
                <a:latin typeface="Courier" pitchFamily="2" charset="0"/>
                <a:ea typeface="+mn-ea"/>
                <a:cs typeface="Courier New"/>
              </a:defRPr>
            </a:lvl1pPr>
            <a:lvl2pPr algn="l">
              <a:defRPr sz="1600"/>
            </a:lvl2pPr>
            <a:lvl3pPr algn="l">
              <a:defRPr sz="1600"/>
            </a:lvl3pPr>
            <a:lvl4pPr algn="l">
              <a:defRPr sz="1600"/>
            </a:lvl4pPr>
            <a:lvl5pPr algn="l">
              <a:defRPr sz="1600"/>
            </a:lvl5pPr>
          </a:lstStyle>
          <a:p>
            <a:pPr marL="177800" lvl="0" indent="-177800" algn="l">
              <a:lnSpc>
                <a:spcPct val="120000"/>
              </a:lnSpc>
              <a:spcBef>
                <a:spcPts val="0"/>
              </a:spcBef>
              <a:spcAft>
                <a:spcPts val="600"/>
              </a:spcAft>
              <a:buFont typeface="Arial" panose="020B0604020202020204" pitchFamily="34" charset="0"/>
              <a:buChar char="•"/>
              <a:tabLst/>
            </a:pPr>
            <a:r>
              <a:rPr lang="en-US" dirty="0"/>
              <a:t>Click to edit Master text styles</a:t>
            </a:r>
          </a:p>
          <a:p>
            <a:pPr lvl="1"/>
            <a:r>
              <a:rPr lang="en-US" dirty="0"/>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3174802" y="3973708"/>
            <a:ext cx="3424148" cy="4205921"/>
          </a:xfrm>
        </p:spPr>
        <p:txBody>
          <a:bodyPr>
            <a:normAutofit/>
          </a:bodyPr>
          <a:lstStyle>
            <a:lvl1pPr algn="l">
              <a:lnSpc>
                <a:spcPct val="120000"/>
              </a:lnSpc>
              <a:spcAft>
                <a:spcPts val="600"/>
              </a:spcAft>
              <a:defRPr sz="1600"/>
            </a:lvl1pPr>
            <a:lvl2pPr algn="l">
              <a:defRPr sz="1600"/>
            </a:lvl2pPr>
            <a:lvl3pPr algn="l">
              <a:defRPr sz="1600"/>
            </a:lvl3pPr>
            <a:lvl4pPr algn="l">
              <a:defRPr sz="1600"/>
            </a:lvl4pPr>
            <a:lvl5pPr algn="l">
              <a:defRPr sz="1600"/>
            </a:lvl5pPr>
          </a:lstStyle>
          <a:p>
            <a:pPr lvl="0"/>
            <a:r>
              <a:rPr lang="en-US" dirty="0"/>
              <a:t>Click to edit Master text styles</a:t>
            </a:r>
          </a:p>
          <a:p>
            <a:pPr lvl="1"/>
            <a:r>
              <a:rPr lang="en-US" dirty="0"/>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3174802" y="3086100"/>
            <a:ext cx="3660775" cy="1111250"/>
          </a:xfrm>
        </p:spPr>
        <p:txBody>
          <a:bodyPr/>
          <a:lstStyle>
            <a:lvl1pPr marL="0" indent="0" algn="l">
              <a:lnSpc>
                <a:spcPct val="80000"/>
              </a:lnSpc>
              <a:spcAft>
                <a:spcPts val="0"/>
              </a:spcAft>
              <a:buNone/>
              <a:defRPr sz="2700" b="1" i="1" cap="all" baseline="0">
                <a:latin typeface="Arial" panose="020B0604020202020204" pitchFamily="34" charset="0"/>
              </a:defRPr>
            </a:lvl1pPr>
          </a:lstStyle>
          <a:p>
            <a:pPr lvl="0"/>
            <a:r>
              <a:rPr lang="en-US" dirty="0"/>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8270784" y="3086100"/>
            <a:ext cx="3660775" cy="1111250"/>
          </a:xfrm>
        </p:spPr>
        <p:txBody>
          <a:bodyPr/>
          <a:lstStyle>
            <a:lvl1pPr marL="0" indent="0" algn="l">
              <a:lnSpc>
                <a:spcPct val="80000"/>
              </a:lnSpc>
              <a:spcAft>
                <a:spcPts val="0"/>
              </a:spcAft>
              <a:buNone/>
              <a:defRPr sz="2700" b="1" i="1" cap="all" baseline="0">
                <a:latin typeface="Arial" panose="020B0604020202020204" pitchFamily="34" charset="0"/>
              </a:defRPr>
            </a:lvl1pPr>
          </a:lstStyle>
          <a:p>
            <a:pPr lvl="0"/>
            <a:r>
              <a:rPr lang="en-US" dirty="0"/>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13335944" y="3086100"/>
            <a:ext cx="3660775" cy="1111250"/>
          </a:xfrm>
        </p:spPr>
        <p:txBody>
          <a:bodyPr/>
          <a:lstStyle>
            <a:lvl1pPr marL="0" indent="0" algn="l">
              <a:lnSpc>
                <a:spcPct val="80000"/>
              </a:lnSpc>
              <a:spcAft>
                <a:spcPts val="0"/>
              </a:spcAft>
              <a:buNone/>
              <a:defRPr sz="2700" b="1" i="1" cap="all" baseline="0">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540553550"/>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130675"/>
            <a:ext cx="11430000" cy="2185987"/>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7537450" y="-1"/>
            <a:ext cx="5029200" cy="1130935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7" name="object 7">
            <a:extLst>
              <a:ext uri="{FF2B5EF4-FFF2-40B4-BE49-F238E27FC236}">
                <a16:creationId xmlns:a16="http://schemas.microsoft.com/office/drawing/2014/main" id="{6BF66E18-254C-2B41-AF14-7577657B479D}"/>
              </a:ext>
            </a:extLst>
          </p:cNvPr>
          <p:cNvSpPr/>
          <p:nvPr userDrawn="1"/>
        </p:nvSpPr>
        <p:spPr>
          <a:xfrm>
            <a:off x="17172252" y="9897028"/>
            <a:ext cx="2303594" cy="772829"/>
          </a:xfrm>
          <a:prstGeom prst="rect">
            <a:avLst/>
          </a:prstGeom>
          <a:blipFill>
            <a:blip r:embed="rId4" cstate="print"/>
            <a:stretch>
              <a:fillRect/>
            </a:stretch>
          </a:blipFill>
        </p:spPr>
        <p:txBody>
          <a:bodyPr wrap="square" lIns="0" tIns="0" rIns="0" bIns="0" rtlCol="0"/>
          <a:lstStyle/>
          <a:p>
            <a:endParaRPr/>
          </a:p>
        </p:txBody>
      </p:sp>
      <p:pic>
        <p:nvPicPr>
          <p:cNvPr id="13" name="Graphic 12">
            <a:extLst>
              <a:ext uri="{FF2B5EF4-FFF2-40B4-BE49-F238E27FC236}">
                <a16:creationId xmlns:a16="http://schemas.microsoft.com/office/drawing/2014/main" id="{1659B901-2304-9F48-B032-1AE530610C9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250" y="9873205"/>
            <a:ext cx="1291537" cy="807211"/>
          </a:xfrm>
          <a:prstGeom prst="rect">
            <a:avLst/>
          </a:prstGeom>
        </p:spPr>
      </p:pic>
    </p:spTree>
    <p:extLst>
      <p:ext uri="{BB962C8B-B14F-4D97-AF65-F5344CB8AC3E}">
        <p14:creationId xmlns:p14="http://schemas.microsoft.com/office/powerpoint/2010/main" val="1580126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 Boxes-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794"/>
            <a:ext cx="20104100" cy="11308556"/>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8251" y="10265777"/>
            <a:ext cx="663422" cy="414638"/>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2764274" y="2591544"/>
            <a:ext cx="4320540" cy="6125845"/>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a:p>
        </p:txBody>
      </p:sp>
      <p:sp>
        <p:nvSpPr>
          <p:cNvPr id="6" name="object 4">
            <a:extLst>
              <a:ext uri="{FF2B5EF4-FFF2-40B4-BE49-F238E27FC236}">
                <a16:creationId xmlns:a16="http://schemas.microsoft.com/office/drawing/2014/main" id="{44F8B23B-D805-9649-9556-CF3592009338}"/>
              </a:ext>
            </a:extLst>
          </p:cNvPr>
          <p:cNvSpPr/>
          <p:nvPr userDrawn="1"/>
        </p:nvSpPr>
        <p:spPr>
          <a:xfrm>
            <a:off x="7892053" y="2591544"/>
            <a:ext cx="4320540" cy="6125845"/>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id="{E8C59653-C1B1-CD4C-AA02-94DC5C15ACB1}"/>
              </a:ext>
            </a:extLst>
          </p:cNvPr>
          <p:cNvSpPr/>
          <p:nvPr userDrawn="1"/>
        </p:nvSpPr>
        <p:spPr>
          <a:xfrm>
            <a:off x="13012315" y="2591544"/>
            <a:ext cx="4320540" cy="6125845"/>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a:p>
        </p:txBody>
      </p:sp>
      <p:sp>
        <p:nvSpPr>
          <p:cNvPr id="10" name="object 12">
            <a:extLst>
              <a:ext uri="{FF2B5EF4-FFF2-40B4-BE49-F238E27FC236}">
                <a16:creationId xmlns:a16="http://schemas.microsoft.com/office/drawing/2014/main" id="{8C5FA84E-30CE-1142-A22A-A5A056B7EF24}"/>
              </a:ext>
            </a:extLst>
          </p:cNvPr>
          <p:cNvSpPr/>
          <p:nvPr userDrawn="1"/>
        </p:nvSpPr>
        <p:spPr>
          <a:xfrm>
            <a:off x="6515972" y="8024131"/>
            <a:ext cx="320040" cy="158115"/>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a:p>
        </p:txBody>
      </p:sp>
      <p:sp>
        <p:nvSpPr>
          <p:cNvPr id="11" name="object 13">
            <a:extLst>
              <a:ext uri="{FF2B5EF4-FFF2-40B4-BE49-F238E27FC236}">
                <a16:creationId xmlns:a16="http://schemas.microsoft.com/office/drawing/2014/main" id="{A3B3471A-BA51-9B43-B8F8-9D918B7E72CF}"/>
              </a:ext>
            </a:extLst>
          </p:cNvPr>
          <p:cNvSpPr/>
          <p:nvPr userDrawn="1"/>
        </p:nvSpPr>
        <p:spPr>
          <a:xfrm>
            <a:off x="6341548" y="8024131"/>
            <a:ext cx="338455" cy="382905"/>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a:p>
        </p:txBody>
      </p:sp>
      <p:sp>
        <p:nvSpPr>
          <p:cNvPr id="14" name="object 14">
            <a:extLst>
              <a:ext uri="{FF2B5EF4-FFF2-40B4-BE49-F238E27FC236}">
                <a16:creationId xmlns:a16="http://schemas.microsoft.com/office/drawing/2014/main" id="{6D0F191F-886E-C340-AB29-7EE5300E2D29}"/>
              </a:ext>
            </a:extLst>
          </p:cNvPr>
          <p:cNvSpPr/>
          <p:nvPr userDrawn="1"/>
        </p:nvSpPr>
        <p:spPr>
          <a:xfrm>
            <a:off x="11636235" y="8021514"/>
            <a:ext cx="320040" cy="158115"/>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a:p>
        </p:txBody>
      </p:sp>
      <p:sp>
        <p:nvSpPr>
          <p:cNvPr id="15" name="object 15">
            <a:extLst>
              <a:ext uri="{FF2B5EF4-FFF2-40B4-BE49-F238E27FC236}">
                <a16:creationId xmlns:a16="http://schemas.microsoft.com/office/drawing/2014/main" id="{515ED2BB-5D2B-EE4D-BED4-9A2892DE8C37}"/>
              </a:ext>
            </a:extLst>
          </p:cNvPr>
          <p:cNvSpPr/>
          <p:nvPr userDrawn="1"/>
        </p:nvSpPr>
        <p:spPr>
          <a:xfrm>
            <a:off x="11461811" y="8021514"/>
            <a:ext cx="338455" cy="382905"/>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a:p>
        </p:txBody>
      </p:sp>
      <p:sp>
        <p:nvSpPr>
          <p:cNvPr id="16" name="object 16">
            <a:extLst>
              <a:ext uri="{FF2B5EF4-FFF2-40B4-BE49-F238E27FC236}">
                <a16:creationId xmlns:a16="http://schemas.microsoft.com/office/drawing/2014/main" id="{61071F40-C907-1B49-8A9D-CC623013DF4E}"/>
              </a:ext>
            </a:extLst>
          </p:cNvPr>
          <p:cNvSpPr/>
          <p:nvPr userDrawn="1"/>
        </p:nvSpPr>
        <p:spPr>
          <a:xfrm>
            <a:off x="16756498" y="8021514"/>
            <a:ext cx="320040" cy="158115"/>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a:p>
        </p:txBody>
      </p:sp>
      <p:sp>
        <p:nvSpPr>
          <p:cNvPr id="17" name="object 17">
            <a:extLst>
              <a:ext uri="{FF2B5EF4-FFF2-40B4-BE49-F238E27FC236}">
                <a16:creationId xmlns:a16="http://schemas.microsoft.com/office/drawing/2014/main" id="{6FF9AC17-8359-ED41-AEB5-839218965630}"/>
              </a:ext>
            </a:extLst>
          </p:cNvPr>
          <p:cNvSpPr/>
          <p:nvPr userDrawn="1"/>
        </p:nvSpPr>
        <p:spPr>
          <a:xfrm>
            <a:off x="16582074" y="8021514"/>
            <a:ext cx="338455" cy="382905"/>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8277464" y="3973708"/>
            <a:ext cx="3424148" cy="4205921"/>
          </a:xfrm>
        </p:spPr>
        <p:txBody>
          <a:bodyPr>
            <a:normAutofit/>
          </a:bodyPr>
          <a:lstStyle>
            <a:lvl1pPr marL="177800" indent="-177800" algn="l">
              <a:defRPr lang="en-US" sz="1600" b="0" i="0" kern="1200" spc="5" dirty="0" smtClean="0">
                <a:solidFill>
                  <a:schemeClr val="tx1"/>
                </a:solidFill>
                <a:latin typeface="Courier" pitchFamily="2" charset="0"/>
                <a:ea typeface="+mn-ea"/>
                <a:cs typeface="Courier New"/>
              </a:defRPr>
            </a:lvl1pPr>
            <a:lvl2pPr algn="l">
              <a:defRPr sz="1600"/>
            </a:lvl2pPr>
            <a:lvl3pPr algn="l">
              <a:defRPr sz="1600"/>
            </a:lvl3pPr>
            <a:lvl4pPr algn="l">
              <a:defRPr sz="1600"/>
            </a:lvl4pPr>
            <a:lvl5pPr algn="l">
              <a:defRPr sz="1600"/>
            </a:lvl5pPr>
          </a:lstStyle>
          <a:p>
            <a:pPr marL="177800" lvl="0" indent="-177800" algn="l">
              <a:lnSpc>
                <a:spcPct val="120000"/>
              </a:lnSpc>
              <a:spcBef>
                <a:spcPts val="0"/>
              </a:spcBef>
              <a:spcAft>
                <a:spcPts val="600"/>
              </a:spcAft>
              <a:buFont typeface="Arial" panose="020B0604020202020204" pitchFamily="34" charset="0"/>
              <a:buChar char="•"/>
              <a:tabLst/>
            </a:pPr>
            <a:r>
              <a:rPr lang="en-US" dirty="0"/>
              <a:t>Click to edit Master text styles</a:t>
            </a:r>
          </a:p>
          <a:p>
            <a:pPr lvl="1"/>
            <a:r>
              <a:rPr lang="en-US" dirty="0"/>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13332350" y="3973708"/>
            <a:ext cx="3424148" cy="4205921"/>
          </a:xfrm>
        </p:spPr>
        <p:txBody>
          <a:bodyPr>
            <a:normAutofit/>
          </a:bodyPr>
          <a:lstStyle>
            <a:lvl1pPr marL="177800" indent="-177800" algn="l">
              <a:defRPr lang="en-US" sz="1600" b="0" i="0" kern="1200" spc="5" dirty="0" smtClean="0">
                <a:solidFill>
                  <a:schemeClr val="tx1"/>
                </a:solidFill>
                <a:latin typeface="Courier" pitchFamily="2" charset="0"/>
                <a:ea typeface="+mn-ea"/>
                <a:cs typeface="Courier New"/>
              </a:defRPr>
            </a:lvl1pPr>
            <a:lvl2pPr algn="l">
              <a:defRPr sz="1600"/>
            </a:lvl2pPr>
            <a:lvl3pPr algn="l">
              <a:defRPr sz="1600"/>
            </a:lvl3pPr>
            <a:lvl4pPr algn="l">
              <a:defRPr sz="1600"/>
            </a:lvl4pPr>
            <a:lvl5pPr algn="l">
              <a:defRPr sz="1600"/>
            </a:lvl5pPr>
          </a:lstStyle>
          <a:p>
            <a:pPr marL="177800" lvl="0" indent="-177800" algn="l">
              <a:lnSpc>
                <a:spcPct val="120000"/>
              </a:lnSpc>
              <a:spcBef>
                <a:spcPts val="0"/>
              </a:spcBef>
              <a:spcAft>
                <a:spcPts val="600"/>
              </a:spcAft>
              <a:buFont typeface="Arial" panose="020B0604020202020204" pitchFamily="34" charset="0"/>
              <a:buChar char="•"/>
              <a:tabLst/>
            </a:pPr>
            <a:r>
              <a:rPr lang="en-US" dirty="0"/>
              <a:t>Click to edit Master text styles</a:t>
            </a:r>
          </a:p>
          <a:p>
            <a:pPr lvl="1"/>
            <a:r>
              <a:rPr lang="en-US" dirty="0"/>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3174802" y="3973708"/>
            <a:ext cx="3424148" cy="4205921"/>
          </a:xfrm>
        </p:spPr>
        <p:txBody>
          <a:bodyPr>
            <a:normAutofit/>
          </a:bodyPr>
          <a:lstStyle>
            <a:lvl1pPr algn="l">
              <a:lnSpc>
                <a:spcPct val="120000"/>
              </a:lnSpc>
              <a:spcAft>
                <a:spcPts val="600"/>
              </a:spcAft>
              <a:defRPr sz="1600"/>
            </a:lvl1pPr>
            <a:lvl2pPr algn="l">
              <a:defRPr sz="1600"/>
            </a:lvl2pPr>
            <a:lvl3pPr algn="l">
              <a:defRPr sz="1600"/>
            </a:lvl3pPr>
            <a:lvl4pPr algn="l">
              <a:defRPr sz="1600"/>
            </a:lvl4pPr>
            <a:lvl5pPr algn="l">
              <a:defRPr sz="1600"/>
            </a:lvl5pPr>
          </a:lstStyle>
          <a:p>
            <a:pPr lvl="0"/>
            <a:r>
              <a:rPr lang="en-US" dirty="0"/>
              <a:t>Click to edit Master text styles</a:t>
            </a:r>
          </a:p>
          <a:p>
            <a:pPr lvl="1"/>
            <a:r>
              <a:rPr lang="en-US" dirty="0"/>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3174802" y="3086100"/>
            <a:ext cx="3660775" cy="1111250"/>
          </a:xfrm>
        </p:spPr>
        <p:txBody>
          <a:bodyPr/>
          <a:lstStyle>
            <a:lvl1pPr marL="0" indent="0" algn="l">
              <a:lnSpc>
                <a:spcPct val="80000"/>
              </a:lnSpc>
              <a:spcAft>
                <a:spcPts val="0"/>
              </a:spcAft>
              <a:buNone/>
              <a:defRPr sz="2700" b="1" i="1" cap="all" baseline="0">
                <a:latin typeface="Arial" panose="020B0604020202020204" pitchFamily="34" charset="0"/>
              </a:defRPr>
            </a:lvl1pPr>
          </a:lstStyle>
          <a:p>
            <a:pPr lvl="0"/>
            <a:r>
              <a:rPr lang="en-US" dirty="0"/>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8270784" y="3086100"/>
            <a:ext cx="3660775" cy="1111250"/>
          </a:xfrm>
        </p:spPr>
        <p:txBody>
          <a:bodyPr/>
          <a:lstStyle>
            <a:lvl1pPr marL="0" indent="0" algn="l">
              <a:lnSpc>
                <a:spcPct val="80000"/>
              </a:lnSpc>
              <a:spcAft>
                <a:spcPts val="0"/>
              </a:spcAft>
              <a:buNone/>
              <a:defRPr sz="2700" b="1" i="1" cap="all" baseline="0">
                <a:latin typeface="Arial" panose="020B0604020202020204" pitchFamily="34" charset="0"/>
              </a:defRPr>
            </a:lvl1pPr>
          </a:lstStyle>
          <a:p>
            <a:pPr lvl="0"/>
            <a:r>
              <a:rPr lang="en-US" dirty="0"/>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13335944" y="3086100"/>
            <a:ext cx="3660775" cy="1111250"/>
          </a:xfrm>
        </p:spPr>
        <p:txBody>
          <a:bodyPr/>
          <a:lstStyle>
            <a:lvl1pPr marL="0" indent="0" algn="l">
              <a:lnSpc>
                <a:spcPct val="80000"/>
              </a:lnSpc>
              <a:spcAft>
                <a:spcPts val="0"/>
              </a:spcAft>
              <a:buNone/>
              <a:defRPr sz="2700" b="1" i="1" cap="all" baseline="0">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185912946"/>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1" y="0"/>
            <a:ext cx="20104100" cy="11308556"/>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986076" y="1712286"/>
            <a:ext cx="16022524" cy="830577"/>
          </a:xfrm>
          <a:prstGeom prst="rect">
            <a:avLst/>
          </a:prstGeom>
        </p:spPr>
        <p:txBody>
          <a:bodyPr wrap="square" lIns="0" tIns="0" rIns="0" bIns="0" anchor="t" anchorCtr="0">
            <a:noAutofit/>
          </a:bodyPr>
          <a:lstStyle>
            <a:lvl1pPr algn="l">
              <a:defRPr sz="2700" cap="all" baseline="0">
                <a:solidFill>
                  <a:schemeClr val="bg1"/>
                </a:solidFill>
              </a:defRPr>
            </a:lvl1pPr>
          </a:lstStyle>
          <a:p>
            <a:r>
              <a:rPr lang="en-US" dirty="0"/>
              <a:t>Click to edit Master title style</a:t>
            </a:r>
          </a:p>
        </p:txBody>
      </p:sp>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8251" y="10265777"/>
            <a:ext cx="663422" cy="414638"/>
          </a:xfrm>
          <a:prstGeom prst="rect">
            <a:avLst/>
          </a:prstGeom>
        </p:spPr>
      </p:pic>
    </p:spTree>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guide id="3" pos="1252" userDrawn="1">
          <p15:clr>
            <a:srgbClr val="FBAE40"/>
          </p15:clr>
        </p15:guide>
        <p15:guide id="4" pos="1134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1" y="0"/>
            <a:ext cx="20104100" cy="11308556"/>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986076" y="1712286"/>
            <a:ext cx="16022524" cy="830577"/>
          </a:xfrm>
          <a:prstGeom prst="rect">
            <a:avLst/>
          </a:prstGeom>
        </p:spPr>
        <p:txBody>
          <a:bodyPr wrap="square" lIns="0" tIns="0" rIns="0" bIns="0" anchor="t" anchorCtr="0">
            <a:noAutofit/>
          </a:bodyPr>
          <a:lstStyle>
            <a:lvl1pPr algn="l">
              <a:defRPr sz="2700" cap="all"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848206581"/>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white">
    <p:spTree>
      <p:nvGrpSpPr>
        <p:cNvPr id="1" name=""/>
        <p:cNvGrpSpPr/>
        <p:nvPr/>
      </p:nvGrpSpPr>
      <p:grpSpPr>
        <a:xfrm>
          <a:off x="0" y="0"/>
          <a:ext cx="0" cy="0"/>
          <a:chOff x="0" y="0"/>
          <a:chExt cx="0" cy="0"/>
        </a:xfrm>
      </p:grpSpPr>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986075" y="1712286"/>
            <a:ext cx="16130475" cy="830577"/>
          </a:xfrm>
          <a:prstGeom prst="rect">
            <a:avLst/>
          </a:prstGeom>
        </p:spPr>
        <p:txBody>
          <a:bodyPr wrap="square" lIns="0" tIns="0" rIns="0" bIns="0" anchor="t" anchorCtr="0">
            <a:noAutofit/>
          </a:bodyPr>
          <a:lstStyle>
            <a:lvl1pPr algn="l">
              <a:defRPr sz="2700" cap="all" baseline="0">
                <a:solidFill>
                  <a:schemeClr val="tx1"/>
                </a:solidFill>
              </a:defRPr>
            </a:lvl1pPr>
          </a:lstStyle>
          <a:p>
            <a:r>
              <a:rPr lang="en-US" dirty="0"/>
              <a:t>Click to edit Master title style</a:t>
            </a:r>
          </a:p>
        </p:txBody>
      </p:sp>
      <p:sp>
        <p:nvSpPr>
          <p:cNvPr id="5" name="Freeform 4">
            <a:extLst>
              <a:ext uri="{FF2B5EF4-FFF2-40B4-BE49-F238E27FC236}">
                <a16:creationId xmlns:a16="http://schemas.microsoft.com/office/drawing/2014/main" id="{A6EE97E9-8615-5641-BA96-50B5F1568314}"/>
              </a:ext>
            </a:extLst>
          </p:cNvPr>
          <p:cNvSpPr/>
          <p:nvPr/>
        </p:nvSpPr>
        <p:spPr>
          <a:xfrm>
            <a:off x="0" y="794"/>
            <a:ext cx="20104100" cy="11308556"/>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C7ADA1A-7896-E442-830A-907F10FB58E2}"/>
              </a:ext>
            </a:extLst>
          </p:cNvPr>
          <p:cNvSpPr/>
          <p:nvPr/>
        </p:nvSpPr>
        <p:spPr>
          <a:xfrm>
            <a:off x="0" y="2824582"/>
            <a:ext cx="1895230" cy="6847959"/>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a:p>
        </p:txBody>
      </p:sp>
    </p:spTree>
    <p:extLst>
      <p:ext uri="{BB962C8B-B14F-4D97-AF65-F5344CB8AC3E}">
        <p14:creationId xmlns:p14="http://schemas.microsoft.com/office/powerpoint/2010/main" val="4004641228"/>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986076" y="1712286"/>
            <a:ext cx="16108286" cy="830577"/>
          </a:xfrm>
          <a:prstGeom prst="rect">
            <a:avLst/>
          </a:prstGeom>
        </p:spPr>
        <p:txBody>
          <a:bodyPr wrap="square" lIns="0" tIns="0" rIns="0" bIns="0" anchor="t" anchorCtr="0">
            <a:noAutofit/>
          </a:bodyPr>
          <a:lstStyle>
            <a:lvl1pPr algn="l">
              <a:defRPr sz="2700" cap="all" baseline="0">
                <a:solidFill>
                  <a:schemeClr val="tx1"/>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AB491DB7-69A3-B84A-82AC-7B7CD0BFD783}"/>
              </a:ext>
            </a:extLst>
          </p:cNvPr>
          <p:cNvSpPr>
            <a:spLocks noGrp="1"/>
          </p:cNvSpPr>
          <p:nvPr>
            <p:ph sz="quarter" idx="10"/>
          </p:nvPr>
        </p:nvSpPr>
        <p:spPr>
          <a:xfrm>
            <a:off x="1951038" y="2543175"/>
            <a:ext cx="16143287" cy="8137525"/>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p:txBody>
      </p:sp>
      <p:sp>
        <p:nvSpPr>
          <p:cNvPr id="3" name="Freeform 2">
            <a:extLst>
              <a:ext uri="{FF2B5EF4-FFF2-40B4-BE49-F238E27FC236}">
                <a16:creationId xmlns:a16="http://schemas.microsoft.com/office/drawing/2014/main" id="{52E9D9F6-A0E4-194A-A38F-FFDF9429E665}"/>
              </a:ext>
            </a:extLst>
          </p:cNvPr>
          <p:cNvSpPr/>
          <p:nvPr/>
        </p:nvSpPr>
        <p:spPr>
          <a:xfrm>
            <a:off x="3281" y="0"/>
            <a:ext cx="20104100" cy="11308556"/>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0597540-0E30-E44C-8F97-D3E9B1F82171}"/>
              </a:ext>
            </a:extLst>
          </p:cNvPr>
          <p:cNvSpPr/>
          <p:nvPr/>
        </p:nvSpPr>
        <p:spPr>
          <a:xfrm>
            <a:off x="3281" y="2823788"/>
            <a:ext cx="1895230" cy="6847959"/>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a:p>
        </p:txBody>
      </p:sp>
    </p:spTree>
    <p:extLst>
      <p:ext uri="{BB962C8B-B14F-4D97-AF65-F5344CB8AC3E}">
        <p14:creationId xmlns:p14="http://schemas.microsoft.com/office/powerpoint/2010/main" val="2928804796"/>
      </p:ext>
    </p:extLst>
  </p:cSld>
  <p:clrMapOvr>
    <a:masterClrMapping/>
  </p:clrMapOvr>
  <p:extLst>
    <p:ext uri="{DCECCB84-F9BA-43D5-87BE-67443E8EF086}">
      <p15:sldGuideLst xmlns:p15="http://schemas.microsoft.com/office/powerpoint/2012/main">
        <p15:guide id="1" pos="6332" userDrawn="1">
          <p15:clr>
            <a:srgbClr val="FBAE40"/>
          </p15:clr>
        </p15:guide>
        <p15:guide id="2" pos="1229" userDrawn="1">
          <p15:clr>
            <a:srgbClr val="FBAE40"/>
          </p15:clr>
        </p15:guide>
        <p15:guide id="3" pos="1141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admap-1">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A6DFA681-259E-AD4D-BF16-05A8243CCEB6}"/>
              </a:ext>
            </a:extLst>
          </p:cNvPr>
          <p:cNvGraphicFramePr>
            <a:graphicFrameLocks noGrp="1"/>
          </p:cNvGraphicFramePr>
          <p:nvPr userDrawn="1">
            <p:extLst>
              <p:ext uri="{D42A27DB-BD31-4B8C-83A1-F6EECF244321}">
                <p14:modId xmlns:p14="http://schemas.microsoft.com/office/powerpoint/2010/main" val="4058037795"/>
              </p:ext>
            </p:extLst>
          </p:nvPr>
        </p:nvGraphicFramePr>
        <p:xfrm>
          <a:off x="2022475" y="2594159"/>
          <a:ext cx="16094073" cy="7924349"/>
        </p:xfrm>
        <a:graphic>
          <a:graphicData uri="http://schemas.openxmlformats.org/drawingml/2006/table">
            <a:tbl>
              <a:tblPr firstRow="1" bandRow="1">
                <a:tableStyleId>{5C22544A-7EE6-4342-B048-85BDC9FD1C3A}</a:tableStyleId>
              </a:tblPr>
              <a:tblGrid>
                <a:gridCol w="1500873">
                  <a:extLst>
                    <a:ext uri="{9D8B030D-6E8A-4147-A177-3AD203B41FA5}">
                      <a16:colId xmlns:a16="http://schemas.microsoft.com/office/drawing/2014/main" val="1619126657"/>
                    </a:ext>
                  </a:extLst>
                </a:gridCol>
                <a:gridCol w="3648300">
                  <a:extLst>
                    <a:ext uri="{9D8B030D-6E8A-4147-A177-3AD203B41FA5}">
                      <a16:colId xmlns:a16="http://schemas.microsoft.com/office/drawing/2014/main" val="893913735"/>
                    </a:ext>
                  </a:extLst>
                </a:gridCol>
                <a:gridCol w="3648300">
                  <a:extLst>
                    <a:ext uri="{9D8B030D-6E8A-4147-A177-3AD203B41FA5}">
                      <a16:colId xmlns:a16="http://schemas.microsoft.com/office/drawing/2014/main" val="1920519843"/>
                    </a:ext>
                  </a:extLst>
                </a:gridCol>
                <a:gridCol w="3648300">
                  <a:extLst>
                    <a:ext uri="{9D8B030D-6E8A-4147-A177-3AD203B41FA5}">
                      <a16:colId xmlns:a16="http://schemas.microsoft.com/office/drawing/2014/main" val="2479878562"/>
                    </a:ext>
                  </a:extLst>
                </a:gridCol>
                <a:gridCol w="3648300">
                  <a:extLst>
                    <a:ext uri="{9D8B030D-6E8A-4147-A177-3AD203B41FA5}">
                      <a16:colId xmlns:a16="http://schemas.microsoft.com/office/drawing/2014/main" val="1937586290"/>
                    </a:ext>
                  </a:extLst>
                </a:gridCol>
              </a:tblGrid>
              <a:tr h="570281">
                <a:tc>
                  <a:txBody>
                    <a:bodyPr/>
                    <a:lstStyle/>
                    <a:p>
                      <a:endParaRPr lang="en-US" dirty="0">
                        <a:solidFill>
                          <a:schemeClr val="bg1"/>
                        </a:solidFill>
                      </a:endParaRP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i="0" u="sng" dirty="0">
                          <a:solidFill>
                            <a:schemeClr val="bg1"/>
                          </a:solidFill>
                          <a:latin typeface="Arial" panose="020B0604020202020204" pitchFamily="34" charset="0"/>
                          <a:ea typeface="Calibri"/>
                          <a:cs typeface="Arial" panose="020B0604020202020204" pitchFamily="34" charset="0"/>
                          <a:sym typeface="Calibri"/>
                        </a:rPr>
                        <a:t>Inspire</a:t>
                      </a:r>
                      <a:endParaRPr lang="en-US"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b="1" i="0" u="sng" dirty="0">
                          <a:solidFill>
                            <a:schemeClr val="bg1"/>
                          </a:solidFill>
                          <a:latin typeface="Arial" panose="020B0604020202020204" pitchFamily="34" charset="0"/>
                          <a:ea typeface="Calibri"/>
                          <a:cs typeface="Arial" panose="020B0604020202020204" pitchFamily="34" charset="0"/>
                          <a:sym typeface="Calibri"/>
                        </a:rPr>
                        <a:t>Validate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b="1" i="0" u="sng" dirty="0">
                          <a:solidFill>
                            <a:schemeClr val="bg1"/>
                          </a:solidFill>
                          <a:latin typeface="Arial" panose="020B0604020202020204" pitchFamily="34" charset="0"/>
                          <a:ea typeface="Calibri"/>
                          <a:cs typeface="Arial" panose="020B0604020202020204" pitchFamily="34" charset="0"/>
                          <a:sym typeface="Calibri"/>
                        </a:rPr>
                        <a:t>Facilitate</a:t>
                      </a:r>
                      <a:endParaRPr lang="en-GB" sz="2800" b="1" i="0" u="sng"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800" b="1" i="0" u="sng" dirty="0">
                          <a:solidFill>
                            <a:schemeClr val="bg1"/>
                          </a:solidFill>
                          <a:latin typeface="Arial" panose="020B0604020202020204" pitchFamily="34" charset="0"/>
                          <a:ea typeface="Calibri"/>
                          <a:cs typeface="Arial" panose="020B0604020202020204" pitchFamily="34" charset="0"/>
                          <a:sym typeface="Calibri"/>
                        </a:rPr>
                        <a:t>Confirm</a:t>
                      </a:r>
                      <a:endParaRPr lang="en-US"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9385794"/>
                  </a:ext>
                </a:extLst>
              </a:tr>
              <a:tr h="183851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800" b="1" i="0" u="sng"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1288" marR="5080" lvl="0" indent="-128588" algn="l" defTabSz="914400" rtl="0" eaLnBrk="1" fontAlgn="auto" latinLnBrk="0" hangingPunct="1">
                        <a:lnSpc>
                          <a:spcPct val="116599"/>
                        </a:lnSpc>
                        <a:spcBef>
                          <a:spcPts val="100"/>
                        </a:spcBef>
                        <a:spcAft>
                          <a:spcPts val="0"/>
                        </a:spcAft>
                        <a:buClrTx/>
                        <a:buSzTx/>
                        <a:buFontTx/>
                        <a:buNone/>
                        <a:tabLst/>
                        <a:defRPr/>
                      </a:pPr>
                      <a:endParaRPr lang="en-GB" sz="1600" kern="1200" spc="-5" dirty="0">
                        <a:solidFill>
                          <a:schemeClr val="tx1"/>
                        </a:solidFill>
                        <a:latin typeface="Courier" pitchFamily="2" charset="0"/>
                        <a:ea typeface="+mn-ea"/>
                        <a:cs typeface="Courier New"/>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dirty="0">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dirty="0">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dirty="0">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942537"/>
                  </a:ext>
                </a:extLst>
              </a:tr>
              <a:tr h="1838517">
                <a:tc>
                  <a:txBody>
                    <a:bodyPr/>
                    <a:lstStyle/>
                    <a:p>
                      <a:endParaRPr lang="en-US" sz="1800" b="1" i="0" u="sng"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dirty="0">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dirty="0">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dirty="0">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390611"/>
                  </a:ext>
                </a:extLst>
              </a:tr>
              <a:tr h="1838517">
                <a:tc>
                  <a:txBody>
                    <a:bodyPr/>
                    <a:lstStyle/>
                    <a:p>
                      <a:endParaRPr lang="en-US" sz="1800" b="1" i="0" u="sng"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dirty="0">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dirty="0">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8291403"/>
                  </a:ext>
                </a:extLst>
              </a:tr>
              <a:tr h="183851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800" b="1" i="0" u="sng"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dirty="0">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600" kern="1200" spc="-5" dirty="0">
                        <a:solidFill>
                          <a:schemeClr val="tx1"/>
                        </a:solidFill>
                        <a:latin typeface="Courier" pitchFamily="2" charset="0"/>
                        <a:ea typeface="+mn-ea"/>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953073"/>
                  </a:ext>
                </a:extLst>
              </a:tr>
            </a:tbl>
          </a:graphicData>
        </a:graphic>
      </p:graphicFrame>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986075" y="1712286"/>
            <a:ext cx="16130475" cy="830577"/>
          </a:xfrm>
          <a:prstGeom prst="rect">
            <a:avLst/>
          </a:prstGeom>
        </p:spPr>
        <p:txBody>
          <a:bodyPr wrap="square" lIns="0" tIns="0" rIns="0" bIns="0" anchor="t" anchorCtr="0">
            <a:noAutofit/>
          </a:bodyPr>
          <a:lstStyle>
            <a:lvl1pPr algn="l">
              <a:defRPr sz="2700" cap="all" baseline="0">
                <a:solidFill>
                  <a:schemeClr val="tx1"/>
                </a:solidFill>
              </a:defRPr>
            </a:lvl1pPr>
          </a:lstStyle>
          <a:p>
            <a:r>
              <a:rPr lang="en-US" dirty="0"/>
              <a:t>Click to edit Master title style</a:t>
            </a:r>
          </a:p>
        </p:txBody>
      </p:sp>
      <p:grpSp>
        <p:nvGrpSpPr>
          <p:cNvPr id="40" name="Group 39">
            <a:extLst>
              <a:ext uri="{FF2B5EF4-FFF2-40B4-BE49-F238E27FC236}">
                <a16:creationId xmlns:a16="http://schemas.microsoft.com/office/drawing/2014/main" id="{5505308B-E066-664A-A8A4-AEABF5277ADA}"/>
              </a:ext>
            </a:extLst>
          </p:cNvPr>
          <p:cNvGrpSpPr/>
          <p:nvPr userDrawn="1"/>
        </p:nvGrpSpPr>
        <p:grpSpPr>
          <a:xfrm>
            <a:off x="6945852" y="2713824"/>
            <a:ext cx="395519" cy="356519"/>
            <a:chOff x="12309997" y="288558"/>
            <a:chExt cx="828573" cy="746876"/>
          </a:xfrm>
          <a:solidFill>
            <a:schemeClr val="bg1"/>
          </a:solidFill>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reeform 2">
            <a:extLst>
              <a:ext uri="{FF2B5EF4-FFF2-40B4-BE49-F238E27FC236}">
                <a16:creationId xmlns:a16="http://schemas.microsoft.com/office/drawing/2014/main" id="{CB2C4FB3-3D29-714F-8DBE-6D04E24B8C87}"/>
              </a:ext>
            </a:extLst>
          </p:cNvPr>
          <p:cNvSpPr/>
          <p:nvPr userDrawn="1"/>
        </p:nvSpPr>
        <p:spPr>
          <a:xfrm>
            <a:off x="0" y="794"/>
            <a:ext cx="20104100" cy="11308556"/>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F5057D3-C181-BF4B-9700-678E2D72DF3E}"/>
              </a:ext>
            </a:extLst>
          </p:cNvPr>
          <p:cNvSpPr/>
          <p:nvPr userDrawn="1"/>
        </p:nvSpPr>
        <p:spPr>
          <a:xfrm>
            <a:off x="0" y="2824582"/>
            <a:ext cx="1895230" cy="6847959"/>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id="{6D0640D5-9628-104E-91F3-60CB00D3BD2B}"/>
              </a:ext>
            </a:extLst>
          </p:cNvPr>
          <p:cNvGrpSpPr/>
          <p:nvPr userDrawn="1"/>
        </p:nvGrpSpPr>
        <p:grpSpPr>
          <a:xfrm>
            <a:off x="10603452" y="2713824"/>
            <a:ext cx="395519" cy="356519"/>
            <a:chOff x="12309997" y="288558"/>
            <a:chExt cx="828573" cy="746876"/>
          </a:xfrm>
          <a:solidFill>
            <a:schemeClr val="bg1"/>
          </a:solidFill>
        </p:grpSpPr>
        <p:sp>
          <p:nvSpPr>
            <p:cNvPr id="21" name="Triangle 20">
              <a:extLst>
                <a:ext uri="{FF2B5EF4-FFF2-40B4-BE49-F238E27FC236}">
                  <a16:creationId xmlns:a16="http://schemas.microsoft.com/office/drawing/2014/main" id="{92C309A9-A165-F345-B002-7F0E831C8BD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06D2B0EF-F3B7-1C4B-968E-0838378F2663}"/>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6A76548E-388A-A342-BFD2-E4766BAA02D0}"/>
              </a:ext>
            </a:extLst>
          </p:cNvPr>
          <p:cNvGrpSpPr/>
          <p:nvPr userDrawn="1"/>
        </p:nvGrpSpPr>
        <p:grpSpPr>
          <a:xfrm>
            <a:off x="14261052" y="2713824"/>
            <a:ext cx="395519" cy="356519"/>
            <a:chOff x="12309997" y="288558"/>
            <a:chExt cx="828573" cy="746876"/>
          </a:xfrm>
          <a:solidFill>
            <a:schemeClr val="bg1"/>
          </a:solidFill>
        </p:grpSpPr>
        <p:sp>
          <p:nvSpPr>
            <p:cNvPr id="29" name="Triangle 28">
              <a:extLst>
                <a:ext uri="{FF2B5EF4-FFF2-40B4-BE49-F238E27FC236}">
                  <a16:creationId xmlns:a16="http://schemas.microsoft.com/office/drawing/2014/main" id="{FBFCF5A6-B16B-0641-8F59-9BB75540869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EA5C2382-BE64-9641-A1BF-6A4C1D473D21}"/>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6837346"/>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1274" userDrawn="1">
          <p15:clr>
            <a:srgbClr val="FBAE40"/>
          </p15:clr>
        </p15:guide>
        <p15:guide id="3" pos="1141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adma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B7254-62EE-E640-97B6-D6186E17F8E8}"/>
              </a:ext>
            </a:extLst>
          </p:cNvPr>
          <p:cNvSpPr/>
          <p:nvPr userDrawn="1"/>
        </p:nvSpPr>
        <p:spPr>
          <a:xfrm>
            <a:off x="2022474" y="2542863"/>
            <a:ext cx="3590925" cy="670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sng" dirty="0">
                <a:solidFill>
                  <a:schemeClr val="bg1"/>
                </a:solidFill>
                <a:latin typeface="Arial" panose="020B0604020202020204" pitchFamily="34" charset="0"/>
                <a:ea typeface="Calibri"/>
                <a:cs typeface="Arial" panose="020B0604020202020204" pitchFamily="34" charset="0"/>
                <a:sym typeface="Calibri"/>
              </a:rPr>
              <a:t>Inspire</a:t>
            </a:r>
            <a:endParaRPr lang="en-US" dirty="0">
              <a:solidFill>
                <a:schemeClr val="bg1"/>
              </a:solidFill>
            </a:endParaRPr>
          </a:p>
        </p:txBody>
      </p:sp>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986075" y="1712286"/>
            <a:ext cx="16130475" cy="830577"/>
          </a:xfrm>
          <a:prstGeom prst="rect">
            <a:avLst/>
          </a:prstGeom>
        </p:spPr>
        <p:txBody>
          <a:bodyPr wrap="square" lIns="0" tIns="0" rIns="0" bIns="0" anchor="t" anchorCtr="0">
            <a:noAutofit/>
          </a:bodyPr>
          <a:lstStyle>
            <a:lvl1pPr algn="l">
              <a:defRPr sz="2700" cap="all" baseline="0">
                <a:solidFill>
                  <a:schemeClr val="tx1"/>
                </a:solidFill>
              </a:defRPr>
            </a:lvl1pPr>
          </a:lstStyle>
          <a:p>
            <a:r>
              <a:rPr lang="en-US" dirty="0"/>
              <a:t>Click to edit Master title style</a:t>
            </a:r>
          </a:p>
        </p:txBody>
      </p:sp>
      <p:grpSp>
        <p:nvGrpSpPr>
          <p:cNvPr id="51" name="Group 50">
            <a:extLst>
              <a:ext uri="{FF2B5EF4-FFF2-40B4-BE49-F238E27FC236}">
                <a16:creationId xmlns:a16="http://schemas.microsoft.com/office/drawing/2014/main" id="{722B4F8B-80F4-C549-B4CD-0343A731BC5D}"/>
              </a:ext>
            </a:extLst>
          </p:cNvPr>
          <p:cNvGrpSpPr/>
          <p:nvPr userDrawn="1"/>
        </p:nvGrpSpPr>
        <p:grpSpPr>
          <a:xfrm>
            <a:off x="5736077" y="2713821"/>
            <a:ext cx="8673779" cy="356520"/>
            <a:chOff x="5440196" y="2878205"/>
            <a:chExt cx="8673779" cy="356520"/>
          </a:xfrm>
        </p:grpSpPr>
        <p:grpSp>
          <p:nvGrpSpPr>
            <p:cNvPr id="40" name="Group 39">
              <a:extLst>
                <a:ext uri="{FF2B5EF4-FFF2-40B4-BE49-F238E27FC236}">
                  <a16:creationId xmlns:a16="http://schemas.microsoft.com/office/drawing/2014/main" id="{5505308B-E066-664A-A8A4-AEABF5277ADA}"/>
                </a:ext>
              </a:extLst>
            </p:cNvPr>
            <p:cNvGrpSpPr/>
            <p:nvPr userDrawn="1"/>
          </p:nvGrpSpPr>
          <p:grpSpPr>
            <a:xfrm>
              <a:off x="5440196" y="2878210"/>
              <a:ext cx="379355" cy="356515"/>
              <a:chOff x="11371522" y="288563"/>
              <a:chExt cx="794711" cy="746865"/>
            </a:xfrm>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1185426" y="474660"/>
                <a:ext cx="746864"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1605466" y="474659"/>
                <a:ext cx="746863"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7E970D3D-E123-014A-99D4-ABED9416F4CF}"/>
                </a:ext>
              </a:extLst>
            </p:cNvPr>
            <p:cNvGrpSpPr/>
            <p:nvPr userDrawn="1"/>
          </p:nvGrpSpPr>
          <p:grpSpPr>
            <a:xfrm>
              <a:off x="9586303" y="2878205"/>
              <a:ext cx="379369" cy="356514"/>
              <a:chOff x="12595372" y="288558"/>
              <a:chExt cx="794745" cy="746867"/>
            </a:xfrm>
          </p:grpSpPr>
          <p:sp>
            <p:nvSpPr>
              <p:cNvPr id="42" name="Triangle 41">
                <a:extLst>
                  <a:ext uri="{FF2B5EF4-FFF2-40B4-BE49-F238E27FC236}">
                    <a16:creationId xmlns:a16="http://schemas.microsoft.com/office/drawing/2014/main" id="{1822DC7E-14D0-7F47-92B4-69BC9D9F4723}"/>
                  </a:ext>
                </a:extLst>
              </p:cNvPr>
              <p:cNvSpPr/>
              <p:nvPr userDrawn="1"/>
            </p:nvSpPr>
            <p:spPr>
              <a:xfrm rot="5400000">
                <a:off x="12409274"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37C1F203-CF0B-314E-A275-DF47E487F1B8}"/>
                  </a:ext>
                </a:extLst>
              </p:cNvPr>
              <p:cNvSpPr/>
              <p:nvPr userDrawn="1"/>
            </p:nvSpPr>
            <p:spPr>
              <a:xfrm rot="5400000">
                <a:off x="12829348"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2E73408E-CD4C-4B47-BB68-AB308A82C25D}"/>
                </a:ext>
              </a:extLst>
            </p:cNvPr>
            <p:cNvGrpSpPr/>
            <p:nvPr userDrawn="1"/>
          </p:nvGrpSpPr>
          <p:grpSpPr>
            <a:xfrm>
              <a:off x="13734631" y="2878210"/>
              <a:ext cx="379344" cy="356515"/>
              <a:chOff x="13845295" y="288563"/>
              <a:chExt cx="794690" cy="746864"/>
            </a:xfrm>
          </p:grpSpPr>
          <p:sp>
            <p:nvSpPr>
              <p:cNvPr id="46" name="Triangle 45">
                <a:extLst>
                  <a:ext uri="{FF2B5EF4-FFF2-40B4-BE49-F238E27FC236}">
                    <a16:creationId xmlns:a16="http://schemas.microsoft.com/office/drawing/2014/main" id="{282426C5-B5E4-0248-BC07-64CBED5EC04A}"/>
                  </a:ext>
                </a:extLst>
              </p:cNvPr>
              <p:cNvSpPr/>
              <p:nvPr userDrawn="1"/>
            </p:nvSpPr>
            <p:spPr>
              <a:xfrm rot="5400000">
                <a:off x="13659199"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9ADD8E2C-E5C9-D74A-9555-2B82F5458CC5}"/>
                  </a:ext>
                </a:extLst>
              </p:cNvPr>
              <p:cNvSpPr/>
              <p:nvPr userDrawn="1"/>
            </p:nvSpPr>
            <p:spPr>
              <a:xfrm rot="5400000">
                <a:off x="14079217"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a:extLst>
              <a:ext uri="{FF2B5EF4-FFF2-40B4-BE49-F238E27FC236}">
                <a16:creationId xmlns:a16="http://schemas.microsoft.com/office/drawing/2014/main" id="{78A02005-7511-894A-8AA2-6623CC932EFD}"/>
              </a:ext>
            </a:extLst>
          </p:cNvPr>
          <p:cNvSpPr/>
          <p:nvPr userDrawn="1"/>
        </p:nvSpPr>
        <p:spPr>
          <a:xfrm>
            <a:off x="6193799" y="2542863"/>
            <a:ext cx="3590925" cy="670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sng" dirty="0">
                <a:solidFill>
                  <a:schemeClr val="bg1"/>
                </a:solidFill>
                <a:latin typeface="Arial" panose="020B0604020202020204" pitchFamily="34" charset="0"/>
                <a:ea typeface="Calibri"/>
                <a:cs typeface="Arial" panose="020B0604020202020204" pitchFamily="34" charset="0"/>
                <a:sym typeface="Calibri"/>
              </a:rPr>
              <a:t>Validate</a:t>
            </a:r>
            <a:endParaRPr lang="en-US" dirty="0">
              <a:solidFill>
                <a:schemeClr val="bg1"/>
              </a:solidFill>
            </a:endParaRPr>
          </a:p>
        </p:txBody>
      </p:sp>
      <p:sp>
        <p:nvSpPr>
          <p:cNvPr id="27" name="Rectangle 26">
            <a:extLst>
              <a:ext uri="{FF2B5EF4-FFF2-40B4-BE49-F238E27FC236}">
                <a16:creationId xmlns:a16="http://schemas.microsoft.com/office/drawing/2014/main" id="{D49A5E15-BC96-E24D-A3A7-81E7F6CCBF10}"/>
              </a:ext>
            </a:extLst>
          </p:cNvPr>
          <p:cNvSpPr/>
          <p:nvPr userDrawn="1"/>
        </p:nvSpPr>
        <p:spPr>
          <a:xfrm>
            <a:off x="10365124" y="2542863"/>
            <a:ext cx="3590925" cy="670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sng" dirty="0">
                <a:solidFill>
                  <a:schemeClr val="bg1"/>
                </a:solidFill>
                <a:latin typeface="Arial" panose="020B0604020202020204" pitchFamily="34" charset="0"/>
                <a:ea typeface="Calibri"/>
                <a:cs typeface="Arial" panose="020B0604020202020204" pitchFamily="34" charset="0"/>
                <a:sym typeface="Calibri"/>
              </a:rPr>
              <a:t>Facilitate</a:t>
            </a:r>
            <a:endParaRPr lang="en-US" dirty="0">
              <a:solidFill>
                <a:schemeClr val="bg1"/>
              </a:solidFill>
            </a:endParaRPr>
          </a:p>
        </p:txBody>
      </p:sp>
      <p:sp>
        <p:nvSpPr>
          <p:cNvPr id="28" name="Rectangle 27">
            <a:extLst>
              <a:ext uri="{FF2B5EF4-FFF2-40B4-BE49-F238E27FC236}">
                <a16:creationId xmlns:a16="http://schemas.microsoft.com/office/drawing/2014/main" id="{765A9674-CBB7-7B4B-9BD3-FB6C09E87455}"/>
              </a:ext>
            </a:extLst>
          </p:cNvPr>
          <p:cNvSpPr/>
          <p:nvPr userDrawn="1"/>
        </p:nvSpPr>
        <p:spPr>
          <a:xfrm>
            <a:off x="14536448" y="2542863"/>
            <a:ext cx="3590925" cy="670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sng" dirty="0">
                <a:solidFill>
                  <a:schemeClr val="bg1"/>
                </a:solidFill>
                <a:latin typeface="Arial" panose="020B0604020202020204" pitchFamily="34" charset="0"/>
                <a:ea typeface="Calibri"/>
                <a:cs typeface="Arial" panose="020B0604020202020204" pitchFamily="34" charset="0"/>
                <a:sym typeface="Calibri"/>
              </a:rPr>
              <a:t>Confirm</a:t>
            </a:r>
            <a:endParaRPr lang="en-US" dirty="0">
              <a:solidFill>
                <a:schemeClr val="bg1"/>
              </a:solidFill>
            </a:endParaRPr>
          </a:p>
        </p:txBody>
      </p:sp>
      <p:sp>
        <p:nvSpPr>
          <p:cNvPr id="5" name="Freeform 4">
            <a:extLst>
              <a:ext uri="{FF2B5EF4-FFF2-40B4-BE49-F238E27FC236}">
                <a16:creationId xmlns:a16="http://schemas.microsoft.com/office/drawing/2014/main" id="{A6EE97E9-8615-5641-BA96-50B5F1568314}"/>
              </a:ext>
            </a:extLst>
          </p:cNvPr>
          <p:cNvSpPr/>
          <p:nvPr/>
        </p:nvSpPr>
        <p:spPr>
          <a:xfrm>
            <a:off x="0" y="794"/>
            <a:ext cx="20104100" cy="11308556"/>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C7ADA1A-7896-E442-830A-907F10FB58E2}"/>
              </a:ext>
            </a:extLst>
          </p:cNvPr>
          <p:cNvSpPr/>
          <p:nvPr/>
        </p:nvSpPr>
        <p:spPr>
          <a:xfrm>
            <a:off x="0" y="2824582"/>
            <a:ext cx="1895230" cy="6847959"/>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a:p>
        </p:txBody>
      </p:sp>
    </p:spTree>
    <p:extLst>
      <p:ext uri="{BB962C8B-B14F-4D97-AF65-F5344CB8AC3E}">
        <p14:creationId xmlns:p14="http://schemas.microsoft.com/office/powerpoint/2010/main" val="3702816967"/>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130675"/>
            <a:ext cx="11430000" cy="2185987"/>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7537450" y="-1"/>
            <a:ext cx="5029200" cy="1130935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7172252" y="9897028"/>
            <a:ext cx="2303594" cy="772829"/>
          </a:xfrm>
          <a:prstGeom prst="rect">
            <a:avLst/>
          </a:prstGeom>
          <a:blipFill>
            <a:blip r:embed="rId4" cstate="print"/>
            <a:stretch>
              <a:fillRect/>
            </a:stretch>
          </a:blipFill>
        </p:spPr>
        <p:txBody>
          <a:bodyPr wrap="square" lIns="0" tIns="0" rIns="0" bIns="0" rtlCol="0"/>
          <a:lstStyle/>
          <a:p>
            <a:endParaRPr/>
          </a:p>
        </p:txBody>
      </p:sp>
      <p:pic>
        <p:nvPicPr>
          <p:cNvPr id="21" name="Graphic 20">
            <a:extLst>
              <a:ext uri="{FF2B5EF4-FFF2-40B4-BE49-F238E27FC236}">
                <a16:creationId xmlns:a16="http://schemas.microsoft.com/office/drawing/2014/main" id="{367EFB6C-C705-A344-BB4E-D290BE92E2D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596" y="10286060"/>
            <a:ext cx="2168883" cy="381675"/>
          </a:xfrm>
          <a:prstGeom prst="rect">
            <a:avLst/>
          </a:prstGeom>
        </p:spPr>
      </p:pic>
    </p:spTree>
    <p:extLst>
      <p:ext uri="{BB962C8B-B14F-4D97-AF65-F5344CB8AC3E}">
        <p14:creationId xmlns:p14="http://schemas.microsoft.com/office/powerpoint/2010/main" val="261968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130675"/>
            <a:ext cx="11430000" cy="2185987"/>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7537450" y="-1"/>
            <a:ext cx="5029200" cy="1130935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7172252" y="9897028"/>
            <a:ext cx="2303594" cy="772829"/>
          </a:xfrm>
          <a:prstGeom prst="rect">
            <a:avLst/>
          </a:prstGeom>
          <a:blipFill>
            <a:blip r:embed="rId4" cstate="print"/>
            <a:stretch>
              <a:fillRect/>
            </a:stretch>
          </a:blipFill>
        </p:spPr>
        <p:txBody>
          <a:bodyPr wrap="square" lIns="0" tIns="0" rIns="0" bIns="0" rtlCol="0"/>
          <a:lstStyle/>
          <a:p>
            <a:endParaRPr/>
          </a:p>
        </p:txBody>
      </p:sp>
      <p:pic>
        <p:nvPicPr>
          <p:cNvPr id="8" name="Graphic 7">
            <a:extLst>
              <a:ext uri="{FF2B5EF4-FFF2-40B4-BE49-F238E27FC236}">
                <a16:creationId xmlns:a16="http://schemas.microsoft.com/office/drawing/2014/main" id="{FB401868-C35F-BE4B-BEDD-9231DDC190B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596" y="10286060"/>
            <a:ext cx="2168883" cy="381675"/>
          </a:xfrm>
          <a:prstGeom prst="rect">
            <a:avLst/>
          </a:prstGeom>
        </p:spPr>
      </p:pic>
    </p:spTree>
    <p:extLst>
      <p:ext uri="{BB962C8B-B14F-4D97-AF65-F5344CB8AC3E}">
        <p14:creationId xmlns:p14="http://schemas.microsoft.com/office/powerpoint/2010/main" val="334595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130675"/>
            <a:ext cx="11430000" cy="2185987"/>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7537450" y="-1"/>
            <a:ext cx="5029200" cy="1130935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pic>
        <p:nvPicPr>
          <p:cNvPr id="8" name="Graphic 7">
            <a:extLst>
              <a:ext uri="{FF2B5EF4-FFF2-40B4-BE49-F238E27FC236}">
                <a16:creationId xmlns:a16="http://schemas.microsoft.com/office/drawing/2014/main" id="{AEE41A5D-4012-0F4E-A272-9E44C6C9365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596" y="10286060"/>
            <a:ext cx="2168883" cy="381675"/>
          </a:xfrm>
          <a:prstGeom prst="rect">
            <a:avLst/>
          </a:prstGeom>
        </p:spPr>
      </p:pic>
      <p:sp>
        <p:nvSpPr>
          <p:cNvPr id="12" name="object 3">
            <a:extLst>
              <a:ext uri="{FF2B5EF4-FFF2-40B4-BE49-F238E27FC236}">
                <a16:creationId xmlns:a16="http://schemas.microsoft.com/office/drawing/2014/main" id="{8BC1272A-51D4-C944-84BC-D1FA71CE68F7}"/>
              </a:ext>
            </a:extLst>
          </p:cNvPr>
          <p:cNvSpPr/>
          <p:nvPr userDrawn="1"/>
        </p:nvSpPr>
        <p:spPr>
          <a:xfrm>
            <a:off x="17172252" y="9898091"/>
            <a:ext cx="2303594" cy="772838"/>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6557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130675"/>
            <a:ext cx="11430000" cy="2185987"/>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7537450" y="-1"/>
            <a:ext cx="5029200" cy="1130935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3112410" y="10287317"/>
            <a:ext cx="0" cy="377190"/>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3217863" y="10023013"/>
            <a:ext cx="1966912" cy="938212"/>
          </a:xfrm>
        </p:spPr>
        <p:txBody>
          <a:bodyPr/>
          <a:lstStyle>
            <a:lvl1pPr marL="0" indent="0">
              <a:buNone/>
              <a:defRPr>
                <a:solidFill>
                  <a:schemeClr val="bg1"/>
                </a:solidFill>
              </a:defRPr>
            </a:lvl1pPr>
          </a:lstStyle>
          <a:p>
            <a:r>
              <a:rPr lang="en-US" dirty="0"/>
              <a:t>Insert provider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596" y="10286060"/>
            <a:ext cx="2168883" cy="381675"/>
          </a:xfrm>
          <a:prstGeom prst="rect">
            <a:avLst/>
          </a:prstGeom>
        </p:spPr>
      </p:pic>
    </p:spTree>
    <p:extLst>
      <p:ext uri="{BB962C8B-B14F-4D97-AF65-F5344CB8AC3E}">
        <p14:creationId xmlns:p14="http://schemas.microsoft.com/office/powerpoint/2010/main" val="418829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130675"/>
            <a:ext cx="11430000" cy="2185987"/>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7537450" y="-1"/>
            <a:ext cx="5029200" cy="1130935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3217863" y="10023013"/>
            <a:ext cx="1966912" cy="938212"/>
          </a:xfrm>
        </p:spPr>
        <p:txBody>
          <a:bodyPr/>
          <a:lstStyle>
            <a:lvl1pPr marL="0" indent="0">
              <a:buNone/>
              <a:defRPr>
                <a:solidFill>
                  <a:schemeClr val="bg1"/>
                </a:solidFill>
              </a:defRPr>
            </a:lvl1pPr>
          </a:lstStyle>
          <a:p>
            <a:r>
              <a:rPr lang="en-US" dirty="0"/>
              <a:t>Insert provider logo</a:t>
            </a:r>
          </a:p>
        </p:txBody>
      </p:sp>
      <p:sp>
        <p:nvSpPr>
          <p:cNvPr id="23" name="object 12">
            <a:extLst>
              <a:ext uri="{FF2B5EF4-FFF2-40B4-BE49-F238E27FC236}">
                <a16:creationId xmlns:a16="http://schemas.microsoft.com/office/drawing/2014/main" id="{B1EFC22A-B73D-5642-A9BF-9FA42321D36D}"/>
              </a:ext>
            </a:extLst>
          </p:cNvPr>
          <p:cNvSpPr/>
          <p:nvPr userDrawn="1"/>
        </p:nvSpPr>
        <p:spPr>
          <a:xfrm>
            <a:off x="3112410" y="10287317"/>
            <a:ext cx="0" cy="377190"/>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a:p>
        </p:txBody>
      </p:sp>
      <p:pic>
        <p:nvPicPr>
          <p:cNvPr id="24" name="Graphic 23">
            <a:extLst>
              <a:ext uri="{FF2B5EF4-FFF2-40B4-BE49-F238E27FC236}">
                <a16:creationId xmlns:a16="http://schemas.microsoft.com/office/drawing/2014/main" id="{2223FEB3-9D0A-7540-851A-DF2BE651164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596" y="10286060"/>
            <a:ext cx="2168883" cy="381675"/>
          </a:xfrm>
          <a:prstGeom prst="rect">
            <a:avLst/>
          </a:prstGeom>
        </p:spPr>
      </p:pic>
    </p:spTree>
    <p:extLst>
      <p:ext uri="{BB962C8B-B14F-4D97-AF65-F5344CB8AC3E}">
        <p14:creationId xmlns:p14="http://schemas.microsoft.com/office/powerpoint/2010/main" val="326370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4337051" y="4130675"/>
            <a:ext cx="11430000" cy="2185987"/>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7537450" y="-1"/>
            <a:ext cx="5029200" cy="1130935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p:ph type="pic" sz="quarter" idx="10" hasCustomPrompt="1"/>
          </p:nvPr>
        </p:nvSpPr>
        <p:spPr>
          <a:xfrm>
            <a:off x="3217863" y="10023013"/>
            <a:ext cx="1966912" cy="938212"/>
          </a:xfrm>
        </p:spPr>
        <p:txBody>
          <a:bodyPr/>
          <a:lstStyle>
            <a:lvl1pPr marL="0" indent="0">
              <a:buNone/>
              <a:defRPr>
                <a:solidFill>
                  <a:schemeClr val="bg1"/>
                </a:solidFill>
              </a:defRPr>
            </a:lvl1pPr>
          </a:lstStyle>
          <a:p>
            <a:r>
              <a:rPr lang="en-US" dirty="0"/>
              <a:t>Insert provider logo</a:t>
            </a:r>
          </a:p>
        </p:txBody>
      </p:sp>
      <p:sp>
        <p:nvSpPr>
          <p:cNvPr id="21" name="object 12">
            <a:extLst>
              <a:ext uri="{FF2B5EF4-FFF2-40B4-BE49-F238E27FC236}">
                <a16:creationId xmlns:a16="http://schemas.microsoft.com/office/drawing/2014/main" id="{73066216-310F-2A48-B2FD-2B43A5FA421F}"/>
              </a:ext>
            </a:extLst>
          </p:cNvPr>
          <p:cNvSpPr/>
          <p:nvPr userDrawn="1"/>
        </p:nvSpPr>
        <p:spPr>
          <a:xfrm>
            <a:off x="3112410" y="10287317"/>
            <a:ext cx="0" cy="377190"/>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a:p>
        </p:txBody>
      </p:sp>
      <p:pic>
        <p:nvPicPr>
          <p:cNvPr id="23" name="Graphic 22">
            <a:extLst>
              <a:ext uri="{FF2B5EF4-FFF2-40B4-BE49-F238E27FC236}">
                <a16:creationId xmlns:a16="http://schemas.microsoft.com/office/drawing/2014/main" id="{506EFA36-CBCB-504F-B3DF-A28BCFEC9E6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596" y="10286060"/>
            <a:ext cx="2168883" cy="381675"/>
          </a:xfrm>
          <a:prstGeom prst="rect">
            <a:avLst/>
          </a:prstGeom>
        </p:spPr>
      </p:pic>
    </p:spTree>
    <p:extLst>
      <p:ext uri="{BB962C8B-B14F-4D97-AF65-F5344CB8AC3E}">
        <p14:creationId xmlns:p14="http://schemas.microsoft.com/office/powerpoint/2010/main" val="22632877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1382713" y="601663"/>
            <a:ext cx="17338675" cy="2185987"/>
          </a:xfrm>
          <a:prstGeom prst="rect">
            <a:avLst/>
          </a:prstGeom>
        </p:spPr>
        <p:txBody>
          <a:bodyPr vert="horz" lIns="91440" tIns="45720" rIns="91440" bIns="45720" rtlCol="0" anchor="t" anchorCtr="0">
            <a:normAutofit/>
          </a:bodyPr>
          <a:lstStyle/>
          <a:p>
            <a:r>
              <a:rPr lang="en-US" dirty="0"/>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1382713" y="2531326"/>
            <a:ext cx="17338675" cy="7700266"/>
          </a:xfrm>
          <a:prstGeom prst="rect">
            <a:avLst/>
          </a:prstGeom>
        </p:spPr>
        <p:txBody>
          <a:bodyPr vert="horz" lIns="91440" tIns="45720" rIns="91440" bIns="45720" rtlCol="0">
            <a:normAutofit/>
          </a:bodyPr>
          <a:lstStyle/>
          <a:p>
            <a:pPr lvl="0"/>
            <a:r>
              <a:rPr lang="en-US" dirty="0"/>
              <a:t>Level 1</a:t>
            </a:r>
          </a:p>
          <a:p>
            <a:pPr lvl="1"/>
            <a:r>
              <a:rPr lang="en-US" dirty="0"/>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28251" y="10265777"/>
            <a:ext cx="663422" cy="41463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700" r:id="rId4"/>
    <p:sldLayoutId id="2147483701" r:id="rId5"/>
    <p:sldLayoutId id="2147483702" r:id="rId6"/>
    <p:sldLayoutId id="2147483694" r:id="rId7"/>
    <p:sldLayoutId id="2147483696" r:id="rId8"/>
    <p:sldLayoutId id="2147483695" r:id="rId9"/>
    <p:sldLayoutId id="2147483697" r:id="rId10"/>
    <p:sldLayoutId id="2147483698" r:id="rId11"/>
    <p:sldLayoutId id="2147483699" r:id="rId12"/>
    <p:sldLayoutId id="2147483681" r:id="rId13"/>
    <p:sldLayoutId id="2147483666" r:id="rId14"/>
    <p:sldLayoutId id="2147483682" r:id="rId15"/>
    <p:sldLayoutId id="2147483684" r:id="rId16"/>
    <p:sldLayoutId id="2147483683" r:id="rId17"/>
    <p:sldLayoutId id="2147483662" r:id="rId18"/>
    <p:sldLayoutId id="2147483686" r:id="rId19"/>
    <p:sldLayoutId id="2147483667" r:id="rId20"/>
    <p:sldLayoutId id="2147483685" r:id="rId21"/>
    <p:sldLayoutId id="2147483669" r:id="rId22"/>
    <p:sldLayoutId id="2147483687" r:id="rId23"/>
    <p:sldLayoutId id="2147483688" r:id="rId24"/>
    <p:sldLayoutId id="2147483689" r:id="rId25"/>
    <p:sldLayoutId id="2147483690" r:id="rId26"/>
    <p:sldLayoutId id="2147483668" r:id="rId27"/>
    <p:sldLayoutId id="2147483693" r:id="rId28"/>
    <p:sldLayoutId id="2147483691" r:id="rId29"/>
    <p:sldLayoutId id="2147483692" r:id="rId30"/>
    <p:sldLayoutId id="2147483665" r:id="rId31"/>
    <p:sldLayoutId id="2147483678" r:id="rId32"/>
    <p:sldLayoutId id="2147483676" r:id="rId33"/>
    <p:sldLayoutId id="2147483675" r:id="rId34"/>
    <p:sldLayoutId id="2147483671" r:id="rId35"/>
    <p:sldLayoutId id="2147483674" r:id="rId36"/>
  </p:sldLayoutIdLst>
  <p:txStyles>
    <p:titleStyle>
      <a:lvl1pPr algn="ctr">
        <a:lnSpc>
          <a:spcPct val="80000"/>
        </a:lnSpc>
        <a:defRPr sz="7800" b="1" i="1" cap="all" baseline="0">
          <a:latin typeface="Arial" panose="020B0604020202020204" pitchFamily="34" charset="0"/>
          <a:ea typeface="+mj-ea"/>
          <a:cs typeface="Arial" panose="020B0604020202020204" pitchFamily="34" charset="0"/>
        </a:defRPr>
      </a:lvl1pPr>
    </p:titleStyle>
    <p:bodyStyle>
      <a:lvl1pPr marL="177800" indent="-177800" algn="ctr">
        <a:lnSpc>
          <a:spcPct val="140000"/>
        </a:lnSpc>
        <a:spcBef>
          <a:spcPts val="0"/>
        </a:spcBef>
        <a:spcAft>
          <a:spcPts val="1800"/>
        </a:spcAft>
        <a:buFont typeface="Arial" panose="020B0604020202020204" pitchFamily="34" charset="0"/>
        <a:buChar char="•"/>
        <a:tabLst/>
        <a:defRPr lang="en-US" sz="1650" b="0" i="0" kern="1200" spc="5" dirty="0" smtClean="0">
          <a:solidFill>
            <a:schemeClr val="tx1"/>
          </a:solidFill>
          <a:latin typeface="Courier" pitchFamily="2" charset="0"/>
          <a:ea typeface="+mn-ea"/>
          <a:cs typeface="Courier New"/>
        </a:defRPr>
      </a:lvl1pPr>
      <a:lvl2pPr marL="12065" marR="5080" algn="ctr" defTabSz="914400" rtl="0" eaLnBrk="1" latinLnBrk="0" hangingPunct="1">
        <a:lnSpc>
          <a:spcPct val="120000"/>
        </a:lnSpc>
        <a:spcBef>
          <a:spcPts val="0"/>
        </a:spcBef>
        <a:spcAft>
          <a:spcPts val="600"/>
        </a:spcAft>
        <a:defRPr lang="en-US" sz="1650" b="0" i="0" kern="1200" spc="5" dirty="0" smtClean="0">
          <a:solidFill>
            <a:schemeClr val="tx1"/>
          </a:solidFill>
          <a:latin typeface="Courier" pitchFamily="2" charset="0"/>
          <a:ea typeface="+mn-ea"/>
          <a:cs typeface="Courier New"/>
        </a:defRPr>
      </a:lvl2pPr>
      <a:lvl3pPr marL="297815" marR="5080" indent="-285750" algn="ctr" defTabSz="914400" rtl="0" eaLnBrk="1" latinLnBrk="0" hangingPunct="1">
        <a:lnSpc>
          <a:spcPct val="118300"/>
        </a:lnSpc>
        <a:spcBef>
          <a:spcPts val="95"/>
        </a:spcBef>
        <a:buFont typeface="Arial" panose="020B0604020202020204" pitchFamily="34" charset="0"/>
        <a:buChar char="•"/>
        <a:defRPr lang="en-US" sz="1800" b="0" i="0" kern="1200" spc="5" dirty="0" smtClean="0">
          <a:solidFill>
            <a:schemeClr val="tx1"/>
          </a:solidFill>
          <a:latin typeface="Courier" pitchFamily="2" charset="0"/>
          <a:ea typeface="+mn-ea"/>
          <a:cs typeface="Courier New"/>
        </a:defRPr>
      </a:lvl3pPr>
      <a:lvl4pPr marL="297815" marR="5080" indent="-285750" algn="ctr" defTabSz="914400" rtl="0" eaLnBrk="1" latinLnBrk="0" hangingPunct="1">
        <a:lnSpc>
          <a:spcPct val="118300"/>
        </a:lnSpc>
        <a:spcBef>
          <a:spcPts val="95"/>
        </a:spcBef>
        <a:buFont typeface="Arial" panose="020B0604020202020204" pitchFamily="34" charset="0"/>
        <a:buChar char="•"/>
        <a:defRPr lang="en-US" sz="1800" kern="1200" spc="5" dirty="0" smtClean="0">
          <a:solidFill>
            <a:schemeClr val="tx1"/>
          </a:solidFill>
          <a:latin typeface="Courier New"/>
          <a:ea typeface="+mn-ea"/>
          <a:cs typeface="Courier New"/>
        </a:defRPr>
      </a:lvl4pPr>
      <a:lvl5pPr marL="12065" marR="5080" algn="ctr" defTabSz="914400" rtl="0" eaLnBrk="1" latinLnBrk="0" hangingPunct="1">
        <a:lnSpc>
          <a:spcPct val="118300"/>
        </a:lnSpc>
        <a:spcBef>
          <a:spcPts val="95"/>
        </a:spcBef>
        <a:defRPr lang="en-US" sz="1800" kern="1200" spc="5" dirty="0" smtClean="0">
          <a:solidFill>
            <a:schemeClr val="tx1"/>
          </a:solidFill>
          <a:latin typeface="Courier New"/>
          <a:ea typeface="+mn-ea"/>
          <a:cs typeface="Courier New"/>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oc.co.uk/teaching-and-learning/t-level/industry-placement-case-studies" TargetMode="External"/><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3.xml"/><Relationship Id="rId1" Type="http://schemas.openxmlformats.org/officeDocument/2006/relationships/video" Target="https://www.youtube.com/embed/b_dPQqju1C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3.xml"/><Relationship Id="rId1" Type="http://schemas.openxmlformats.org/officeDocument/2006/relationships/video" Target="https://www.youtube.com/embed/ZE74vTv2GJ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3.xml"/><Relationship Id="rId1" Type="http://schemas.openxmlformats.org/officeDocument/2006/relationships/video" Target="https://www.youtube.com/embed/vr8IAiF3fU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3.xml"/><Relationship Id="rId1" Type="http://schemas.openxmlformats.org/officeDocument/2006/relationships/video" Target="https://www.youtube.com/embed/KIA1PuCmYk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overnment/publications/employer-perspectives-survey-2016" TargetMode="Externa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3.xml"/><Relationship Id="rId1" Type="http://schemas.openxmlformats.org/officeDocument/2006/relationships/video" Target="https://www.youtube.com/embed/J4hdOsUbYF0"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aoc.co.uk/teaching-and-learning/t-level/industry-placement-case-studies"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Industry placements launch event - presentation template </a:t>
            </a:r>
          </a:p>
        </p:txBody>
      </p:sp>
      <p:sp>
        <p:nvSpPr>
          <p:cNvPr id="3" name="Rectangle 2">
            <a:extLst>
              <a:ext uri="{FF2B5EF4-FFF2-40B4-BE49-F238E27FC236}">
                <a16:creationId xmlns:a16="http://schemas.microsoft.com/office/drawing/2014/main" id="{49DAA12A-0741-48ED-B680-713E996741A1}"/>
              </a:ext>
            </a:extLst>
          </p:cNvPr>
          <p:cNvSpPr/>
          <p:nvPr/>
        </p:nvSpPr>
        <p:spPr>
          <a:xfrm>
            <a:off x="1986075" y="2409002"/>
            <a:ext cx="15087488"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Context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The following presentation template includes information for students, staff and employers. When using this template, please select the slides most relevant to your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000000"/>
              </a:solidFill>
              <a:latin typeface="Courier New" panose="02070309020205020404" pitchFamily="49" charset="0"/>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The template provides overview content which is not intended to be used in full during a presentation. Once you are familiar with the content, </a:t>
            </a:r>
            <a:r>
              <a:rPr lang="en-GB" sz="2400" dirty="0">
                <a:solidFill>
                  <a:srgbClr val="000000"/>
                </a:solidFill>
                <a:latin typeface="Courier New" panose="02070309020205020404" pitchFamily="49" charset="0"/>
                <a:cs typeface="Courier New" panose="02070309020205020404" pitchFamily="49" charset="0"/>
              </a:rPr>
              <a:t>text on slides </a:t>
            </a:r>
            <a:r>
              <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should be cut to include only headline information, relevant to the audience. </a:t>
            </a:r>
            <a:endParaRPr lang="en-GB" sz="2400" dirty="0">
              <a:solidFill>
                <a:srgbClr val="000000"/>
              </a:solidFill>
              <a:latin typeface="Courier New" panose="02070309020205020404" pitchFamily="49" charset="0"/>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0000"/>
                </a:solidFill>
                <a:latin typeface="Courier New" panose="02070309020205020404" pitchFamily="49" charset="0"/>
                <a:cs typeface="Courier New" panose="02070309020205020404" pitchFamily="49" charset="0"/>
              </a:rPr>
              <a:t>Additional case studies are available </a:t>
            </a:r>
            <a:r>
              <a:rPr lang="en-GB" sz="2400" dirty="0">
                <a:solidFill>
                  <a:srgbClr val="000000"/>
                </a:solidFill>
                <a:latin typeface="Courier New" panose="02070309020205020404" pitchFamily="49" charset="0"/>
                <a:cs typeface="Courier New" panose="02070309020205020404" pitchFamily="49" charset="0"/>
                <a:hlinkClick r:id="rId3"/>
              </a:rPr>
              <a:t>online</a:t>
            </a:r>
            <a:r>
              <a:rPr lang="en-GB" sz="2400" dirty="0">
                <a:solidFill>
                  <a:srgbClr val="000000"/>
                </a:solidFill>
                <a:latin typeface="Courier New" panose="02070309020205020404" pitchFamily="49" charset="0"/>
                <a:cs typeface="Courier New" panose="02070309020205020404" pitchFamily="49" charset="0"/>
              </a:rPr>
              <a:t> in a range of subjects. Please include relevant case studies to your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54624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Creative </a:t>
            </a:r>
          </a:p>
        </p:txBody>
      </p:sp>
      <p:sp>
        <p:nvSpPr>
          <p:cNvPr id="5" name="Rectangle 4">
            <a:extLst>
              <a:ext uri="{FF2B5EF4-FFF2-40B4-BE49-F238E27FC236}">
                <a16:creationId xmlns:a16="http://schemas.microsoft.com/office/drawing/2014/main" id="{21D85CF1-EEA0-47C1-B8AA-CA527D6857FB}"/>
              </a:ext>
            </a:extLst>
          </p:cNvPr>
          <p:cNvSpPr/>
          <p:nvPr/>
        </p:nvSpPr>
        <p:spPr>
          <a:xfrm>
            <a:off x="2857612" y="9081265"/>
            <a:ext cx="15087488" cy="830997"/>
          </a:xfrm>
          <a:prstGeom prst="rect">
            <a:avLst/>
          </a:prstGeom>
        </p:spPr>
        <p:txBody>
          <a:bodyPr wrap="square">
            <a:spAutoFit/>
          </a:bodyPr>
          <a:lstStyle/>
          <a:p>
            <a:pPr lvl="0"/>
            <a:r>
              <a:rPr lang="en-GB" sz="2400" dirty="0">
                <a:solidFill>
                  <a:srgbClr val="000000"/>
                </a:solidFill>
                <a:latin typeface="Courier New" panose="02070309020205020404" pitchFamily="49" charset="0"/>
                <a:cs typeface="Courier New" panose="02070309020205020404" pitchFamily="49" charset="0"/>
              </a:rPr>
              <a:t>Phoebe enjoyed her placement at Radio Norfolk, where she wrote, edited and presented her own reports.  </a:t>
            </a:r>
          </a:p>
        </p:txBody>
      </p:sp>
      <p:pic>
        <p:nvPicPr>
          <p:cNvPr id="8" name="Online Media 7" title="T Level industry placements - media, BBC Voices">
            <a:hlinkClick r:id="" action="ppaction://media"/>
            <a:extLst>
              <a:ext uri="{FF2B5EF4-FFF2-40B4-BE49-F238E27FC236}">
                <a16:creationId xmlns:a16="http://schemas.microsoft.com/office/drawing/2014/main" id="{F52C8962-6665-4CDF-BF23-332F57938B10}"/>
              </a:ext>
            </a:extLst>
          </p:cNvPr>
          <p:cNvPicPr>
            <a:picLocks noRot="1" noChangeAspect="1"/>
          </p:cNvPicPr>
          <p:nvPr>
            <a:videoFile r:link="rId1"/>
          </p:nvPr>
        </p:nvPicPr>
        <p:blipFill>
          <a:blip r:embed="rId3"/>
          <a:stretch>
            <a:fillRect/>
          </a:stretch>
        </p:blipFill>
        <p:spPr>
          <a:xfrm>
            <a:off x="5384578" y="2832737"/>
            <a:ext cx="10033556" cy="5643875"/>
          </a:xfrm>
          <a:prstGeom prst="rect">
            <a:avLst/>
          </a:prstGeom>
        </p:spPr>
      </p:pic>
    </p:spTree>
    <p:extLst>
      <p:ext uri="{BB962C8B-B14F-4D97-AF65-F5344CB8AC3E}">
        <p14:creationId xmlns:p14="http://schemas.microsoft.com/office/powerpoint/2010/main" val="377064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construction</a:t>
            </a:r>
          </a:p>
        </p:txBody>
      </p:sp>
      <p:sp>
        <p:nvSpPr>
          <p:cNvPr id="5" name="Rectangle 4">
            <a:extLst>
              <a:ext uri="{FF2B5EF4-FFF2-40B4-BE49-F238E27FC236}">
                <a16:creationId xmlns:a16="http://schemas.microsoft.com/office/drawing/2014/main" id="{21D85CF1-EEA0-47C1-B8AA-CA527D6857FB}"/>
              </a:ext>
            </a:extLst>
          </p:cNvPr>
          <p:cNvSpPr/>
          <p:nvPr/>
        </p:nvSpPr>
        <p:spPr>
          <a:xfrm>
            <a:off x="2857612" y="9066977"/>
            <a:ext cx="15087488" cy="830997"/>
          </a:xfrm>
          <a:prstGeom prst="rect">
            <a:avLst/>
          </a:prstGeom>
        </p:spPr>
        <p:txBody>
          <a:bodyPr wrap="square">
            <a:spAutoFit/>
          </a:bodyPr>
          <a:lstStyle/>
          <a:p>
            <a:pPr lvl="0"/>
            <a:r>
              <a:rPr lang="en-GB" sz="2400" dirty="0">
                <a:solidFill>
                  <a:srgbClr val="000000"/>
                </a:solidFill>
                <a:latin typeface="Courier New" panose="02070309020205020404" pitchFamily="49" charset="0"/>
                <a:cs typeface="Courier New" panose="02070309020205020404" pitchFamily="49" charset="0"/>
              </a:rPr>
              <a:t>Najeeb and Raihan gained a real insight into construction through their industry placements with Gulliford Try Partnerships.</a:t>
            </a:r>
          </a:p>
        </p:txBody>
      </p:sp>
      <p:pic>
        <p:nvPicPr>
          <p:cNvPr id="4" name="Online Media 3" title="T Level industry placements - construction, Galliford Try Partnerships">
            <a:hlinkClick r:id="" action="ppaction://media"/>
            <a:extLst>
              <a:ext uri="{FF2B5EF4-FFF2-40B4-BE49-F238E27FC236}">
                <a16:creationId xmlns:a16="http://schemas.microsoft.com/office/drawing/2014/main" id="{90A29FAD-FE88-4FFD-8221-7FF65E185470}"/>
              </a:ext>
            </a:extLst>
          </p:cNvPr>
          <p:cNvPicPr>
            <a:picLocks noRot="1" noChangeAspect="1"/>
          </p:cNvPicPr>
          <p:nvPr>
            <a:videoFile r:link="rId1"/>
          </p:nvPr>
        </p:nvPicPr>
        <p:blipFill>
          <a:blip r:embed="rId3"/>
          <a:stretch>
            <a:fillRect/>
          </a:stretch>
        </p:blipFill>
        <p:spPr>
          <a:xfrm>
            <a:off x="5522913" y="2916386"/>
            <a:ext cx="9736138" cy="5476577"/>
          </a:xfrm>
          <a:prstGeom prst="rect">
            <a:avLst/>
          </a:prstGeom>
        </p:spPr>
      </p:pic>
    </p:spTree>
    <p:extLst>
      <p:ext uri="{BB962C8B-B14F-4D97-AF65-F5344CB8AC3E}">
        <p14:creationId xmlns:p14="http://schemas.microsoft.com/office/powerpoint/2010/main" val="8604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Hair and beauty </a:t>
            </a:r>
          </a:p>
        </p:txBody>
      </p:sp>
      <p:sp>
        <p:nvSpPr>
          <p:cNvPr id="5" name="Rectangle 4">
            <a:extLst>
              <a:ext uri="{FF2B5EF4-FFF2-40B4-BE49-F238E27FC236}">
                <a16:creationId xmlns:a16="http://schemas.microsoft.com/office/drawing/2014/main" id="{21D85CF1-EEA0-47C1-B8AA-CA527D6857FB}"/>
              </a:ext>
            </a:extLst>
          </p:cNvPr>
          <p:cNvSpPr/>
          <p:nvPr/>
        </p:nvSpPr>
        <p:spPr>
          <a:xfrm>
            <a:off x="2857612" y="9066977"/>
            <a:ext cx="15087488" cy="830997"/>
          </a:xfrm>
          <a:prstGeom prst="rect">
            <a:avLst/>
          </a:prstGeom>
        </p:spPr>
        <p:txBody>
          <a:bodyPr wrap="square">
            <a:spAutoFit/>
          </a:bodyPr>
          <a:lstStyle/>
          <a:p>
            <a:pPr lvl="0"/>
            <a:r>
              <a:rPr lang="en-GB" sz="2400" dirty="0">
                <a:solidFill>
                  <a:srgbClr val="000000"/>
                </a:solidFill>
                <a:latin typeface="Courier New" panose="02070309020205020404" pitchFamily="49" charset="0"/>
                <a:cs typeface="Courier New" panose="02070309020205020404" pitchFamily="49" charset="0"/>
              </a:rPr>
              <a:t>Brooke and Maisy loved their industry placements as Daniel Galvin and now have full time jobs at the salon. </a:t>
            </a:r>
          </a:p>
        </p:txBody>
      </p:sp>
      <p:pic>
        <p:nvPicPr>
          <p:cNvPr id="4" name="Online Media 3" title="T Level industry placements - hair &amp;amp; beauty, Daniel Galvin">
            <a:hlinkClick r:id="" action="ppaction://media"/>
            <a:extLst>
              <a:ext uri="{FF2B5EF4-FFF2-40B4-BE49-F238E27FC236}">
                <a16:creationId xmlns:a16="http://schemas.microsoft.com/office/drawing/2014/main" id="{4C426BC7-3C14-42A1-8FDF-E23CDD3D54AF}"/>
              </a:ext>
            </a:extLst>
          </p:cNvPr>
          <p:cNvPicPr>
            <a:picLocks noRot="1" noChangeAspect="1"/>
          </p:cNvPicPr>
          <p:nvPr>
            <a:videoFile r:link="rId1"/>
          </p:nvPr>
        </p:nvPicPr>
        <p:blipFill>
          <a:blip r:embed="rId3"/>
          <a:stretch>
            <a:fillRect/>
          </a:stretch>
        </p:blipFill>
        <p:spPr>
          <a:xfrm>
            <a:off x="5501979" y="2898775"/>
            <a:ext cx="9798754" cy="5511799"/>
          </a:xfrm>
          <a:prstGeom prst="rect">
            <a:avLst/>
          </a:prstGeom>
        </p:spPr>
      </p:pic>
    </p:spTree>
    <p:extLst>
      <p:ext uri="{BB962C8B-B14F-4D97-AF65-F5344CB8AC3E}">
        <p14:creationId xmlns:p14="http://schemas.microsoft.com/office/powerpoint/2010/main" val="3247820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Digital </a:t>
            </a:r>
          </a:p>
        </p:txBody>
      </p:sp>
      <p:sp>
        <p:nvSpPr>
          <p:cNvPr id="5" name="Rectangle 4">
            <a:extLst>
              <a:ext uri="{FF2B5EF4-FFF2-40B4-BE49-F238E27FC236}">
                <a16:creationId xmlns:a16="http://schemas.microsoft.com/office/drawing/2014/main" id="{21D85CF1-EEA0-47C1-B8AA-CA527D6857FB}"/>
              </a:ext>
            </a:extLst>
          </p:cNvPr>
          <p:cNvSpPr/>
          <p:nvPr/>
        </p:nvSpPr>
        <p:spPr>
          <a:xfrm>
            <a:off x="2857612" y="9066977"/>
            <a:ext cx="15087488" cy="830997"/>
          </a:xfrm>
          <a:prstGeom prst="rect">
            <a:avLst/>
          </a:prstGeom>
        </p:spPr>
        <p:txBody>
          <a:bodyPr wrap="square">
            <a:spAutoFit/>
          </a:bodyPr>
          <a:lstStyle/>
          <a:p>
            <a:pPr lvl="0"/>
            <a:r>
              <a:rPr lang="en-GB" sz="2400" dirty="0">
                <a:solidFill>
                  <a:srgbClr val="000000"/>
                </a:solidFill>
                <a:latin typeface="Courier New" panose="02070309020205020404" pitchFamily="49" charset="0"/>
                <a:cs typeface="Courier New" panose="02070309020205020404" pitchFamily="49" charset="0"/>
              </a:rPr>
              <a:t>Stan’s industry placement at Norfolk County Council allowed him to use his digital skills in real projects.</a:t>
            </a:r>
          </a:p>
        </p:txBody>
      </p:sp>
      <p:pic>
        <p:nvPicPr>
          <p:cNvPr id="3" name="Online Media 2" title="T Level industry placements - digital, Norfolk County Council">
            <a:hlinkClick r:id="" action="ppaction://media"/>
            <a:extLst>
              <a:ext uri="{FF2B5EF4-FFF2-40B4-BE49-F238E27FC236}">
                <a16:creationId xmlns:a16="http://schemas.microsoft.com/office/drawing/2014/main" id="{0EA858D7-0CFA-45AF-A2D0-8D953A139EFF}"/>
              </a:ext>
            </a:extLst>
          </p:cNvPr>
          <p:cNvPicPr>
            <a:picLocks noRot="1" noChangeAspect="1"/>
          </p:cNvPicPr>
          <p:nvPr>
            <a:videoFile r:link="rId1"/>
          </p:nvPr>
        </p:nvPicPr>
        <p:blipFill>
          <a:blip r:embed="rId3"/>
          <a:stretch>
            <a:fillRect/>
          </a:stretch>
        </p:blipFill>
        <p:spPr>
          <a:xfrm>
            <a:off x="5546428" y="2923000"/>
            <a:ext cx="9712622" cy="5463349"/>
          </a:xfrm>
          <a:prstGeom prst="rect">
            <a:avLst/>
          </a:prstGeom>
        </p:spPr>
      </p:pic>
    </p:spTree>
    <p:extLst>
      <p:ext uri="{BB962C8B-B14F-4D97-AF65-F5344CB8AC3E}">
        <p14:creationId xmlns:p14="http://schemas.microsoft.com/office/powerpoint/2010/main" val="2484811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8771" y="4221064"/>
            <a:ext cx="9666558" cy="2308324"/>
          </a:xfrm>
        </p:spPr>
        <p:txBody>
          <a:bodyPr/>
          <a:lstStyle/>
          <a:p>
            <a:r>
              <a:rPr lang="en-GB" dirty="0"/>
              <a:t>Industry placement Timeline for students </a:t>
            </a:r>
          </a:p>
        </p:txBody>
      </p:sp>
    </p:spTree>
    <p:extLst>
      <p:ext uri="{BB962C8B-B14F-4D97-AF65-F5344CB8AC3E}">
        <p14:creationId xmlns:p14="http://schemas.microsoft.com/office/powerpoint/2010/main" val="789840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99BF-DCC0-4535-91CC-C283E209EF80}"/>
              </a:ext>
            </a:extLst>
          </p:cNvPr>
          <p:cNvSpPr>
            <a:spLocks noGrp="1"/>
          </p:cNvSpPr>
          <p:nvPr>
            <p:ph type="title"/>
          </p:nvPr>
        </p:nvSpPr>
        <p:spPr/>
        <p:txBody>
          <a:bodyPr/>
          <a:lstStyle/>
          <a:p>
            <a:r>
              <a:rPr lang="en-GB" dirty="0"/>
              <a:t>Detailed timeline for students (1) </a:t>
            </a:r>
          </a:p>
        </p:txBody>
      </p:sp>
      <p:graphicFrame>
        <p:nvGraphicFramePr>
          <p:cNvPr id="3" name="Table 2">
            <a:extLst>
              <a:ext uri="{FF2B5EF4-FFF2-40B4-BE49-F238E27FC236}">
                <a16:creationId xmlns:a16="http://schemas.microsoft.com/office/drawing/2014/main" id="{22F40295-17FF-4EC8-A387-26B97A2426D9}"/>
              </a:ext>
            </a:extLst>
          </p:cNvPr>
          <p:cNvGraphicFramePr>
            <a:graphicFrameLocks noGrp="1"/>
          </p:cNvGraphicFramePr>
          <p:nvPr>
            <p:extLst>
              <p:ext uri="{D42A27DB-BD31-4B8C-83A1-F6EECF244321}">
                <p14:modId xmlns:p14="http://schemas.microsoft.com/office/powerpoint/2010/main" val="1774614044"/>
              </p:ext>
            </p:extLst>
          </p:nvPr>
        </p:nvGraphicFramePr>
        <p:xfrm>
          <a:off x="2450571" y="2542862"/>
          <a:ext cx="14951604" cy="7903835"/>
        </p:xfrm>
        <a:graphic>
          <a:graphicData uri="http://schemas.openxmlformats.org/drawingml/2006/table">
            <a:tbl>
              <a:tblPr firstRow="1" bandRow="1">
                <a:tableStyleId>{5C22544A-7EE6-4342-B048-85BDC9FD1C3A}</a:tableStyleId>
              </a:tblPr>
              <a:tblGrid>
                <a:gridCol w="6193367">
                  <a:extLst>
                    <a:ext uri="{9D8B030D-6E8A-4147-A177-3AD203B41FA5}">
                      <a16:colId xmlns:a16="http://schemas.microsoft.com/office/drawing/2014/main" val="2875929948"/>
                    </a:ext>
                  </a:extLst>
                </a:gridCol>
                <a:gridCol w="8758237">
                  <a:extLst>
                    <a:ext uri="{9D8B030D-6E8A-4147-A177-3AD203B41FA5}">
                      <a16:colId xmlns:a16="http://schemas.microsoft.com/office/drawing/2014/main" val="1546518769"/>
                    </a:ext>
                  </a:extLst>
                </a:gridCol>
              </a:tblGrid>
              <a:tr h="1007743">
                <a:tc>
                  <a:txBody>
                    <a:bodyPr/>
                    <a:lstStyle/>
                    <a:p>
                      <a:r>
                        <a:rPr lang="en-GB" sz="3200" dirty="0">
                          <a:latin typeface="Courier New" panose="02070309020205020404" pitchFamily="49" charset="0"/>
                          <a:cs typeface="Courier New" panose="02070309020205020404" pitchFamily="49" charset="0"/>
                        </a:rPr>
                        <a:t>Timing </a:t>
                      </a:r>
                    </a:p>
                  </a:txBody>
                  <a:tcPr/>
                </a:tc>
                <a:tc>
                  <a:txBody>
                    <a:bodyPr/>
                    <a:lstStyle/>
                    <a:p>
                      <a:r>
                        <a:rPr lang="en-GB" sz="3200" dirty="0">
                          <a:latin typeface="Courier New" panose="02070309020205020404" pitchFamily="49" charset="0"/>
                          <a:cs typeface="Courier New" panose="02070309020205020404" pitchFamily="49" charset="0"/>
                        </a:rPr>
                        <a:t>Task </a:t>
                      </a:r>
                    </a:p>
                  </a:txBody>
                  <a:tcPr/>
                </a:tc>
                <a:extLst>
                  <a:ext uri="{0D108BD9-81ED-4DB2-BD59-A6C34878D82A}">
                    <a16:rowId xmlns:a16="http://schemas.microsoft.com/office/drawing/2014/main" val="1745832401"/>
                  </a:ext>
                </a:extLst>
              </a:tr>
              <a:tr h="1007743">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At least 2 months before placements start</a:t>
                      </a:r>
                      <a:endParaRPr lang="en-GB" sz="2200" b="0" i="0" dirty="0">
                        <a:latin typeface="Courier New" panose="02070309020205020404" pitchFamily="49" charset="0"/>
                        <a:cs typeface="Courier New" panose="02070309020205020404" pitchFamily="49" charset="0"/>
                      </a:endParaRPr>
                    </a:p>
                  </a:txBody>
                  <a:tcPr/>
                </a:tc>
                <a:tc>
                  <a:txBody>
                    <a:bodyPr/>
                    <a:lstStyle/>
                    <a:p>
                      <a:r>
                        <a:rPr lang="en-GB" sz="2200" dirty="0">
                          <a:solidFill>
                            <a:schemeClr val="dk1"/>
                          </a:solidFill>
                          <a:effectLst/>
                          <a:latin typeface="Courier New" panose="02070309020205020404" pitchFamily="49" charset="0"/>
                          <a:ea typeface="+mn-ea"/>
                          <a:cs typeface="Courier New" panose="02070309020205020404" pitchFamily="49" charset="0"/>
                        </a:rPr>
                        <a:t>Attend presentation to learn about industry placements</a:t>
                      </a:r>
                      <a:endParaRPr lang="en-GB" sz="22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804152729"/>
                  </a:ext>
                </a:extLst>
              </a:tr>
              <a:tr h="1007743">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At least 2 months before placements start</a:t>
                      </a:r>
                      <a:endParaRPr lang="en-GB" sz="2200" b="0" i="0" dirty="0">
                        <a:latin typeface="Courier New" panose="02070309020205020404" pitchFamily="49" charset="0"/>
                        <a:cs typeface="Courier New" panose="02070309020205020404" pitchFamily="49" charset="0"/>
                      </a:endParaRPr>
                    </a:p>
                  </a:txBody>
                  <a:tcPr/>
                </a:tc>
                <a:tc>
                  <a:txBody>
                    <a:bodyPr/>
                    <a:lstStyle/>
                    <a:p>
                      <a:r>
                        <a:rPr lang="en-GB" sz="2200" dirty="0">
                          <a:solidFill>
                            <a:schemeClr val="dk1"/>
                          </a:solidFill>
                          <a:effectLst/>
                          <a:latin typeface="Courier New" panose="02070309020205020404" pitchFamily="49" charset="0"/>
                          <a:ea typeface="+mn-ea"/>
                          <a:cs typeface="Courier New" panose="02070309020205020404" pitchFamily="49" charset="0"/>
                        </a:rPr>
                        <a:t>Notify and inform parents/guardians about industry placements</a:t>
                      </a:r>
                      <a:endParaRPr lang="en-GB" sz="22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4249063404"/>
                  </a:ext>
                </a:extLst>
              </a:tr>
              <a:tr h="1007743">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At least 2 months before placements start</a:t>
                      </a:r>
                      <a:endParaRPr lang="en-GB" sz="2200" b="0" i="0" dirty="0">
                        <a:latin typeface="Courier New" panose="02070309020205020404" pitchFamily="49" charset="0"/>
                        <a:cs typeface="Courier New" panose="02070309020205020404" pitchFamily="49" charset="0"/>
                      </a:endParaRPr>
                    </a:p>
                  </a:txBody>
                  <a:tcPr/>
                </a:tc>
                <a:tc>
                  <a:txBody>
                    <a:bodyPr/>
                    <a:lstStyle/>
                    <a:p>
                      <a:r>
                        <a:rPr lang="en-GB" sz="2200" dirty="0">
                          <a:solidFill>
                            <a:schemeClr val="dk1"/>
                          </a:solidFill>
                          <a:effectLst/>
                          <a:latin typeface="Courier New" panose="02070309020205020404" pitchFamily="49" charset="0"/>
                          <a:ea typeface="+mn-ea"/>
                          <a:cs typeface="Courier New" panose="02070309020205020404" pitchFamily="49" charset="0"/>
                        </a:rPr>
                        <a:t>Discuss your interests, skills, any potential barriers (part-time jobs, caring responsibilities) with the industry placements team to allow them to match you (and notify the team if you’re contacting employers yourself)</a:t>
                      </a:r>
                      <a:endParaRPr lang="en-GB" sz="22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050752829"/>
                  </a:ext>
                </a:extLst>
              </a:tr>
              <a:tr h="1007743">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At least 2 months before placements start</a:t>
                      </a:r>
                      <a:endParaRPr lang="en-GB" sz="2200" b="0" i="0" dirty="0">
                        <a:latin typeface="Courier New" panose="02070309020205020404" pitchFamily="49" charset="0"/>
                        <a:cs typeface="Courier New" panose="02070309020205020404" pitchFamily="49" charset="0"/>
                      </a:endParaRPr>
                    </a:p>
                  </a:txBody>
                  <a:tcPr/>
                </a:tc>
                <a:tc>
                  <a:txBody>
                    <a:bodyPr/>
                    <a:lstStyle/>
                    <a:p>
                      <a:r>
                        <a:rPr lang="en-GB" sz="2200" dirty="0">
                          <a:solidFill>
                            <a:schemeClr val="dk1"/>
                          </a:solidFill>
                          <a:effectLst/>
                          <a:latin typeface="Courier New" panose="02070309020205020404" pitchFamily="49" charset="0"/>
                          <a:ea typeface="+mn-ea"/>
                          <a:cs typeface="Courier New" panose="02070309020205020404" pitchFamily="49" charset="0"/>
                        </a:rPr>
                        <a:t>Attend preparation sessions</a:t>
                      </a:r>
                      <a:endParaRPr lang="en-GB" sz="22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65687445"/>
                  </a:ext>
                </a:extLst>
              </a:tr>
              <a:tr h="1007743">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At least 2 months before placements start</a:t>
                      </a:r>
                      <a:endParaRPr lang="en-GB" sz="2200" b="0" i="0" dirty="0">
                        <a:latin typeface="Courier New" panose="02070309020205020404" pitchFamily="49" charset="0"/>
                        <a:cs typeface="Courier New" panose="02070309020205020404" pitchFamily="49" charset="0"/>
                      </a:endParaRPr>
                    </a:p>
                  </a:txBody>
                  <a:tcPr/>
                </a:tc>
                <a:tc>
                  <a:txBody>
                    <a:bodyPr/>
                    <a:lstStyle/>
                    <a:p>
                      <a:r>
                        <a:rPr lang="en-GB" sz="2200" dirty="0">
                          <a:solidFill>
                            <a:schemeClr val="dk1"/>
                          </a:solidFill>
                          <a:effectLst/>
                          <a:latin typeface="Courier New" panose="02070309020205020404" pitchFamily="49" charset="0"/>
                          <a:ea typeface="+mn-ea"/>
                          <a:cs typeface="Courier New" panose="02070309020205020404" pitchFamily="49" charset="0"/>
                        </a:rPr>
                        <a:t>Write your CV, prepare for interviews, and get any necessary certification that may be applicable to your industry, with support from tutors </a:t>
                      </a:r>
                      <a:endParaRPr lang="en-GB" sz="22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400589939"/>
                  </a:ext>
                </a:extLst>
              </a:tr>
              <a:tr h="1007743">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At least 2 months before placements start</a:t>
                      </a:r>
                      <a:endParaRPr lang="en-GB" sz="2200" b="0" i="0" dirty="0">
                        <a:latin typeface="Courier New" panose="02070309020205020404" pitchFamily="49" charset="0"/>
                        <a:cs typeface="Courier New" panose="02070309020205020404" pitchFamily="49" charset="0"/>
                      </a:endParaRPr>
                    </a:p>
                  </a:txBody>
                  <a:tcPr/>
                </a:tc>
                <a:tc>
                  <a:txBody>
                    <a:bodyPr/>
                    <a:lstStyle/>
                    <a:p>
                      <a:r>
                        <a:rPr lang="en-GB" sz="2200" dirty="0">
                          <a:solidFill>
                            <a:schemeClr val="dk1"/>
                          </a:solidFill>
                          <a:effectLst/>
                          <a:latin typeface="Courier New" panose="02070309020205020404" pitchFamily="49" charset="0"/>
                          <a:ea typeface="+mn-ea"/>
                          <a:cs typeface="Courier New" panose="02070309020205020404" pitchFamily="49" charset="0"/>
                        </a:rPr>
                        <a:t>Contact any employers you’re interested in and apply</a:t>
                      </a:r>
                      <a:endParaRPr lang="en-GB" sz="22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02800671"/>
                  </a:ext>
                </a:extLst>
              </a:tr>
            </a:tbl>
          </a:graphicData>
        </a:graphic>
      </p:graphicFrame>
    </p:spTree>
    <p:extLst>
      <p:ext uri="{BB962C8B-B14F-4D97-AF65-F5344CB8AC3E}">
        <p14:creationId xmlns:p14="http://schemas.microsoft.com/office/powerpoint/2010/main" val="213684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99BF-DCC0-4535-91CC-C283E209EF80}"/>
              </a:ext>
            </a:extLst>
          </p:cNvPr>
          <p:cNvSpPr>
            <a:spLocks noGrp="1"/>
          </p:cNvSpPr>
          <p:nvPr>
            <p:ph type="title"/>
          </p:nvPr>
        </p:nvSpPr>
        <p:spPr/>
        <p:txBody>
          <a:bodyPr/>
          <a:lstStyle/>
          <a:p>
            <a:r>
              <a:rPr lang="en-GB" dirty="0"/>
              <a:t>Detailed timeline for students (2) </a:t>
            </a:r>
          </a:p>
        </p:txBody>
      </p:sp>
      <p:graphicFrame>
        <p:nvGraphicFramePr>
          <p:cNvPr id="3" name="Table 2">
            <a:extLst>
              <a:ext uri="{FF2B5EF4-FFF2-40B4-BE49-F238E27FC236}">
                <a16:creationId xmlns:a16="http://schemas.microsoft.com/office/drawing/2014/main" id="{22F40295-17FF-4EC8-A387-26B97A2426D9}"/>
              </a:ext>
            </a:extLst>
          </p:cNvPr>
          <p:cNvGraphicFramePr>
            <a:graphicFrameLocks noGrp="1"/>
          </p:cNvGraphicFramePr>
          <p:nvPr>
            <p:extLst>
              <p:ext uri="{D42A27DB-BD31-4B8C-83A1-F6EECF244321}">
                <p14:modId xmlns:p14="http://schemas.microsoft.com/office/powerpoint/2010/main" val="1897671983"/>
              </p:ext>
            </p:extLst>
          </p:nvPr>
        </p:nvGraphicFramePr>
        <p:xfrm>
          <a:off x="2450571" y="2542862"/>
          <a:ext cx="14951604" cy="7322812"/>
        </p:xfrm>
        <a:graphic>
          <a:graphicData uri="http://schemas.openxmlformats.org/drawingml/2006/table">
            <a:tbl>
              <a:tblPr firstRow="1" bandRow="1">
                <a:tableStyleId>{5C22544A-7EE6-4342-B048-85BDC9FD1C3A}</a:tableStyleId>
              </a:tblPr>
              <a:tblGrid>
                <a:gridCol w="6193367">
                  <a:extLst>
                    <a:ext uri="{9D8B030D-6E8A-4147-A177-3AD203B41FA5}">
                      <a16:colId xmlns:a16="http://schemas.microsoft.com/office/drawing/2014/main" val="2875929948"/>
                    </a:ext>
                  </a:extLst>
                </a:gridCol>
                <a:gridCol w="8758237">
                  <a:extLst>
                    <a:ext uri="{9D8B030D-6E8A-4147-A177-3AD203B41FA5}">
                      <a16:colId xmlns:a16="http://schemas.microsoft.com/office/drawing/2014/main" val="1546518769"/>
                    </a:ext>
                  </a:extLst>
                </a:gridCol>
              </a:tblGrid>
              <a:tr h="1007743">
                <a:tc>
                  <a:txBody>
                    <a:bodyPr/>
                    <a:lstStyle/>
                    <a:p>
                      <a:r>
                        <a:rPr lang="en-GB" sz="3200" dirty="0">
                          <a:latin typeface="Courier New" panose="02070309020205020404" pitchFamily="49" charset="0"/>
                          <a:cs typeface="Courier New" panose="02070309020205020404" pitchFamily="49" charset="0"/>
                        </a:rPr>
                        <a:t>Timing </a:t>
                      </a:r>
                    </a:p>
                  </a:txBody>
                  <a:tcPr/>
                </a:tc>
                <a:tc>
                  <a:txBody>
                    <a:bodyPr/>
                    <a:lstStyle/>
                    <a:p>
                      <a:r>
                        <a:rPr lang="en-GB" sz="3200" dirty="0">
                          <a:latin typeface="Courier New" panose="02070309020205020404" pitchFamily="49" charset="0"/>
                          <a:cs typeface="Courier New" panose="02070309020205020404" pitchFamily="49" charset="0"/>
                        </a:rPr>
                        <a:t>Task </a:t>
                      </a:r>
                    </a:p>
                  </a:txBody>
                  <a:tcPr/>
                </a:tc>
                <a:extLst>
                  <a:ext uri="{0D108BD9-81ED-4DB2-BD59-A6C34878D82A}">
                    <a16:rowId xmlns:a16="http://schemas.microsoft.com/office/drawing/2014/main" val="1745832401"/>
                  </a:ext>
                </a:extLst>
              </a:tr>
              <a:tr h="1007743">
                <a:tc>
                  <a:txBody>
                    <a:bodyPr/>
                    <a:lstStyle/>
                    <a:p>
                      <a:r>
                        <a:rPr lang="en-GB" sz="2200" b="0" i="0" u="none" dirty="0">
                          <a:solidFill>
                            <a:schemeClr val="dk1"/>
                          </a:solidFill>
                          <a:effectLst/>
                          <a:latin typeface="Courier New" panose="02070309020205020404" pitchFamily="49" charset="0"/>
                          <a:ea typeface="+mn-ea"/>
                          <a:cs typeface="Courier New" panose="02070309020205020404" pitchFamily="49" charset="0"/>
                        </a:rPr>
                        <a:t>At least 2 months before placements start</a:t>
                      </a:r>
                      <a:endParaRPr lang="en-GB" sz="2200" b="0" i="0" u="none" dirty="0">
                        <a:latin typeface="Courier New" panose="02070309020205020404" pitchFamily="49" charset="0"/>
                        <a:cs typeface="Courier New" panose="02070309020205020404" pitchFamily="49" charset="0"/>
                      </a:endParaRPr>
                    </a:p>
                  </a:txBody>
                  <a:tcPr/>
                </a:tc>
                <a:tc>
                  <a:txBody>
                    <a:bodyPr/>
                    <a:lstStyle/>
                    <a:p>
                      <a:r>
                        <a:rPr lang="en-GB" sz="2200" b="0" i="0" u="none" dirty="0">
                          <a:solidFill>
                            <a:schemeClr val="dk1"/>
                          </a:solidFill>
                          <a:effectLst/>
                          <a:latin typeface="Courier New" panose="02070309020205020404" pitchFamily="49" charset="0"/>
                          <a:ea typeface="+mn-ea"/>
                          <a:cs typeface="Courier New" panose="02070309020205020404" pitchFamily="49" charset="0"/>
                        </a:rPr>
                        <a:t>Notify the industry placements team about employers you have been in touch with</a:t>
                      </a:r>
                      <a:endParaRPr lang="en-GB" sz="2200" b="0" i="0" u="none"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804152729"/>
                  </a:ext>
                </a:extLst>
              </a:tr>
              <a:tr h="1007743">
                <a:tc>
                  <a:txBody>
                    <a:bodyPr/>
                    <a:lstStyle/>
                    <a:p>
                      <a:r>
                        <a:rPr lang="en-GB" sz="2200" b="0" i="0" u="none" dirty="0">
                          <a:solidFill>
                            <a:schemeClr val="dk1"/>
                          </a:solidFill>
                          <a:effectLst/>
                          <a:latin typeface="Courier New" panose="02070309020205020404" pitchFamily="49" charset="0"/>
                          <a:ea typeface="+mn-ea"/>
                          <a:cs typeface="Courier New" panose="02070309020205020404" pitchFamily="49" charset="0"/>
                        </a:rPr>
                        <a:t>2 months before placements start</a:t>
                      </a:r>
                      <a:endParaRPr lang="en-GB" sz="2200" b="0" i="0" u="none" dirty="0">
                        <a:latin typeface="Courier New" panose="02070309020205020404" pitchFamily="49" charset="0"/>
                        <a:cs typeface="Courier New" panose="02070309020205020404" pitchFamily="49" charset="0"/>
                      </a:endParaRPr>
                    </a:p>
                  </a:txBody>
                  <a:tcPr/>
                </a:tc>
                <a:tc>
                  <a:txBody>
                    <a:bodyPr/>
                    <a:lstStyle/>
                    <a:p>
                      <a:r>
                        <a:rPr lang="en-GB" sz="2200" b="0" i="0" u="none" dirty="0">
                          <a:solidFill>
                            <a:schemeClr val="dk1"/>
                          </a:solidFill>
                          <a:effectLst/>
                          <a:latin typeface="Courier New" panose="02070309020205020404" pitchFamily="49" charset="0"/>
                          <a:ea typeface="+mn-ea"/>
                          <a:cs typeface="Courier New" panose="02070309020205020404" pitchFamily="49" charset="0"/>
                        </a:rPr>
                        <a:t>Receive list of suitable employer(s) for your industry placement and choose which you’d like to be matched with</a:t>
                      </a:r>
                      <a:endParaRPr lang="en-GB" sz="2200" b="0" i="0" u="none"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4249063404"/>
                  </a:ext>
                </a:extLst>
              </a:tr>
              <a:tr h="1007743">
                <a:tc>
                  <a:txBody>
                    <a:bodyPr/>
                    <a:lstStyle/>
                    <a:p>
                      <a:r>
                        <a:rPr lang="en-GB" sz="2200" b="0" i="0" u="none" dirty="0">
                          <a:solidFill>
                            <a:schemeClr val="dk1"/>
                          </a:solidFill>
                          <a:effectLst/>
                          <a:latin typeface="Courier New" panose="02070309020205020404" pitchFamily="49" charset="0"/>
                          <a:ea typeface="+mn-ea"/>
                          <a:cs typeface="Courier New" panose="02070309020205020404" pitchFamily="49" charset="0"/>
                        </a:rPr>
                        <a:t>1-2 months before placements start</a:t>
                      </a:r>
                      <a:endParaRPr lang="en-GB" sz="2200" b="0" i="0" u="none" dirty="0">
                        <a:latin typeface="Courier New" panose="02070309020205020404" pitchFamily="49" charset="0"/>
                        <a:cs typeface="Courier New" panose="02070309020205020404" pitchFamily="49" charset="0"/>
                      </a:endParaRPr>
                    </a:p>
                  </a:txBody>
                  <a:tcPr/>
                </a:tc>
                <a:tc>
                  <a:txBody>
                    <a:bodyPr/>
                    <a:lstStyle/>
                    <a:p>
                      <a:r>
                        <a:rPr lang="en-GB" sz="2200" b="0" i="0" u="none" dirty="0">
                          <a:solidFill>
                            <a:schemeClr val="dk1"/>
                          </a:solidFill>
                          <a:effectLst/>
                          <a:latin typeface="Courier New" panose="02070309020205020404" pitchFamily="49" charset="0"/>
                          <a:ea typeface="+mn-ea"/>
                          <a:cs typeface="Courier New" panose="02070309020205020404" pitchFamily="49" charset="0"/>
                        </a:rPr>
                        <a:t>Do employer assessment/interview (if applicable)</a:t>
                      </a:r>
                      <a:endParaRPr lang="en-GB" sz="2200" b="0" i="0" u="none"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050752829"/>
                  </a:ext>
                </a:extLst>
              </a:tr>
              <a:tr h="1007743">
                <a:tc>
                  <a:txBody>
                    <a:bodyPr/>
                    <a:lstStyle/>
                    <a:p>
                      <a:r>
                        <a:rPr lang="en-GB" sz="2200" b="0" i="0" u="none" dirty="0">
                          <a:solidFill>
                            <a:schemeClr val="dk1"/>
                          </a:solidFill>
                          <a:effectLst/>
                          <a:latin typeface="Courier New" panose="02070309020205020404" pitchFamily="49" charset="0"/>
                          <a:ea typeface="+mn-ea"/>
                          <a:cs typeface="Courier New" panose="02070309020205020404" pitchFamily="49" charset="0"/>
                        </a:rPr>
                        <a:t>1-2 months before placements start</a:t>
                      </a:r>
                      <a:endParaRPr lang="en-GB" sz="2200" b="0" i="0" u="none" dirty="0">
                        <a:latin typeface="Courier New" panose="02070309020205020404" pitchFamily="49" charset="0"/>
                        <a:cs typeface="Courier New" panose="02070309020205020404" pitchFamily="49" charset="0"/>
                      </a:endParaRPr>
                    </a:p>
                  </a:txBody>
                  <a:tcPr/>
                </a:tc>
                <a:tc>
                  <a:txBody>
                    <a:bodyPr/>
                    <a:lstStyle/>
                    <a:p>
                      <a:r>
                        <a:rPr lang="en-GB" sz="2200" b="0" i="0" u="none" dirty="0">
                          <a:solidFill>
                            <a:schemeClr val="dk1"/>
                          </a:solidFill>
                          <a:effectLst/>
                          <a:latin typeface="Courier New" panose="02070309020205020404" pitchFamily="49" charset="0"/>
                          <a:ea typeface="+mn-ea"/>
                          <a:cs typeface="Courier New" panose="02070309020205020404" pitchFamily="49" charset="0"/>
                        </a:rPr>
                        <a:t>Give the industry placements team your employer preferences, if you’ve been matched with more than one </a:t>
                      </a:r>
                      <a:endParaRPr lang="en-GB" sz="2200" b="0" i="0" u="none"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65687445"/>
                  </a:ext>
                </a:extLst>
              </a:tr>
              <a:tr h="1007743">
                <a:tc>
                  <a:txBody>
                    <a:bodyPr/>
                    <a:lstStyle/>
                    <a:p>
                      <a:r>
                        <a:rPr lang="en-GB" sz="2200" b="0" i="0" u="none" dirty="0">
                          <a:solidFill>
                            <a:schemeClr val="dk1"/>
                          </a:solidFill>
                          <a:effectLst/>
                          <a:latin typeface="Courier New" panose="02070309020205020404" pitchFamily="49" charset="0"/>
                          <a:ea typeface="+mn-ea"/>
                          <a:cs typeface="Courier New" panose="02070309020205020404" pitchFamily="49" charset="0"/>
                        </a:rPr>
                        <a:t>2-6 weeks before placements start</a:t>
                      </a:r>
                      <a:endParaRPr lang="en-GB" sz="2200" b="0" i="0" u="none" dirty="0">
                        <a:latin typeface="Courier New" panose="02070309020205020404" pitchFamily="49" charset="0"/>
                        <a:cs typeface="Courier New" panose="02070309020205020404" pitchFamily="49" charset="0"/>
                      </a:endParaRPr>
                    </a:p>
                  </a:txBody>
                  <a:tcPr/>
                </a:tc>
                <a:tc>
                  <a:txBody>
                    <a:bodyPr/>
                    <a:lstStyle/>
                    <a:p>
                      <a:r>
                        <a:rPr lang="en-GB" sz="2200" b="0" i="0" u="none" dirty="0">
                          <a:solidFill>
                            <a:schemeClr val="dk1"/>
                          </a:solidFill>
                          <a:effectLst/>
                          <a:latin typeface="Courier New" panose="02070309020205020404" pitchFamily="49" charset="0"/>
                          <a:ea typeface="+mn-ea"/>
                          <a:cs typeface="Courier New" panose="02070309020205020404" pitchFamily="49" charset="0"/>
                        </a:rPr>
                        <a:t>Find out which industry placement you have been matched with</a:t>
                      </a:r>
                      <a:endParaRPr lang="en-GB" sz="2200" b="0" i="0" u="none"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400589939"/>
                  </a:ext>
                </a:extLst>
              </a:tr>
              <a:tr h="1007743">
                <a:tc>
                  <a:txBody>
                    <a:bodyPr/>
                    <a:lstStyle/>
                    <a:p>
                      <a:r>
                        <a:rPr lang="en-GB" sz="2200" b="0" i="0" u="none" dirty="0">
                          <a:solidFill>
                            <a:schemeClr val="dk1"/>
                          </a:solidFill>
                          <a:effectLst/>
                          <a:latin typeface="Courier New" panose="02070309020205020404" pitchFamily="49" charset="0"/>
                          <a:ea typeface="+mn-ea"/>
                          <a:cs typeface="Courier New" panose="02070309020205020404" pitchFamily="49" charset="0"/>
                        </a:rPr>
                        <a:t>2 weeks before start date</a:t>
                      </a:r>
                      <a:endParaRPr lang="en-GB" sz="2200" b="0" i="0" u="none" dirty="0">
                        <a:latin typeface="Courier New" panose="02070309020205020404" pitchFamily="49" charset="0"/>
                        <a:cs typeface="Courier New" panose="02070309020205020404" pitchFamily="49" charset="0"/>
                      </a:endParaRPr>
                    </a:p>
                  </a:txBody>
                  <a:tcPr/>
                </a:tc>
                <a:tc>
                  <a:txBody>
                    <a:bodyPr/>
                    <a:lstStyle/>
                    <a:p>
                      <a:r>
                        <a:rPr lang="en-GB" sz="2200" b="0" i="0" u="none" dirty="0">
                          <a:solidFill>
                            <a:schemeClr val="dk1"/>
                          </a:solidFill>
                          <a:effectLst/>
                          <a:latin typeface="Courier New" panose="02070309020205020404" pitchFamily="49" charset="0"/>
                          <a:ea typeface="+mn-ea"/>
                          <a:cs typeface="Courier New" panose="02070309020205020404" pitchFamily="49" charset="0"/>
                        </a:rPr>
                        <a:t>Attend an industry placement agreement meeting with your tutor and employer (and your parent/guardian if necessary)</a:t>
                      </a:r>
                      <a:endParaRPr lang="en-GB" sz="2200" b="0" i="0" u="none"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02800671"/>
                  </a:ext>
                </a:extLst>
              </a:tr>
            </a:tbl>
          </a:graphicData>
        </a:graphic>
      </p:graphicFrame>
    </p:spTree>
    <p:extLst>
      <p:ext uri="{BB962C8B-B14F-4D97-AF65-F5344CB8AC3E}">
        <p14:creationId xmlns:p14="http://schemas.microsoft.com/office/powerpoint/2010/main" val="48220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99BF-DCC0-4535-91CC-C283E209EF80}"/>
              </a:ext>
            </a:extLst>
          </p:cNvPr>
          <p:cNvSpPr>
            <a:spLocks noGrp="1"/>
          </p:cNvSpPr>
          <p:nvPr>
            <p:ph type="title"/>
          </p:nvPr>
        </p:nvSpPr>
        <p:spPr/>
        <p:txBody>
          <a:bodyPr/>
          <a:lstStyle/>
          <a:p>
            <a:r>
              <a:rPr lang="en-GB" dirty="0"/>
              <a:t>Detailed timeline for students (3) </a:t>
            </a:r>
          </a:p>
        </p:txBody>
      </p:sp>
      <p:graphicFrame>
        <p:nvGraphicFramePr>
          <p:cNvPr id="3" name="Table 2">
            <a:extLst>
              <a:ext uri="{FF2B5EF4-FFF2-40B4-BE49-F238E27FC236}">
                <a16:creationId xmlns:a16="http://schemas.microsoft.com/office/drawing/2014/main" id="{22F40295-17FF-4EC8-A387-26B97A2426D9}"/>
              </a:ext>
            </a:extLst>
          </p:cNvPr>
          <p:cNvGraphicFramePr>
            <a:graphicFrameLocks noGrp="1"/>
          </p:cNvGraphicFramePr>
          <p:nvPr>
            <p:extLst>
              <p:ext uri="{D42A27DB-BD31-4B8C-83A1-F6EECF244321}">
                <p14:modId xmlns:p14="http://schemas.microsoft.com/office/powerpoint/2010/main" val="3241612941"/>
              </p:ext>
            </p:extLst>
          </p:nvPr>
        </p:nvGraphicFramePr>
        <p:xfrm>
          <a:off x="2450571" y="2542862"/>
          <a:ext cx="14951604" cy="7479018"/>
        </p:xfrm>
        <a:graphic>
          <a:graphicData uri="http://schemas.openxmlformats.org/drawingml/2006/table">
            <a:tbl>
              <a:tblPr firstRow="1" bandRow="1">
                <a:tableStyleId>{5C22544A-7EE6-4342-B048-85BDC9FD1C3A}</a:tableStyleId>
              </a:tblPr>
              <a:tblGrid>
                <a:gridCol w="6193367">
                  <a:extLst>
                    <a:ext uri="{9D8B030D-6E8A-4147-A177-3AD203B41FA5}">
                      <a16:colId xmlns:a16="http://schemas.microsoft.com/office/drawing/2014/main" val="2875929948"/>
                    </a:ext>
                  </a:extLst>
                </a:gridCol>
                <a:gridCol w="8758237">
                  <a:extLst>
                    <a:ext uri="{9D8B030D-6E8A-4147-A177-3AD203B41FA5}">
                      <a16:colId xmlns:a16="http://schemas.microsoft.com/office/drawing/2014/main" val="1546518769"/>
                    </a:ext>
                  </a:extLst>
                </a:gridCol>
              </a:tblGrid>
              <a:tr h="1007743">
                <a:tc>
                  <a:txBody>
                    <a:bodyPr/>
                    <a:lstStyle/>
                    <a:p>
                      <a:r>
                        <a:rPr lang="en-GB" sz="3200" dirty="0">
                          <a:latin typeface="Courier New" panose="02070309020205020404" pitchFamily="49" charset="0"/>
                          <a:cs typeface="Courier New" panose="02070309020205020404" pitchFamily="49" charset="0"/>
                        </a:rPr>
                        <a:t>Timing </a:t>
                      </a:r>
                    </a:p>
                  </a:txBody>
                  <a:tcPr/>
                </a:tc>
                <a:tc>
                  <a:txBody>
                    <a:bodyPr/>
                    <a:lstStyle/>
                    <a:p>
                      <a:r>
                        <a:rPr lang="en-GB" sz="3200" dirty="0">
                          <a:latin typeface="Courier New" panose="02070309020205020404" pitchFamily="49" charset="0"/>
                          <a:cs typeface="Courier New" panose="02070309020205020404" pitchFamily="49" charset="0"/>
                        </a:rPr>
                        <a:t>Task </a:t>
                      </a:r>
                    </a:p>
                  </a:txBody>
                  <a:tcPr/>
                </a:tc>
                <a:extLst>
                  <a:ext uri="{0D108BD9-81ED-4DB2-BD59-A6C34878D82A}">
                    <a16:rowId xmlns:a16="http://schemas.microsoft.com/office/drawing/2014/main" val="1745832401"/>
                  </a:ext>
                </a:extLst>
              </a:tr>
              <a:tr h="1007743">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Up to 2 weeks before start date</a:t>
                      </a:r>
                      <a:endParaRPr lang="en-GB" sz="2200" b="0" i="0" u="none" dirty="0">
                        <a:latin typeface="Courier New" panose="02070309020205020404" pitchFamily="49" charset="0"/>
                        <a:cs typeface="Courier New" panose="02070309020205020404" pitchFamily="49" charset="0"/>
                      </a:endParaRPr>
                    </a:p>
                  </a:txBody>
                  <a:tcPr/>
                </a:tc>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Do any training required by your employer </a:t>
                      </a:r>
                      <a:endParaRPr lang="en-GB" sz="2200" b="0" i="0" u="none"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804152729"/>
                  </a:ext>
                </a:extLst>
              </a:tr>
              <a:tr h="1007743">
                <a:tc>
                  <a:txBody>
                    <a:bodyPr/>
                    <a:lstStyle/>
                    <a:p>
                      <a:endParaRPr lang="en-GB" sz="2200" b="0" i="0" u="none" dirty="0">
                        <a:latin typeface="Courier New" panose="02070309020205020404" pitchFamily="49" charset="0"/>
                        <a:cs typeface="Courier New" panose="02070309020205020404" pitchFamily="49" charset="0"/>
                      </a:endParaRPr>
                    </a:p>
                  </a:txBody>
                  <a:tcPr/>
                </a:tc>
                <a:tc>
                  <a:txBody>
                    <a:bodyPr/>
                    <a:lstStyle/>
                    <a:p>
                      <a:r>
                        <a:rPr lang="en-GB" sz="2200" b="0" i="0" u="none" dirty="0">
                          <a:latin typeface="Courier New" panose="02070309020205020404" pitchFamily="49" charset="0"/>
                          <a:cs typeface="Courier New" panose="02070309020205020404" pitchFamily="49" charset="0"/>
                        </a:rPr>
                        <a:t>Start your industry placement!</a:t>
                      </a:r>
                    </a:p>
                  </a:txBody>
                  <a:tcPr/>
                </a:tc>
                <a:extLst>
                  <a:ext uri="{0D108BD9-81ED-4DB2-BD59-A6C34878D82A}">
                    <a16:rowId xmlns:a16="http://schemas.microsoft.com/office/drawing/2014/main" val="4249063404"/>
                  </a:ext>
                </a:extLst>
              </a:tr>
              <a:tr h="1007743">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Ongoing</a:t>
                      </a:r>
                      <a:endParaRPr lang="en-GB" sz="2200" b="0" i="0" u="none" dirty="0">
                        <a:latin typeface="Courier New" panose="02070309020205020404" pitchFamily="49" charset="0"/>
                        <a:cs typeface="Courier New" panose="02070309020205020404" pitchFamily="49" charset="0"/>
                      </a:endParaRPr>
                    </a:p>
                  </a:txBody>
                  <a:tcPr/>
                </a:tc>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Schedule regular one-to-one meetings with your line manager, throughout the placement and your tutor or industry placement contact at your education provider. </a:t>
                      </a:r>
                      <a:endParaRPr lang="en-GB" sz="2200" b="0" i="0" u="none"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050752829"/>
                  </a:ext>
                </a:extLst>
              </a:tr>
              <a:tr h="1007743">
                <a:tc>
                  <a:txBody>
                    <a:bodyPr/>
                    <a:lstStyle/>
                    <a:p>
                      <a:r>
                        <a:rPr lang="en-GB" sz="2200" b="0" i="0" u="none" dirty="0">
                          <a:solidFill>
                            <a:schemeClr val="dk1"/>
                          </a:solidFill>
                          <a:effectLst/>
                          <a:latin typeface="Courier New" panose="02070309020205020404" pitchFamily="49" charset="0"/>
                          <a:ea typeface="+mn-ea"/>
                          <a:cs typeface="Courier New" panose="02070309020205020404" pitchFamily="49" charset="0"/>
                        </a:rPr>
                        <a:t>During placement </a:t>
                      </a:r>
                      <a:endParaRPr lang="en-GB" sz="2200" b="0" i="0" u="none" dirty="0">
                        <a:latin typeface="Courier New" panose="02070309020205020404" pitchFamily="49" charset="0"/>
                        <a:cs typeface="Courier New" panose="02070309020205020404" pitchFamily="49" charset="0"/>
                      </a:endParaRPr>
                    </a:p>
                  </a:txBody>
                  <a:tcPr/>
                </a:tc>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Attend your review meetings</a:t>
                      </a:r>
                      <a:endParaRPr lang="en-GB" sz="2200" b="0" i="0" u="none"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65687445"/>
                  </a:ext>
                </a:extLst>
              </a:tr>
              <a:tr h="1007743">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End of placement</a:t>
                      </a:r>
                      <a:endParaRPr lang="en-GB" sz="2200" b="0" i="0" u="none" dirty="0">
                        <a:latin typeface="Courier New" panose="02070309020205020404" pitchFamily="49" charset="0"/>
                        <a:cs typeface="Courier New" panose="02070309020205020404" pitchFamily="49" charset="0"/>
                      </a:endParaRPr>
                    </a:p>
                  </a:txBody>
                  <a:tcPr/>
                </a:tc>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Follow up with your employer to thank them and ask for a reference</a:t>
                      </a:r>
                      <a:endParaRPr lang="en-GB" sz="2200" b="0" i="0" u="none"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400589939"/>
                  </a:ext>
                </a:extLst>
              </a:tr>
              <a:tr h="1007743">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End of placement</a:t>
                      </a:r>
                      <a:endParaRPr lang="en-GB" sz="2200" b="0" i="0" u="none" dirty="0">
                        <a:latin typeface="Courier New" panose="02070309020205020404" pitchFamily="49" charset="0"/>
                        <a:cs typeface="Courier New" panose="02070309020205020404" pitchFamily="49" charset="0"/>
                      </a:endParaRPr>
                    </a:p>
                  </a:txBody>
                  <a:tcPr/>
                </a:tc>
                <a:tc>
                  <a:txBody>
                    <a:bodyPr/>
                    <a:lstStyle/>
                    <a:p>
                      <a:r>
                        <a:rPr lang="en-GB" sz="2200" b="0" i="0" dirty="0">
                          <a:solidFill>
                            <a:schemeClr val="dk1"/>
                          </a:solidFill>
                          <a:effectLst/>
                          <a:latin typeface="Courier New" panose="02070309020205020404" pitchFamily="49" charset="0"/>
                          <a:ea typeface="+mn-ea"/>
                          <a:cs typeface="Courier New" panose="02070309020205020404" pitchFamily="49" charset="0"/>
                        </a:rPr>
                        <a:t>Complete feedback on the employer</a:t>
                      </a:r>
                      <a:endParaRPr lang="en-GB" sz="2200" b="0" i="0" u="none"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02800671"/>
                  </a:ext>
                </a:extLst>
              </a:tr>
            </a:tbl>
          </a:graphicData>
        </a:graphic>
      </p:graphicFrame>
    </p:spTree>
    <p:extLst>
      <p:ext uri="{BB962C8B-B14F-4D97-AF65-F5344CB8AC3E}">
        <p14:creationId xmlns:p14="http://schemas.microsoft.com/office/powerpoint/2010/main" val="374390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8771" y="3644579"/>
            <a:ext cx="9666558" cy="3046988"/>
          </a:xfrm>
        </p:spPr>
        <p:txBody>
          <a:bodyPr/>
          <a:lstStyle/>
          <a:p>
            <a:r>
              <a:rPr lang="en-GB" dirty="0"/>
              <a:t>Responsibilities of the education provider, employer and student </a:t>
            </a:r>
          </a:p>
        </p:txBody>
      </p:sp>
      <p:sp>
        <p:nvSpPr>
          <p:cNvPr id="15" name="Text Placeholder 14">
            <a:extLst>
              <a:ext uri="{FF2B5EF4-FFF2-40B4-BE49-F238E27FC236}">
                <a16:creationId xmlns:a16="http://schemas.microsoft.com/office/drawing/2014/main" id="{B06EDB96-40FF-EE47-9549-7C2642C057FB}"/>
              </a:ext>
            </a:extLst>
          </p:cNvPr>
          <p:cNvSpPr>
            <a:spLocks noGrp="1"/>
          </p:cNvSpPr>
          <p:nvPr>
            <p:ph type="body" sz="quarter" idx="10"/>
          </p:nvPr>
        </p:nvSpPr>
        <p:spPr>
          <a:xfrm>
            <a:off x="5218771" y="6805805"/>
            <a:ext cx="9747250" cy="4088621"/>
          </a:xfrm>
        </p:spPr>
        <p:txBody>
          <a:bodyPr/>
          <a:lstStyle/>
          <a:p>
            <a:r>
              <a:rPr lang="en-GB" dirty="0">
                <a:highlight>
                  <a:srgbClr val="FFFF00"/>
                </a:highlight>
              </a:rPr>
              <a:t>NOTE: Pick which sections to include based on the relevance to the audience of the event, i.e. staff or students.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Responsibilities: education provider </a:t>
            </a:r>
          </a:p>
        </p:txBody>
      </p:sp>
      <p:sp>
        <p:nvSpPr>
          <p:cNvPr id="3" name="Rectangle 2">
            <a:extLst>
              <a:ext uri="{FF2B5EF4-FFF2-40B4-BE49-F238E27FC236}">
                <a16:creationId xmlns:a16="http://schemas.microsoft.com/office/drawing/2014/main" id="{8EF44E80-42D0-4BF4-89A8-F9F46750C610}"/>
              </a:ext>
            </a:extLst>
          </p:cNvPr>
          <p:cNvSpPr/>
          <p:nvPr/>
        </p:nvSpPr>
        <p:spPr>
          <a:xfrm>
            <a:off x="1986075" y="2409002"/>
            <a:ext cx="15087488" cy="10064294"/>
          </a:xfrm>
          <a:prstGeom prst="rect">
            <a:avLst/>
          </a:prstGeom>
        </p:spPr>
        <p:txBody>
          <a:bodyPr wrap="square">
            <a:spAutoFit/>
          </a:bodyPr>
          <a:lstStyle/>
          <a:p>
            <a:pPr lvl="0"/>
            <a:r>
              <a:rPr lang="en-GB" sz="2400" b="1" dirty="0">
                <a:latin typeface="Courier New" panose="02070309020205020404" pitchFamily="49" charset="0"/>
                <a:cs typeface="Courier New" panose="02070309020205020404" pitchFamily="49" charset="0"/>
              </a:rPr>
              <a:t>Pre-placement</a:t>
            </a:r>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Ensure the industry placement is good quality, safe, meets the students’ learning aims, and that any necessary checks are carried out on the employer before the student goes on their industry placement. </a:t>
            </a: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These checks may include a site visit and a questionnaire to check basic adherence to health and safety, the existence of appropriate policies on insurance and safeguarding, etc. and a suitable induction process, supervision and provision for students with SEND or LLDD.</a:t>
            </a: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Ensure that the industry placement provides the opportunity for the student to apply and develop technical skills that are related to their occupational field of study.</a:t>
            </a:r>
          </a:p>
          <a:p>
            <a:pPr lvl="0"/>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Communicate any special requirements of the student to the employer.</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Agree with the student and the employer a set of learning objectives to be achieved on the industry placement.</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Agree and sign a three-party industry placement agreement with the employer and the student.</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lvl="0"/>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034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990626" y="4130675"/>
            <a:ext cx="14122850" cy="2185987"/>
          </a:xfrm>
        </p:spPr>
        <p:txBody>
          <a:bodyPr>
            <a:noAutofit/>
          </a:bodyPr>
          <a:lstStyle/>
          <a:p>
            <a:r>
              <a:rPr lang="en-GB" dirty="0"/>
              <a:t>industry placements launch event</a:t>
            </a:r>
          </a:p>
        </p:txBody>
      </p:sp>
    </p:spTree>
    <p:extLst>
      <p:ext uri="{BB962C8B-B14F-4D97-AF65-F5344CB8AC3E}">
        <p14:creationId xmlns:p14="http://schemas.microsoft.com/office/powerpoint/2010/main" val="2802645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Responsibilities: education provider </a:t>
            </a:r>
          </a:p>
        </p:txBody>
      </p:sp>
      <p:sp>
        <p:nvSpPr>
          <p:cNvPr id="3" name="Rectangle 2">
            <a:extLst>
              <a:ext uri="{FF2B5EF4-FFF2-40B4-BE49-F238E27FC236}">
                <a16:creationId xmlns:a16="http://schemas.microsoft.com/office/drawing/2014/main" id="{8EF44E80-42D0-4BF4-89A8-F9F46750C610}"/>
              </a:ext>
            </a:extLst>
          </p:cNvPr>
          <p:cNvSpPr/>
          <p:nvPr/>
        </p:nvSpPr>
        <p:spPr>
          <a:xfrm>
            <a:off x="1986075" y="2409002"/>
            <a:ext cx="15087488" cy="8125301"/>
          </a:xfrm>
          <a:prstGeom prst="rect">
            <a:avLst/>
          </a:prstGeom>
        </p:spPr>
        <p:txBody>
          <a:bodyPr wrap="square">
            <a:spAutoFit/>
          </a:bodyPr>
          <a:lstStyle/>
          <a:p>
            <a:pPr lvl="0"/>
            <a:r>
              <a:rPr lang="en-GB" sz="2400" b="1" dirty="0">
                <a:latin typeface="Courier New" panose="02070309020205020404" pitchFamily="49" charset="0"/>
                <a:cs typeface="Courier New" panose="02070309020205020404" pitchFamily="49" charset="0"/>
              </a:rPr>
              <a:t>Student preparation</a:t>
            </a: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Train students on professional etiquette and expectations before they go on the work placement.</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Provide information to the student on general health and safety issues prior to their placement.</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Provide any specialist guidance and information to students with any additional needs, e.g. special educational needs and disabilities (SEND) / learners with learning difficulties or disabilities (LLDD) and provide specialist guidance and information to employers hosting any such students.</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Liaise with the employer to ensure the student is equipped with any materials and support required for the performance of the placement such as personal protective equipment (PPE). </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Provide students with a log book to track their industry placement activities and progress. </a:t>
            </a:r>
          </a:p>
          <a:p>
            <a:pPr lvl="0"/>
            <a:endParaRPr lang="en-GB" dirty="0"/>
          </a:p>
          <a:p>
            <a:pPr lvl="0"/>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82628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Responsibilities: education provider </a:t>
            </a:r>
          </a:p>
        </p:txBody>
      </p:sp>
      <p:sp>
        <p:nvSpPr>
          <p:cNvPr id="3" name="Rectangle 2">
            <a:extLst>
              <a:ext uri="{FF2B5EF4-FFF2-40B4-BE49-F238E27FC236}">
                <a16:creationId xmlns:a16="http://schemas.microsoft.com/office/drawing/2014/main" id="{8EF44E80-42D0-4BF4-89A8-F9F46750C610}"/>
              </a:ext>
            </a:extLst>
          </p:cNvPr>
          <p:cNvSpPr/>
          <p:nvPr/>
        </p:nvSpPr>
        <p:spPr>
          <a:xfrm>
            <a:off x="1986075" y="2409002"/>
            <a:ext cx="15087488" cy="8863965"/>
          </a:xfrm>
          <a:prstGeom prst="rect">
            <a:avLst/>
          </a:prstGeom>
        </p:spPr>
        <p:txBody>
          <a:bodyPr wrap="square">
            <a:spAutoFit/>
          </a:bodyPr>
          <a:lstStyle/>
          <a:p>
            <a:pPr lvl="0"/>
            <a:r>
              <a:rPr lang="en-GB" sz="2400" b="1" dirty="0">
                <a:latin typeface="Courier New" panose="02070309020205020404" pitchFamily="49" charset="0"/>
                <a:cs typeface="Courier New" panose="02070309020205020404" pitchFamily="49" charset="0"/>
              </a:rPr>
              <a:t>During the placement </a:t>
            </a: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Maintain regular contact with the employer and the student during the placement to monitor and evaluate the placement in terms of the student’s progress as well as health, safety and welfare. Agree frequency of contact with the employer. Contact with the student should be fortnightly as a minimum. </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Organise a mid-point review between you, the student and the employer. This should be held in person and is an opportunity to check in with the student’s progress, review their learning objectives and make any changes to improve the second half of the placement.</a:t>
            </a:r>
          </a:p>
          <a:p>
            <a:pPr lvl="0"/>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Carry out ongoing safeguarding checks as necessary to ensure the safety of the student whilst working with the employer. Education providers will use reasonable discretion in considering the track record and experience of employers to determine the level of monitoring they may need.  </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If any serious issues arise relating to the student’s performance on the industry placement, take these up with the student.</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Raise any issues promptly with the employer and handle them appropriately.</a:t>
            </a:r>
          </a:p>
          <a:p>
            <a:pPr lvl="0"/>
            <a:endParaRPr lang="en-GB" dirty="0"/>
          </a:p>
          <a:p>
            <a:pPr lvl="0"/>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70548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Responsibilities: education provider </a:t>
            </a:r>
          </a:p>
        </p:txBody>
      </p:sp>
      <p:sp>
        <p:nvSpPr>
          <p:cNvPr id="3" name="Rectangle 2">
            <a:extLst>
              <a:ext uri="{FF2B5EF4-FFF2-40B4-BE49-F238E27FC236}">
                <a16:creationId xmlns:a16="http://schemas.microsoft.com/office/drawing/2014/main" id="{8EF44E80-42D0-4BF4-89A8-F9F46750C610}"/>
              </a:ext>
            </a:extLst>
          </p:cNvPr>
          <p:cNvSpPr/>
          <p:nvPr/>
        </p:nvSpPr>
        <p:spPr>
          <a:xfrm>
            <a:off x="1986075" y="2409002"/>
            <a:ext cx="15087488" cy="4062651"/>
          </a:xfrm>
          <a:prstGeom prst="rect">
            <a:avLst/>
          </a:prstGeom>
        </p:spPr>
        <p:txBody>
          <a:bodyPr wrap="square">
            <a:spAutoFit/>
          </a:bodyPr>
          <a:lstStyle/>
          <a:p>
            <a:pPr lvl="0"/>
            <a:r>
              <a:rPr lang="en-GB" sz="2400" b="1" dirty="0">
                <a:latin typeface="Courier New" panose="02070309020205020404" pitchFamily="49" charset="0"/>
                <a:cs typeface="Courier New" panose="02070309020205020404" pitchFamily="49" charset="0"/>
              </a:rPr>
              <a:t>Completion of the placement </a:t>
            </a:r>
          </a:p>
          <a:p>
            <a:pPr marL="285750" lvl="0" indent="-28575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Ensure a final review session is held in person between you, the student and the education provider at the end of the placement to reflect on the student’s progress.</a:t>
            </a: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Ensure that you provide the student with a reference using a standardised template after completion of their placement.</a:t>
            </a:r>
          </a:p>
          <a:p>
            <a:pPr lvl="0"/>
            <a:endParaRPr lang="en-GB" dirty="0"/>
          </a:p>
          <a:p>
            <a:pPr lvl="0"/>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98844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Responsibilities: student </a:t>
            </a:r>
          </a:p>
        </p:txBody>
      </p:sp>
      <p:sp>
        <p:nvSpPr>
          <p:cNvPr id="3" name="Rectangle 2">
            <a:extLst>
              <a:ext uri="{FF2B5EF4-FFF2-40B4-BE49-F238E27FC236}">
                <a16:creationId xmlns:a16="http://schemas.microsoft.com/office/drawing/2014/main" id="{8EF44E80-42D0-4BF4-89A8-F9F46750C610}"/>
              </a:ext>
            </a:extLst>
          </p:cNvPr>
          <p:cNvSpPr/>
          <p:nvPr/>
        </p:nvSpPr>
        <p:spPr>
          <a:xfrm>
            <a:off x="1986075" y="2409002"/>
            <a:ext cx="15087488" cy="3693319"/>
          </a:xfrm>
          <a:prstGeom prst="rect">
            <a:avLst/>
          </a:prstGeom>
        </p:spPr>
        <p:txBody>
          <a:bodyPr wrap="square">
            <a:spAutoFit/>
          </a:bodyPr>
          <a:lstStyle/>
          <a:p>
            <a:pPr lvl="0"/>
            <a:r>
              <a:rPr lang="en-GB" sz="2400" b="1" dirty="0">
                <a:latin typeface="Courier New" panose="02070309020205020404" pitchFamily="49" charset="0"/>
                <a:cs typeface="Courier New" panose="02070309020205020404" pitchFamily="49" charset="0"/>
              </a:rPr>
              <a:t>Pre-placement </a:t>
            </a: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Agree a set of learning objectives to be worked towards on the industry placement.</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Agree and sign a three-party industry placement agreement with the education provider and employer.</a:t>
            </a:r>
          </a:p>
          <a:p>
            <a:pPr lvl="0"/>
            <a:endParaRPr lang="en-GB" dirty="0"/>
          </a:p>
          <a:p>
            <a:pPr lvl="0"/>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8567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Responsibilities: student </a:t>
            </a:r>
          </a:p>
        </p:txBody>
      </p:sp>
      <p:sp>
        <p:nvSpPr>
          <p:cNvPr id="3" name="Rectangle 2">
            <a:extLst>
              <a:ext uri="{FF2B5EF4-FFF2-40B4-BE49-F238E27FC236}">
                <a16:creationId xmlns:a16="http://schemas.microsoft.com/office/drawing/2014/main" id="{8EF44E80-42D0-4BF4-89A8-F9F46750C610}"/>
              </a:ext>
            </a:extLst>
          </p:cNvPr>
          <p:cNvSpPr/>
          <p:nvPr/>
        </p:nvSpPr>
        <p:spPr>
          <a:xfrm>
            <a:off x="1986075" y="2409002"/>
            <a:ext cx="15087488" cy="6278642"/>
          </a:xfrm>
          <a:prstGeom prst="rect">
            <a:avLst/>
          </a:prstGeom>
        </p:spPr>
        <p:txBody>
          <a:bodyPr wrap="square">
            <a:spAutoFit/>
          </a:bodyPr>
          <a:lstStyle/>
          <a:p>
            <a:pPr lvl="0"/>
            <a:r>
              <a:rPr lang="en-GB" sz="2400" b="1" dirty="0">
                <a:latin typeface="Courier New" panose="02070309020205020404" pitchFamily="49" charset="0"/>
                <a:cs typeface="Courier New" panose="02070309020205020404" pitchFamily="49" charset="0"/>
              </a:rPr>
              <a:t>Track progress</a:t>
            </a: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Fill in the placement logbook regularly (at least weekly) to track their industry placement activities, learnings, highlights and progression.</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Attend regular one-to-ones with their line manager and education provider to review progress and communicate any issues.</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Attend a mid-point review meeting in person with the employer and education provider to check in on their progress, review their learning objectives and make any changes to improve the second half of the placement.</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Attend a final review session in person with the employer and education provider at the end of the placement to reflect on their progress.</a:t>
            </a:r>
          </a:p>
          <a:p>
            <a:pPr lvl="0"/>
            <a:endParaRPr lang="en-GB" dirty="0"/>
          </a:p>
          <a:p>
            <a:pPr lvl="0"/>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38764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Responsibilities: student </a:t>
            </a:r>
          </a:p>
        </p:txBody>
      </p:sp>
      <p:sp>
        <p:nvSpPr>
          <p:cNvPr id="3" name="Rectangle 2">
            <a:extLst>
              <a:ext uri="{FF2B5EF4-FFF2-40B4-BE49-F238E27FC236}">
                <a16:creationId xmlns:a16="http://schemas.microsoft.com/office/drawing/2014/main" id="{8EF44E80-42D0-4BF4-89A8-F9F46750C610}"/>
              </a:ext>
            </a:extLst>
          </p:cNvPr>
          <p:cNvSpPr/>
          <p:nvPr/>
        </p:nvSpPr>
        <p:spPr>
          <a:xfrm>
            <a:off x="1986075" y="2409002"/>
            <a:ext cx="15087488" cy="8494633"/>
          </a:xfrm>
          <a:prstGeom prst="rect">
            <a:avLst/>
          </a:prstGeom>
        </p:spPr>
        <p:txBody>
          <a:bodyPr wrap="square">
            <a:spAutoFit/>
          </a:bodyPr>
          <a:lstStyle/>
          <a:p>
            <a:pPr lvl="0"/>
            <a:r>
              <a:rPr lang="en-GB" sz="2400" b="1" dirty="0">
                <a:latin typeface="Courier New" panose="02070309020205020404" pitchFamily="49" charset="0"/>
                <a:cs typeface="Courier New" panose="02070309020205020404" pitchFamily="49" charset="0"/>
              </a:rPr>
              <a:t>Maintain professional standards and etiquette </a:t>
            </a: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Make suitable arrangements to attend the industry placement punctually on the agreed days and times(including lunch and break timings).</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Maintain professional standards of behaviour including being courteous and respectful to other staff, students and members of the public. </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Be reliable. If unable to attend work due to illness or another reason, contact their line manager promptly.</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Dress appropriately for the employer’s work environment (in accordance with guidelines provided prior to joining).</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Maintain a positive attitude, be open to learning and feedback and make the most of the opportunity.</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Maintain confidentiality regarding any employer information and not do anything which may bring the employer and/or the education provider into disrepute.</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lvl="0"/>
            <a:endParaRPr lang="en-GB" dirty="0"/>
          </a:p>
          <a:p>
            <a:pPr lvl="0"/>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34920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Responsibilities: student </a:t>
            </a:r>
          </a:p>
        </p:txBody>
      </p:sp>
      <p:sp>
        <p:nvSpPr>
          <p:cNvPr id="3" name="Rectangle 2">
            <a:extLst>
              <a:ext uri="{FF2B5EF4-FFF2-40B4-BE49-F238E27FC236}">
                <a16:creationId xmlns:a16="http://schemas.microsoft.com/office/drawing/2014/main" id="{8EF44E80-42D0-4BF4-89A8-F9F46750C610}"/>
              </a:ext>
            </a:extLst>
          </p:cNvPr>
          <p:cNvSpPr/>
          <p:nvPr/>
        </p:nvSpPr>
        <p:spPr>
          <a:xfrm>
            <a:off x="1986075" y="2409002"/>
            <a:ext cx="15087488" cy="4801314"/>
          </a:xfrm>
          <a:prstGeom prst="rect">
            <a:avLst/>
          </a:prstGeom>
        </p:spPr>
        <p:txBody>
          <a:bodyPr wrap="square">
            <a:spAutoFit/>
          </a:bodyPr>
          <a:lstStyle/>
          <a:p>
            <a:pPr lvl="0"/>
            <a:r>
              <a:rPr lang="en-GB" sz="2400" b="1" dirty="0">
                <a:latin typeface="Courier New" panose="02070309020205020404" pitchFamily="49" charset="0"/>
                <a:cs typeface="Courier New" panose="02070309020205020404" pitchFamily="49" charset="0"/>
              </a:rPr>
              <a:t>Maintain professional standards and etiquette continued</a:t>
            </a: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Abide by all rules regarding health and safety, appropriate IT use and other policies and procedures of the employer. </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Complete all assessments and attend any briefing sessions that are required as part of the placement.</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Restrict use of personal mobile phones equipment to lunchtimes and breaks.</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lvl="0"/>
            <a:endParaRPr lang="en-GB" dirty="0"/>
          </a:p>
          <a:p>
            <a:pPr lvl="0"/>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20375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Responsibilities: employer</a:t>
            </a:r>
          </a:p>
        </p:txBody>
      </p:sp>
      <p:sp>
        <p:nvSpPr>
          <p:cNvPr id="3" name="Rectangle 2">
            <a:extLst>
              <a:ext uri="{FF2B5EF4-FFF2-40B4-BE49-F238E27FC236}">
                <a16:creationId xmlns:a16="http://schemas.microsoft.com/office/drawing/2014/main" id="{8EF44E80-42D0-4BF4-89A8-F9F46750C610}"/>
              </a:ext>
            </a:extLst>
          </p:cNvPr>
          <p:cNvSpPr/>
          <p:nvPr/>
        </p:nvSpPr>
        <p:spPr>
          <a:xfrm>
            <a:off x="1986075" y="2409002"/>
            <a:ext cx="15087488" cy="11079956"/>
          </a:xfrm>
          <a:prstGeom prst="rect">
            <a:avLst/>
          </a:prstGeom>
        </p:spPr>
        <p:txBody>
          <a:bodyPr wrap="square">
            <a:spAutoFit/>
          </a:bodyPr>
          <a:lstStyle/>
          <a:p>
            <a:pPr lvl="0"/>
            <a:r>
              <a:rPr lang="en-GB" sz="2400" b="1" dirty="0">
                <a:latin typeface="Courier New" panose="02070309020205020404" pitchFamily="49" charset="0"/>
                <a:cs typeface="Courier New" panose="02070309020205020404" pitchFamily="49" charset="0"/>
              </a:rPr>
              <a:t>Pre-placement </a:t>
            </a: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Put together a clearly-worded description of the organisation, the role being offered and what they’re looking for in a student. </a:t>
            </a:r>
          </a:p>
          <a:p>
            <a:pPr marL="34290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Discuss selection with the education provider and inform them of their preferred selection process/requirements (e.g. interview, group assessment, or matching done by the education provider). </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Hold an initial meeting with the student prior to their start date to discuss and agree their learning objectives.</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Agree and sign an industry placement agreement with the student and education provider.</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Prior to their first day of work, provide the student with joining information, including how to get there, working hours, lunch arrangements and other expectations such as dress code, acceptable language and mobile phone usage. </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Provide the student with a full induction when he/she arrives, including: workplace tour; introductions to relevant staff; any necessary training; health and safety arrangements; fire precautions and emergency evacuation arrangements; and how to report accidents, incidents and unsafe conditions.</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lvl="0"/>
            <a:endParaRPr lang="en-GB" dirty="0"/>
          </a:p>
          <a:p>
            <a:pPr lvl="0"/>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0983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Responsibilities: employer</a:t>
            </a:r>
          </a:p>
        </p:txBody>
      </p:sp>
      <p:sp>
        <p:nvSpPr>
          <p:cNvPr id="3" name="Rectangle 2">
            <a:extLst>
              <a:ext uri="{FF2B5EF4-FFF2-40B4-BE49-F238E27FC236}">
                <a16:creationId xmlns:a16="http://schemas.microsoft.com/office/drawing/2014/main" id="{8EF44E80-42D0-4BF4-89A8-F9F46750C610}"/>
              </a:ext>
            </a:extLst>
          </p:cNvPr>
          <p:cNvSpPr/>
          <p:nvPr/>
        </p:nvSpPr>
        <p:spPr>
          <a:xfrm>
            <a:off x="1986075" y="2409002"/>
            <a:ext cx="15087488" cy="6647974"/>
          </a:xfrm>
          <a:prstGeom prst="rect">
            <a:avLst/>
          </a:prstGeom>
        </p:spPr>
        <p:txBody>
          <a:bodyPr wrap="square">
            <a:spAutoFit/>
          </a:bodyPr>
          <a:lstStyle/>
          <a:p>
            <a:pPr lvl="0"/>
            <a:r>
              <a:rPr lang="en-GB" sz="2400" b="1" dirty="0">
                <a:latin typeface="Courier New" panose="02070309020205020404" pitchFamily="49" charset="0"/>
                <a:cs typeface="Courier New" panose="02070309020205020404" pitchFamily="49" charset="0"/>
              </a:rPr>
              <a:t>Compliance  </a:t>
            </a: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Comply with health and safety legislation and maintain adequate and up-to-date employer’s liability [and public liability] insurance.</a:t>
            </a:r>
          </a:p>
          <a:p>
            <a:pPr marL="34290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Ensure any confidential information they receive about the student is not disclosed to third parties.  </a:t>
            </a:r>
          </a:p>
          <a:p>
            <a:pPr marL="34290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Similarly, ensure the student is clear about confidentiality of commercial information and acceptable use of IP (where relevant) for academic, non-commercial purposes.</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lvl="0"/>
            <a:endParaRPr lang="en-GB" dirty="0"/>
          </a:p>
          <a:p>
            <a:pPr lvl="0"/>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71161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Responsibilities: employer</a:t>
            </a:r>
          </a:p>
        </p:txBody>
      </p:sp>
      <p:sp>
        <p:nvSpPr>
          <p:cNvPr id="3" name="Rectangle 2">
            <a:extLst>
              <a:ext uri="{FF2B5EF4-FFF2-40B4-BE49-F238E27FC236}">
                <a16:creationId xmlns:a16="http://schemas.microsoft.com/office/drawing/2014/main" id="{8EF44E80-42D0-4BF4-89A8-F9F46750C610}"/>
              </a:ext>
            </a:extLst>
          </p:cNvPr>
          <p:cNvSpPr/>
          <p:nvPr/>
        </p:nvSpPr>
        <p:spPr>
          <a:xfrm>
            <a:off x="1986075" y="2409002"/>
            <a:ext cx="15087488" cy="9233297"/>
          </a:xfrm>
          <a:prstGeom prst="rect">
            <a:avLst/>
          </a:prstGeom>
        </p:spPr>
        <p:txBody>
          <a:bodyPr wrap="square">
            <a:spAutoFit/>
          </a:bodyPr>
          <a:lstStyle/>
          <a:p>
            <a:pPr lvl="0"/>
            <a:r>
              <a:rPr lang="en-GB" sz="2400" b="1" dirty="0">
                <a:latin typeface="Courier New" panose="02070309020205020404" pitchFamily="49" charset="0"/>
                <a:cs typeface="Courier New" panose="02070309020205020404" pitchFamily="49" charset="0"/>
              </a:rPr>
              <a:t>During placement   </a:t>
            </a: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Conduct day-to-day supervision of the student and hold weekly check-ins to track and review the student’s progress.</a:t>
            </a:r>
          </a:p>
          <a:p>
            <a:pPr marL="34290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Identify and resolve any issues at an early stage.</a:t>
            </a:r>
          </a:p>
          <a:p>
            <a:pPr marL="34290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Provide regular, constructive feedback to the student and encourage them to think and solve problems themselves where possible.</a:t>
            </a:r>
          </a:p>
          <a:p>
            <a:pPr marL="34290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Communication with the education provider as necessary.</a:t>
            </a:r>
          </a:p>
          <a:p>
            <a:pPr marL="34290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Attend a mid-point review meeting in person with the student and education provider to discuss progress, review objectives and make any changes to improve the second half of the placement.</a:t>
            </a:r>
          </a:p>
          <a:p>
            <a:pPr marL="34290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Attend a final review session in person with the student and education provider.</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lvl="0"/>
            <a:endParaRPr lang="en-GB" dirty="0"/>
          </a:p>
          <a:p>
            <a:pPr lvl="0"/>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0782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8771" y="4221064"/>
            <a:ext cx="9666558" cy="2308324"/>
          </a:xfrm>
        </p:spPr>
        <p:txBody>
          <a:bodyPr/>
          <a:lstStyle/>
          <a:p>
            <a:r>
              <a:rPr lang="en-GB" dirty="0"/>
              <a:t>About industry placements</a:t>
            </a:r>
            <a:br>
              <a:rPr lang="en-GB" dirty="0"/>
            </a:br>
            <a:endParaRPr lang="en-GB" dirty="0"/>
          </a:p>
        </p:txBody>
      </p:sp>
    </p:spTree>
    <p:extLst>
      <p:ext uri="{BB962C8B-B14F-4D97-AF65-F5344CB8AC3E}">
        <p14:creationId xmlns:p14="http://schemas.microsoft.com/office/powerpoint/2010/main" val="2332575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Responsibilities: employer</a:t>
            </a:r>
          </a:p>
        </p:txBody>
      </p:sp>
      <p:sp>
        <p:nvSpPr>
          <p:cNvPr id="3" name="Rectangle 2">
            <a:extLst>
              <a:ext uri="{FF2B5EF4-FFF2-40B4-BE49-F238E27FC236}">
                <a16:creationId xmlns:a16="http://schemas.microsoft.com/office/drawing/2014/main" id="{8EF44E80-42D0-4BF4-89A8-F9F46750C610}"/>
              </a:ext>
            </a:extLst>
          </p:cNvPr>
          <p:cNvSpPr/>
          <p:nvPr/>
        </p:nvSpPr>
        <p:spPr>
          <a:xfrm>
            <a:off x="1986075" y="2409002"/>
            <a:ext cx="15087488" cy="7386638"/>
          </a:xfrm>
          <a:prstGeom prst="rect">
            <a:avLst/>
          </a:prstGeom>
        </p:spPr>
        <p:txBody>
          <a:bodyPr wrap="square">
            <a:spAutoFit/>
          </a:bodyPr>
          <a:lstStyle/>
          <a:p>
            <a:pPr lvl="0"/>
            <a:r>
              <a:rPr lang="en-GB" sz="2400" b="1" dirty="0">
                <a:latin typeface="Courier New" panose="02070309020205020404" pitchFamily="49" charset="0"/>
                <a:cs typeface="Courier New" panose="02070309020205020404" pitchFamily="49" charset="0"/>
              </a:rPr>
              <a:t>In cases of series accident or incidents involving the student</a:t>
            </a: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Inform and consult with the education provider.</a:t>
            </a:r>
          </a:p>
          <a:p>
            <a:pPr marL="34290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Cooperate with the education provider in the event of a complaint or concern from the student about their placement and/or the employer.</a:t>
            </a:r>
          </a:p>
          <a:p>
            <a:pPr marL="34290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Allow the student to submit all required reports and documents to the education provider in connection with the placement for the purposes of examination as necessary, excluding anything subject to confidentiality agreements etc.</a:t>
            </a:r>
          </a:p>
          <a:p>
            <a:pPr marL="34290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Communicate any serious issues relating to the student’s performance on the industry placement to the student and/or education provider as necessary.</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lvl="0"/>
            <a:endParaRPr lang="en-GB" dirty="0"/>
          </a:p>
          <a:p>
            <a:pPr lvl="0"/>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26466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Responsibilities: employer</a:t>
            </a:r>
          </a:p>
        </p:txBody>
      </p:sp>
      <p:sp>
        <p:nvSpPr>
          <p:cNvPr id="3" name="Rectangle 2">
            <a:extLst>
              <a:ext uri="{FF2B5EF4-FFF2-40B4-BE49-F238E27FC236}">
                <a16:creationId xmlns:a16="http://schemas.microsoft.com/office/drawing/2014/main" id="{8EF44E80-42D0-4BF4-89A8-F9F46750C610}"/>
              </a:ext>
            </a:extLst>
          </p:cNvPr>
          <p:cNvSpPr/>
          <p:nvPr/>
        </p:nvSpPr>
        <p:spPr>
          <a:xfrm>
            <a:off x="1986075" y="2409002"/>
            <a:ext cx="15087488" cy="6647974"/>
          </a:xfrm>
          <a:prstGeom prst="rect">
            <a:avLst/>
          </a:prstGeom>
        </p:spPr>
        <p:txBody>
          <a:bodyPr wrap="square">
            <a:spAutoFit/>
          </a:bodyPr>
          <a:lstStyle/>
          <a:p>
            <a:pPr lvl="0"/>
            <a:r>
              <a:rPr lang="en-GB" sz="2400" b="1" dirty="0">
                <a:latin typeface="Courier New" panose="02070309020205020404" pitchFamily="49" charset="0"/>
                <a:cs typeface="Courier New" panose="02070309020205020404" pitchFamily="49" charset="0"/>
              </a:rPr>
              <a:t>After the industry placement </a:t>
            </a: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Provide a reference that indicates whether the student demonstrated commitment to the learning objectives set before the placement.</a:t>
            </a:r>
          </a:p>
          <a:p>
            <a:pPr marL="34290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Share feedback on the student with the education provider; discuss the quality of the placement itself and opportunities for further placements.</a:t>
            </a:r>
          </a:p>
          <a:p>
            <a:pPr marL="34290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If they wish to employ a student after their industry placement: initiate a conversation with the student as early as possible to determine how (contact the education provider for any guidance or support with this). </a:t>
            </a: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lvl="0"/>
            <a:endParaRPr lang="en-GB" dirty="0"/>
          </a:p>
          <a:p>
            <a:pPr lvl="0"/>
            <a:endParaRPr lang="en-GB" sz="2400"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endParaRPr lang="en-GB" sz="2400" dirty="0">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76095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8771" y="4221064"/>
            <a:ext cx="9666558" cy="1569660"/>
          </a:xfrm>
        </p:spPr>
        <p:txBody>
          <a:bodyPr/>
          <a:lstStyle/>
          <a:p>
            <a:r>
              <a:rPr lang="en-GB" dirty="0"/>
              <a:t>Frequently asked questions - students </a:t>
            </a:r>
          </a:p>
        </p:txBody>
      </p:sp>
    </p:spTree>
    <p:extLst>
      <p:ext uri="{BB962C8B-B14F-4D97-AF65-F5344CB8AC3E}">
        <p14:creationId xmlns:p14="http://schemas.microsoft.com/office/powerpoint/2010/main" val="219232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F44E80-42D0-4BF4-89A8-F9F46750C610}"/>
              </a:ext>
            </a:extLst>
          </p:cNvPr>
          <p:cNvSpPr/>
          <p:nvPr/>
        </p:nvSpPr>
        <p:spPr>
          <a:xfrm>
            <a:off x="1914638" y="2223264"/>
            <a:ext cx="9229612" cy="9602629"/>
          </a:xfrm>
          <a:prstGeom prst="rect">
            <a:avLst/>
          </a:prstGeom>
        </p:spPr>
        <p:txBody>
          <a:bodyPr wrap="square">
            <a:spAutoFit/>
          </a:bodyPr>
          <a:lstStyle/>
          <a:p>
            <a:pPr lvl="0"/>
            <a:r>
              <a:rPr lang="en-GB" sz="2400" b="1" dirty="0">
                <a:solidFill>
                  <a:schemeClr val="accent1"/>
                </a:solidFill>
                <a:latin typeface="Courier New" panose="02070309020205020404" pitchFamily="49" charset="0"/>
                <a:cs typeface="Courier New" panose="02070309020205020404" pitchFamily="49" charset="0"/>
              </a:rPr>
              <a:t>I haven’t had a good experience with work experience in the past - why would industry placements be any different?</a:t>
            </a:r>
          </a:p>
          <a:p>
            <a:pPr lvl="0"/>
            <a:r>
              <a:rPr lang="en-GB" sz="2400" dirty="0">
                <a:solidFill>
                  <a:srgbClr val="000000"/>
                </a:solidFill>
                <a:latin typeface="Courier New" panose="02070309020205020404" pitchFamily="49" charset="0"/>
                <a:cs typeface="Courier New" panose="02070309020205020404" pitchFamily="49" charset="0"/>
              </a:rPr>
              <a:t>Traditional work experience usually involves students working for just one or two weeks, often placed in a role or business that’s not very relevant to their studies and interest. The new industry placements will last a minimum of 315 hours, (45–50 days on average), and you’ll be placed within businesses relevant to your course, meaning you’ll develop the skills you really need.</a:t>
            </a:r>
          </a:p>
          <a:p>
            <a:pPr lvl="0"/>
            <a:endParaRPr lang="en-GB" sz="2400" b="1" dirty="0">
              <a:solidFill>
                <a:srgbClr val="000000"/>
              </a:solidFill>
              <a:latin typeface="Courier New" panose="02070309020205020404" pitchFamily="49" charset="0"/>
              <a:cs typeface="Courier New" panose="02070309020205020404" pitchFamily="49" charset="0"/>
            </a:endParaRPr>
          </a:p>
          <a:p>
            <a:pPr lvl="0"/>
            <a:r>
              <a:rPr lang="en-GB" sz="2400" b="1" dirty="0">
                <a:solidFill>
                  <a:schemeClr val="accent1"/>
                </a:solidFill>
                <a:latin typeface="Courier New" panose="02070309020205020404" pitchFamily="49" charset="0"/>
                <a:cs typeface="Courier New" panose="02070309020205020404" pitchFamily="49" charset="0"/>
              </a:rPr>
              <a:t>Will I be making the tea and photocopying?</a:t>
            </a:r>
          </a:p>
          <a:p>
            <a:pPr lvl="0"/>
            <a:r>
              <a:rPr lang="en-GB" sz="2400" dirty="0">
                <a:solidFill>
                  <a:srgbClr val="000000"/>
                </a:solidFill>
                <a:latin typeface="Courier New" panose="02070309020205020404" pitchFamily="49" charset="0"/>
                <a:cs typeface="Courier New" panose="02070309020205020404" pitchFamily="49" charset="0"/>
              </a:rPr>
              <a:t>No! Industry placements are a big step above work experience. You’ll work on projects that help you gain the experience you need to start your career.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p:txBody>
      </p:sp>
      <p:pic>
        <p:nvPicPr>
          <p:cNvPr id="7" name="Picture 6">
            <a:extLst>
              <a:ext uri="{FF2B5EF4-FFF2-40B4-BE49-F238E27FC236}">
                <a16:creationId xmlns:a16="http://schemas.microsoft.com/office/drawing/2014/main" id="{C0970070-1160-450B-BEAE-5293A18426D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1413" y="3426023"/>
            <a:ext cx="7924094" cy="4457303"/>
          </a:xfrm>
          <a:prstGeom prst="rect">
            <a:avLst/>
          </a:prstGeom>
        </p:spPr>
      </p:pic>
      <p:sp>
        <p:nvSpPr>
          <p:cNvPr id="4" name="Title 3">
            <a:extLst>
              <a:ext uri="{FF2B5EF4-FFF2-40B4-BE49-F238E27FC236}">
                <a16:creationId xmlns:a16="http://schemas.microsoft.com/office/drawing/2014/main" id="{F72C4FD5-2606-1E4F-BBD8-F69E149FBCAF}"/>
              </a:ext>
            </a:extLst>
          </p:cNvPr>
          <p:cNvSpPr>
            <a:spLocks noGrp="1"/>
          </p:cNvSpPr>
          <p:nvPr>
            <p:ph type="title"/>
          </p:nvPr>
        </p:nvSpPr>
        <p:spPr/>
        <p:txBody>
          <a:bodyPr/>
          <a:lstStyle/>
          <a:p>
            <a:r>
              <a:rPr lang="en-US" dirty="0"/>
              <a:t>FREQUENTLY ASKED QUESTIONS 1</a:t>
            </a:r>
          </a:p>
        </p:txBody>
      </p:sp>
    </p:spTree>
    <p:extLst>
      <p:ext uri="{BB962C8B-B14F-4D97-AF65-F5344CB8AC3E}">
        <p14:creationId xmlns:p14="http://schemas.microsoft.com/office/powerpoint/2010/main" val="3788145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F44E80-42D0-4BF4-89A8-F9F46750C610}"/>
              </a:ext>
            </a:extLst>
          </p:cNvPr>
          <p:cNvSpPr/>
          <p:nvPr/>
        </p:nvSpPr>
        <p:spPr>
          <a:xfrm>
            <a:off x="1914638" y="2223264"/>
            <a:ext cx="9229612" cy="9971961"/>
          </a:xfrm>
          <a:prstGeom prst="rect">
            <a:avLst/>
          </a:prstGeom>
        </p:spPr>
        <p:txBody>
          <a:bodyPr wrap="square">
            <a:spAutoFit/>
          </a:bodyPr>
          <a:lstStyle/>
          <a:p>
            <a:pPr lvl="0"/>
            <a:r>
              <a:rPr lang="en-GB" sz="2400" b="1" dirty="0">
                <a:solidFill>
                  <a:schemeClr val="accent1"/>
                </a:solidFill>
                <a:latin typeface="Courier New" panose="02070309020205020404" pitchFamily="49" charset="0"/>
                <a:cs typeface="Courier New" panose="02070309020205020404" pitchFamily="49" charset="0"/>
              </a:rPr>
              <a:t>But won’t this take me away from my studies? </a:t>
            </a:r>
          </a:p>
          <a:p>
            <a:pPr lvl="0"/>
            <a:r>
              <a:rPr lang="en-GB" sz="2400" dirty="0">
                <a:latin typeface="Courier New" panose="02070309020205020404" pitchFamily="49" charset="0"/>
                <a:cs typeface="Courier New" panose="02070309020205020404" pitchFamily="49" charset="0"/>
              </a:rPr>
              <a:t>No — the industry placement is designed to be an integral part of your course: your studies will prepare you for the placement, and the placement will add real value to your course. Our senior managers, curriculum leads and tutors will work closely with each other to ensure this is the case. </a:t>
            </a:r>
          </a:p>
          <a:p>
            <a:pPr lvl="0"/>
            <a:endParaRPr lang="en-GB" sz="2400" b="1" dirty="0">
              <a:solidFill>
                <a:schemeClr val="accent1"/>
              </a:solidFill>
              <a:latin typeface="Courier New" panose="02070309020205020404" pitchFamily="49" charset="0"/>
              <a:cs typeface="Courier New" panose="02070309020205020404" pitchFamily="49" charset="0"/>
            </a:endParaRPr>
          </a:p>
          <a:p>
            <a:pPr lvl="0"/>
            <a:r>
              <a:rPr lang="en-GB" sz="2400" b="1" dirty="0">
                <a:solidFill>
                  <a:schemeClr val="accent1"/>
                </a:solidFill>
                <a:latin typeface="Courier New" panose="02070309020205020404" pitchFamily="49" charset="0"/>
                <a:cs typeface="Courier New" panose="02070309020205020404" pitchFamily="49" charset="0"/>
              </a:rPr>
              <a:t>How can I be sure I’ll get a good placement? </a:t>
            </a:r>
          </a:p>
          <a:p>
            <a:pPr lvl="0"/>
            <a:r>
              <a:rPr lang="en-GB" sz="2400" dirty="0">
                <a:latin typeface="Courier New" panose="02070309020205020404" pitchFamily="49" charset="0"/>
                <a:cs typeface="Courier New" panose="02070309020205020404" pitchFamily="49" charset="0"/>
              </a:rPr>
              <a:t>We will match you with a business that is directly relevant to your course. We’ll ensure that the employer has relevant work for you and provides a good standard of line management so you can receive the coaching and support needed to learn. You’ll also be able to tell us your preferences for the employers you’d most like to work with. This will be done in good time before the industry placement.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p:txBody>
      </p:sp>
      <p:pic>
        <p:nvPicPr>
          <p:cNvPr id="4" name="Picture 3">
            <a:extLst>
              <a:ext uri="{FF2B5EF4-FFF2-40B4-BE49-F238E27FC236}">
                <a16:creationId xmlns:a16="http://schemas.microsoft.com/office/drawing/2014/main" id="{9E4A2A78-031A-43E2-BAFC-9B1FC80D1A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700" y="3372247"/>
            <a:ext cx="8115300" cy="4564856"/>
          </a:xfrm>
          <a:prstGeom prst="rect">
            <a:avLst/>
          </a:prstGeom>
        </p:spPr>
      </p:pic>
      <p:sp>
        <p:nvSpPr>
          <p:cNvPr id="2" name="Title 1">
            <a:extLst>
              <a:ext uri="{FF2B5EF4-FFF2-40B4-BE49-F238E27FC236}">
                <a16:creationId xmlns:a16="http://schemas.microsoft.com/office/drawing/2014/main" id="{FF16CFFE-C494-5C4A-B76C-1170CB0F0E20}"/>
              </a:ext>
            </a:extLst>
          </p:cNvPr>
          <p:cNvSpPr>
            <a:spLocks noGrp="1"/>
          </p:cNvSpPr>
          <p:nvPr>
            <p:ph type="title"/>
          </p:nvPr>
        </p:nvSpPr>
        <p:spPr/>
        <p:txBody>
          <a:bodyPr/>
          <a:lstStyle/>
          <a:p>
            <a:r>
              <a:rPr lang="en-US" dirty="0"/>
              <a:t>FREQUENTLY ASKED QUESTIONS 2</a:t>
            </a:r>
          </a:p>
        </p:txBody>
      </p:sp>
    </p:spTree>
    <p:extLst>
      <p:ext uri="{BB962C8B-B14F-4D97-AF65-F5344CB8AC3E}">
        <p14:creationId xmlns:p14="http://schemas.microsoft.com/office/powerpoint/2010/main" val="3421858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F44E80-42D0-4BF4-89A8-F9F46750C610}"/>
              </a:ext>
            </a:extLst>
          </p:cNvPr>
          <p:cNvSpPr/>
          <p:nvPr/>
        </p:nvSpPr>
        <p:spPr>
          <a:xfrm>
            <a:off x="1914638" y="2223264"/>
            <a:ext cx="9229612" cy="10710624"/>
          </a:xfrm>
          <a:prstGeom prst="rect">
            <a:avLst/>
          </a:prstGeom>
        </p:spPr>
        <p:txBody>
          <a:bodyPr wrap="square">
            <a:spAutoFit/>
          </a:bodyPr>
          <a:lstStyle/>
          <a:p>
            <a:pPr lvl="0"/>
            <a:r>
              <a:rPr lang="en-GB" sz="2400" b="1" dirty="0">
                <a:solidFill>
                  <a:schemeClr val="accent1"/>
                </a:solidFill>
                <a:latin typeface="Courier New" panose="02070309020205020404" pitchFamily="49" charset="0"/>
                <a:cs typeface="Courier New" panose="02070309020205020404" pitchFamily="49" charset="0"/>
              </a:rPr>
              <a:t>What about my part-time job? </a:t>
            </a:r>
          </a:p>
          <a:p>
            <a:pPr lvl="0"/>
            <a:r>
              <a:rPr lang="en-GB" sz="2400" dirty="0">
                <a:latin typeface="Courier New" panose="02070309020205020404" pitchFamily="49" charset="0"/>
                <a:cs typeface="Courier New" panose="02070309020205020404" pitchFamily="49" charset="0"/>
              </a:rPr>
              <a:t>We’ll give you plenty of notice of your start date, to allow you to change shifts if needed. </a:t>
            </a:r>
          </a:p>
          <a:p>
            <a:pPr lvl="0"/>
            <a:endParaRPr lang="en-GB" sz="2400" b="1" dirty="0">
              <a:solidFill>
                <a:schemeClr val="accent1"/>
              </a:solidFill>
              <a:latin typeface="Courier New" panose="02070309020205020404" pitchFamily="49" charset="0"/>
              <a:cs typeface="Courier New" panose="02070309020205020404" pitchFamily="49" charset="0"/>
            </a:endParaRPr>
          </a:p>
          <a:p>
            <a:pPr lvl="0"/>
            <a:r>
              <a:rPr lang="en-GB" sz="2400" b="1" dirty="0">
                <a:solidFill>
                  <a:schemeClr val="accent1"/>
                </a:solidFill>
                <a:latin typeface="Courier New" panose="02070309020205020404" pitchFamily="49" charset="0"/>
                <a:cs typeface="Courier New" panose="02070309020205020404" pitchFamily="49" charset="0"/>
              </a:rPr>
              <a:t>What do I need to do?</a:t>
            </a: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You must attend the placement. </a:t>
            </a: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You will be accountable to a line manager at your workplace, who will expect you to meet professional standards in things like punctuality, communication and teamwork. </a:t>
            </a: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You must adhere to all health and safety rules at the business. </a:t>
            </a:r>
          </a:p>
          <a:p>
            <a:pPr marL="342900" lvl="0" indent="-342900">
              <a:buFont typeface="Arial" panose="020B0604020202020204" pitchFamily="34" charset="0"/>
              <a:buChar char="•"/>
            </a:pPr>
            <a:r>
              <a:rPr lang="en-GB" sz="2400" dirty="0">
                <a:latin typeface="Courier New" panose="02070309020205020404" pitchFamily="49" charset="0"/>
                <a:cs typeface="Courier New" panose="02070309020205020404" pitchFamily="49" charset="0"/>
              </a:rPr>
              <a:t>You’ll need to complete a logbook during the placement, reflecting on your learning and development.</a:t>
            </a:r>
          </a:p>
          <a:p>
            <a:pPr lvl="0"/>
            <a:endParaRPr lang="en-GB" sz="2400" b="1" dirty="0">
              <a:solidFill>
                <a:schemeClr val="accent1"/>
              </a:solidFill>
              <a:latin typeface="Courier New" panose="02070309020205020404" pitchFamily="49" charset="0"/>
              <a:cs typeface="Courier New" panose="02070309020205020404" pitchFamily="49" charset="0"/>
            </a:endParaRPr>
          </a:p>
          <a:p>
            <a:pPr lvl="0"/>
            <a:r>
              <a:rPr lang="en-GB" sz="2400" b="1" dirty="0">
                <a:solidFill>
                  <a:schemeClr val="accent1"/>
                </a:solidFill>
                <a:latin typeface="Courier New" panose="02070309020205020404" pitchFamily="49" charset="0"/>
                <a:cs typeface="Courier New" panose="02070309020205020404" pitchFamily="49" charset="0"/>
              </a:rPr>
              <a:t>What checks will be done to make sure this is safe? </a:t>
            </a:r>
          </a:p>
          <a:p>
            <a:pPr lvl="0"/>
            <a:r>
              <a:rPr lang="en-GB" sz="2400" dirty="0">
                <a:latin typeface="Courier New" panose="02070309020205020404" pitchFamily="49" charset="0"/>
                <a:cs typeface="Courier New" panose="02070309020205020404" pitchFamily="49" charset="0"/>
              </a:rPr>
              <a:t>The education provider will run due diligence on all employers for health and safety, insurance and safeguarding purposes.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p:txBody>
      </p:sp>
      <p:pic>
        <p:nvPicPr>
          <p:cNvPr id="5" name="Picture 4">
            <a:extLst>
              <a:ext uri="{FF2B5EF4-FFF2-40B4-BE49-F238E27FC236}">
                <a16:creationId xmlns:a16="http://schemas.microsoft.com/office/drawing/2014/main" id="{838FCAE4-B173-4B83-9485-E590C92EAD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4225" y="3235622"/>
            <a:ext cx="8601075" cy="4838105"/>
          </a:xfrm>
          <a:prstGeom prst="rect">
            <a:avLst/>
          </a:prstGeom>
        </p:spPr>
      </p:pic>
      <p:sp>
        <p:nvSpPr>
          <p:cNvPr id="2" name="Title 1">
            <a:extLst>
              <a:ext uri="{FF2B5EF4-FFF2-40B4-BE49-F238E27FC236}">
                <a16:creationId xmlns:a16="http://schemas.microsoft.com/office/drawing/2014/main" id="{50B33140-7C9F-7645-B5F2-597ADBE1F034}"/>
              </a:ext>
            </a:extLst>
          </p:cNvPr>
          <p:cNvSpPr>
            <a:spLocks noGrp="1"/>
          </p:cNvSpPr>
          <p:nvPr>
            <p:ph type="title"/>
          </p:nvPr>
        </p:nvSpPr>
        <p:spPr/>
        <p:txBody>
          <a:bodyPr/>
          <a:lstStyle/>
          <a:p>
            <a:r>
              <a:rPr lang="en-US" dirty="0"/>
              <a:t>FREQUENTLY ASKED QUESTIONS 3</a:t>
            </a:r>
          </a:p>
        </p:txBody>
      </p:sp>
    </p:spTree>
    <p:extLst>
      <p:ext uri="{BB962C8B-B14F-4D97-AF65-F5344CB8AC3E}">
        <p14:creationId xmlns:p14="http://schemas.microsoft.com/office/powerpoint/2010/main" val="3943245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A818B4D-39B2-5845-AFED-DE832F8818FB}"/>
              </a:ext>
            </a:extLst>
          </p:cNvPr>
          <p:cNvSpPr>
            <a:spLocks noGrp="1"/>
          </p:cNvSpPr>
          <p:nvPr>
            <p:ph type="title"/>
          </p:nvPr>
        </p:nvSpPr>
        <p:spPr/>
        <p:txBody>
          <a:bodyPr/>
          <a:lstStyle/>
          <a:p>
            <a:r>
              <a:rPr lang="en-GB" dirty="0"/>
              <a:t>Thank you</a:t>
            </a:r>
            <a:endParaRPr lang="en-US" dirty="0"/>
          </a:p>
        </p:txBody>
      </p:sp>
      <p:sp>
        <p:nvSpPr>
          <p:cNvPr id="3" name="Text Placeholder 14">
            <a:extLst>
              <a:ext uri="{FF2B5EF4-FFF2-40B4-BE49-F238E27FC236}">
                <a16:creationId xmlns:a16="http://schemas.microsoft.com/office/drawing/2014/main" id="{3753F5CB-A3CE-4FAC-A83B-77C76E2F7010}"/>
              </a:ext>
            </a:extLst>
          </p:cNvPr>
          <p:cNvSpPr txBox="1">
            <a:spLocks/>
          </p:cNvSpPr>
          <p:nvPr/>
        </p:nvSpPr>
        <p:spPr>
          <a:xfrm>
            <a:off x="5240338" y="6177155"/>
            <a:ext cx="9747250" cy="4088621"/>
          </a:xfrm>
          <a:prstGeom prst="rect">
            <a:avLst/>
          </a:prstGeom>
        </p:spPr>
        <p:txBody>
          <a:bodyPr/>
          <a:lstStyle>
            <a:lvl1pPr marL="177800" indent="-177800" algn="ctr">
              <a:lnSpc>
                <a:spcPct val="140000"/>
              </a:lnSpc>
              <a:spcBef>
                <a:spcPts val="0"/>
              </a:spcBef>
              <a:spcAft>
                <a:spcPts val="1800"/>
              </a:spcAft>
              <a:buFont typeface="Arial" panose="020B0604020202020204" pitchFamily="34" charset="0"/>
              <a:buChar char="•"/>
              <a:tabLst/>
              <a:defRPr lang="en-US" sz="1650" b="0" i="0" kern="1200" spc="5" dirty="0" smtClean="0">
                <a:solidFill>
                  <a:schemeClr val="tx1"/>
                </a:solidFill>
                <a:latin typeface="Courier" pitchFamily="2" charset="0"/>
                <a:ea typeface="+mn-ea"/>
                <a:cs typeface="Courier New"/>
              </a:defRPr>
            </a:lvl1pPr>
            <a:lvl2pPr marL="12065" marR="5080" algn="ctr" defTabSz="914400" rtl="0" eaLnBrk="1" latinLnBrk="0" hangingPunct="1">
              <a:lnSpc>
                <a:spcPct val="120000"/>
              </a:lnSpc>
              <a:spcBef>
                <a:spcPts val="0"/>
              </a:spcBef>
              <a:spcAft>
                <a:spcPts val="600"/>
              </a:spcAft>
              <a:defRPr lang="en-US" sz="1650" b="0" i="0" kern="1200" spc="5" dirty="0" smtClean="0">
                <a:solidFill>
                  <a:schemeClr val="tx1"/>
                </a:solidFill>
                <a:latin typeface="Courier" pitchFamily="2" charset="0"/>
                <a:ea typeface="+mn-ea"/>
                <a:cs typeface="Courier New"/>
              </a:defRPr>
            </a:lvl2pPr>
            <a:lvl3pPr marL="297815" marR="5080" indent="-285750" algn="ctr" defTabSz="914400" rtl="0" eaLnBrk="1" latinLnBrk="0" hangingPunct="1">
              <a:lnSpc>
                <a:spcPct val="118300"/>
              </a:lnSpc>
              <a:spcBef>
                <a:spcPts val="95"/>
              </a:spcBef>
              <a:buFont typeface="Arial" panose="020B0604020202020204" pitchFamily="34" charset="0"/>
              <a:buChar char="•"/>
              <a:defRPr lang="en-US" sz="1800" b="0" i="0" kern="1200" spc="5" dirty="0" smtClean="0">
                <a:solidFill>
                  <a:schemeClr val="tx1"/>
                </a:solidFill>
                <a:latin typeface="Courier" pitchFamily="2" charset="0"/>
                <a:ea typeface="+mn-ea"/>
                <a:cs typeface="Courier New"/>
              </a:defRPr>
            </a:lvl3pPr>
            <a:lvl4pPr marL="297815" marR="5080" indent="-285750" algn="ctr" defTabSz="914400" rtl="0" eaLnBrk="1" latinLnBrk="0" hangingPunct="1">
              <a:lnSpc>
                <a:spcPct val="118300"/>
              </a:lnSpc>
              <a:spcBef>
                <a:spcPts val="95"/>
              </a:spcBef>
              <a:buFont typeface="Arial" panose="020B0604020202020204" pitchFamily="34" charset="0"/>
              <a:buChar char="•"/>
              <a:defRPr lang="en-US" sz="1800" kern="1200" spc="5" dirty="0" smtClean="0">
                <a:solidFill>
                  <a:schemeClr val="tx1"/>
                </a:solidFill>
                <a:latin typeface="Courier New"/>
                <a:ea typeface="+mn-ea"/>
                <a:cs typeface="Courier New"/>
              </a:defRPr>
            </a:lvl4pPr>
            <a:lvl5pPr marL="12065" marR="5080" algn="ctr" defTabSz="914400" rtl="0" eaLnBrk="1" latinLnBrk="0" hangingPunct="1">
              <a:lnSpc>
                <a:spcPct val="118300"/>
              </a:lnSpc>
              <a:spcBef>
                <a:spcPts val="95"/>
              </a:spcBef>
              <a:defRPr lang="en-US" sz="1800" kern="1200" spc="5" dirty="0" smtClean="0">
                <a:solidFill>
                  <a:schemeClr val="tx1"/>
                </a:solidFill>
                <a:latin typeface="Courier New"/>
                <a:ea typeface="+mn-ea"/>
                <a:cs typeface="Courier New"/>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GB" sz="2000" dirty="0">
                <a:solidFill>
                  <a:schemeClr val="bg1"/>
                </a:solidFill>
              </a:rPr>
              <a:t>[Insert contact details]</a:t>
            </a:r>
          </a:p>
        </p:txBody>
      </p:sp>
    </p:spTree>
    <p:extLst>
      <p:ext uri="{BB962C8B-B14F-4D97-AF65-F5344CB8AC3E}">
        <p14:creationId xmlns:p14="http://schemas.microsoft.com/office/powerpoint/2010/main" val="153628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context</a:t>
            </a:r>
          </a:p>
        </p:txBody>
      </p:sp>
      <p:sp>
        <p:nvSpPr>
          <p:cNvPr id="3" name="Rectangle 2">
            <a:extLst>
              <a:ext uri="{FF2B5EF4-FFF2-40B4-BE49-F238E27FC236}">
                <a16:creationId xmlns:a16="http://schemas.microsoft.com/office/drawing/2014/main" id="{49DAA12A-0741-48ED-B680-713E996741A1}"/>
              </a:ext>
            </a:extLst>
          </p:cNvPr>
          <p:cNvSpPr/>
          <p:nvPr/>
        </p:nvSpPr>
        <p:spPr>
          <a:xfrm>
            <a:off x="1986075" y="2409002"/>
            <a:ext cx="15087488" cy="5262979"/>
          </a:xfrm>
          <a:prstGeom prst="rect">
            <a:avLst/>
          </a:prstGeom>
        </p:spPr>
        <p:txBody>
          <a:bodyPr wrap="square">
            <a:spAutoFit/>
          </a:bodyPr>
          <a:lstStyle/>
          <a:p>
            <a:r>
              <a:rPr lang="en-GB" sz="2400" dirty="0">
                <a:latin typeface="Courier New" panose="02070309020205020404" pitchFamily="49" charset="0"/>
                <a:cs typeface="Courier New" panose="02070309020205020404" pitchFamily="49" charset="0"/>
              </a:rPr>
              <a:t>Two-thirds of businesses found relevant work experience either critical or significant in candidates when recruiting. Work experience is an important facilitator for young people entering, and succeeding, in the workplace. Around two-thirds (65%) of employers reported that relevant work experience was a critical or significant factor when taking on (any aged) recruit. (Source: </a:t>
            </a:r>
            <a:r>
              <a:rPr lang="en-GB" sz="2400" u="sng" dirty="0">
                <a:latin typeface="Courier New" panose="02070309020205020404" pitchFamily="49" charset="0"/>
                <a:cs typeface="Courier New" panose="02070309020205020404" pitchFamily="49" charset="0"/>
                <a:hlinkClick r:id="rId2"/>
              </a:rPr>
              <a:t>Employer Perspectives Survey 2016</a:t>
            </a:r>
            <a:r>
              <a:rPr lang="en-GB" sz="2400" dirty="0">
                <a:latin typeface="Courier New" panose="02070309020205020404" pitchFamily="49" charset="0"/>
                <a:cs typeface="Courier New" panose="02070309020205020404" pitchFamily="49" charset="0"/>
                <a:hlinkClick r:id="rId2"/>
              </a:rPr>
              <a:t>.) </a:t>
            </a:r>
            <a:endParaRPr lang="en-GB" sz="2400" dirty="0">
              <a:latin typeface="Courier New" panose="02070309020205020404" pitchFamily="49" charset="0"/>
              <a:cs typeface="Courier New" panose="02070309020205020404" pitchFamily="49" charset="0"/>
            </a:endParaRPr>
          </a:p>
          <a:p>
            <a:endParaRPr lang="en-GB" sz="2400" dirty="0">
              <a:latin typeface="Courier New" panose="02070309020205020404" pitchFamily="49" charset="0"/>
              <a:cs typeface="Courier New" panose="02070309020205020404" pitchFamily="49" charset="0"/>
            </a:endParaRPr>
          </a:p>
          <a:p>
            <a:r>
              <a:rPr lang="en-GB" sz="2400" dirty="0">
                <a:latin typeface="Courier New" panose="02070309020205020404" pitchFamily="49" charset="0"/>
                <a:cs typeface="Courier New" panose="02070309020205020404" pitchFamily="49" charset="0"/>
              </a:rPr>
              <a:t>Current 1-2-week work experience placements, which are not specific to a student’s course, don’t enable students to develop the technical skills that employers need, meaning there are critical skills shortages in the economy. That is why the Department for Education (DfE) made a commitment that all 16 to 19-year-old students following a new technical education route will be entitled to a quality industry placement to arm them with the technical skills they need to give them the best possible chance for entering skilled employment.</a:t>
            </a:r>
          </a:p>
        </p:txBody>
      </p:sp>
    </p:spTree>
    <p:extLst>
      <p:ext uri="{BB962C8B-B14F-4D97-AF65-F5344CB8AC3E}">
        <p14:creationId xmlns:p14="http://schemas.microsoft.com/office/powerpoint/2010/main" val="337851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context</a:t>
            </a:r>
          </a:p>
        </p:txBody>
      </p:sp>
      <p:sp>
        <p:nvSpPr>
          <p:cNvPr id="3" name="Rectangle 2">
            <a:extLst>
              <a:ext uri="{FF2B5EF4-FFF2-40B4-BE49-F238E27FC236}">
                <a16:creationId xmlns:a16="http://schemas.microsoft.com/office/drawing/2014/main" id="{49DAA12A-0741-48ED-B680-713E996741A1}"/>
              </a:ext>
            </a:extLst>
          </p:cNvPr>
          <p:cNvSpPr/>
          <p:nvPr/>
        </p:nvSpPr>
        <p:spPr>
          <a:xfrm>
            <a:off x="1986074" y="2542863"/>
            <a:ext cx="7515113" cy="5632311"/>
          </a:xfrm>
          <a:prstGeom prst="rect">
            <a:avLst/>
          </a:prstGeom>
        </p:spPr>
        <p:txBody>
          <a:bodyPr wrap="square">
            <a:spAutoFit/>
          </a:bodyPr>
          <a:lstStyle/>
          <a:p>
            <a:r>
              <a:rPr lang="en-GB" sz="2400" dirty="0">
                <a:latin typeface="Courier New" panose="02070309020205020404" pitchFamily="49" charset="0"/>
                <a:cs typeface="Courier New" panose="02070309020205020404" pitchFamily="49" charset="0"/>
              </a:rPr>
              <a:t>Industry placements will be a mandatory part of new T Levels. T Levels are rigorous, classroom-based, technical study programmes at level 3, designed to support entry to skilled employment in technical occupations at level 3 and above. </a:t>
            </a:r>
          </a:p>
          <a:p>
            <a:endParaRPr lang="en-GB" sz="2400" dirty="0">
              <a:latin typeface="Courier New" panose="02070309020205020404" pitchFamily="49" charset="0"/>
              <a:cs typeface="Courier New" panose="02070309020205020404" pitchFamily="49" charset="0"/>
            </a:endParaRPr>
          </a:p>
          <a:p>
            <a:r>
              <a:rPr lang="en-GB" sz="2400" dirty="0">
                <a:latin typeface="Courier New" panose="02070309020205020404" pitchFamily="49" charset="0"/>
                <a:cs typeface="Courier New" panose="02070309020205020404" pitchFamily="49" charset="0"/>
              </a:rPr>
              <a:t>A substantial, high quality industry placement with an external employer will be an essential part of each T Level.</a:t>
            </a:r>
          </a:p>
          <a:p>
            <a:endParaRPr lang="en-GB" sz="2400" dirty="0">
              <a:latin typeface="Courier New" panose="02070309020205020404" pitchFamily="49" charset="0"/>
              <a:cs typeface="Courier New" panose="02070309020205020404" pitchFamily="49" charset="0"/>
            </a:endParaRPr>
          </a:p>
          <a:p>
            <a:r>
              <a:rPr lang="en-GB" sz="2400" dirty="0">
                <a:latin typeface="Courier New" panose="02070309020205020404" pitchFamily="49" charset="0"/>
                <a:cs typeface="Courier New" panose="02070309020205020404" pitchFamily="49" charset="0"/>
              </a:rPr>
              <a:t>To prepare for T Levels, we are starting to implement industry placements across some of our courses this year.</a:t>
            </a:r>
          </a:p>
        </p:txBody>
      </p:sp>
      <p:pic>
        <p:nvPicPr>
          <p:cNvPr id="5" name="Picture 4" descr="Image shows two industry placement students in a science lab, standing behind a lit bunsen burner. ">
            <a:extLst>
              <a:ext uri="{FF2B5EF4-FFF2-40B4-BE49-F238E27FC236}">
                <a16:creationId xmlns:a16="http://schemas.microsoft.com/office/drawing/2014/main" id="{3C577B68-3E0F-4205-8E58-4792D5BD9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012" y="2671451"/>
            <a:ext cx="9500155" cy="5343837"/>
          </a:xfrm>
          <a:prstGeom prst="rect">
            <a:avLst/>
          </a:prstGeom>
        </p:spPr>
      </p:pic>
    </p:spTree>
    <p:extLst>
      <p:ext uri="{BB962C8B-B14F-4D97-AF65-F5344CB8AC3E}">
        <p14:creationId xmlns:p14="http://schemas.microsoft.com/office/powerpoint/2010/main" val="3715803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Essential information </a:t>
            </a:r>
          </a:p>
        </p:txBody>
      </p:sp>
      <p:sp>
        <p:nvSpPr>
          <p:cNvPr id="3" name="Rectangle 2">
            <a:extLst>
              <a:ext uri="{FF2B5EF4-FFF2-40B4-BE49-F238E27FC236}">
                <a16:creationId xmlns:a16="http://schemas.microsoft.com/office/drawing/2014/main" id="{49DAA12A-0741-48ED-B680-713E996741A1}"/>
              </a:ext>
            </a:extLst>
          </p:cNvPr>
          <p:cNvSpPr/>
          <p:nvPr/>
        </p:nvSpPr>
        <p:spPr>
          <a:xfrm>
            <a:off x="1986075" y="2409002"/>
            <a:ext cx="15087488" cy="7478970"/>
          </a:xfrm>
          <a:prstGeom prst="rect">
            <a:avLst/>
          </a:prstGeom>
        </p:spPr>
        <p:txBody>
          <a:bodyPr wrap="square">
            <a:spAutoFit/>
          </a:bodyPr>
          <a:lstStyle/>
          <a:p>
            <a:pPr marL="342900" lvl="0" indent="-342900">
              <a:buFont typeface="Arial" panose="020B0604020202020204" pitchFamily="34" charset="0"/>
              <a:buChar char="•"/>
            </a:pPr>
            <a:r>
              <a:rPr lang="en-GB" sz="2400" dirty="0">
                <a:solidFill>
                  <a:srgbClr val="000000"/>
                </a:solidFill>
                <a:latin typeface="Courier New" panose="02070309020205020404" pitchFamily="49" charset="0"/>
                <a:cs typeface="Courier New" panose="02070309020205020404" pitchFamily="49" charset="0"/>
              </a:rPr>
              <a:t>You’ll spend a minimum of 315 hours (45-50 days on average) with an external employer in a role directly relevant to your course.</a:t>
            </a: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solidFill>
                  <a:srgbClr val="000000"/>
                </a:solidFill>
                <a:latin typeface="Courier New" panose="02070309020205020404" pitchFamily="49" charset="0"/>
                <a:cs typeface="Courier New" panose="02070309020205020404" pitchFamily="49" charset="0"/>
              </a:rPr>
              <a:t>The placement will be a good fit with your course, meaning you’ll be able to learn the relevant technical skills for your industry.</a:t>
            </a: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solidFill>
                  <a:srgbClr val="000000"/>
                </a:solidFill>
                <a:latin typeface="Courier New" panose="02070309020205020404" pitchFamily="49" charset="0"/>
                <a:cs typeface="Courier New" panose="02070309020205020404" pitchFamily="49" charset="0"/>
              </a:rPr>
              <a:t>You will have to travel to the employer’s premises instead of to college/school during this time. If you are eligible for support for expenses such as travel and subsistence you will continue to receive it. If you do not currently receive this support but are concerned about or unable to cover any additional costs, please let us know. </a:t>
            </a: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solidFill>
                  <a:srgbClr val="000000"/>
                </a:solidFill>
                <a:latin typeface="Courier New" panose="02070309020205020404" pitchFamily="49" charset="0"/>
                <a:cs typeface="Courier New" panose="02070309020205020404" pitchFamily="49" charset="0"/>
              </a:rPr>
              <a:t>Some employers may pay a wage or cover your expenses. </a:t>
            </a: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solidFill>
                  <a:srgbClr val="000000"/>
                </a:solidFill>
                <a:latin typeface="Courier New" panose="02070309020205020404" pitchFamily="49" charset="0"/>
                <a:cs typeface="Courier New" panose="02070309020205020404" pitchFamily="49" charset="0"/>
              </a:rPr>
              <a:t>The placement will take place during [</a:t>
            </a:r>
            <a:r>
              <a:rPr lang="en-GB" sz="2400" dirty="0">
                <a:solidFill>
                  <a:srgbClr val="000000"/>
                </a:solidFill>
                <a:highlight>
                  <a:srgbClr val="FFFF00"/>
                </a:highlight>
                <a:latin typeface="Courier New" panose="02070309020205020404" pitchFamily="49" charset="0"/>
                <a:cs typeface="Courier New" panose="02070309020205020404" pitchFamily="49" charset="0"/>
              </a:rPr>
              <a:t>insert term</a:t>
            </a:r>
            <a:r>
              <a:rPr lang="en-GB" sz="2400" dirty="0">
                <a:solidFill>
                  <a:srgbClr val="000000"/>
                </a:solidFill>
                <a:latin typeface="Courier New" panose="02070309020205020404" pitchFamily="49" charset="0"/>
                <a:cs typeface="Courier New" panose="02070309020205020404" pitchFamily="49" charset="0"/>
              </a:rPr>
              <a:t>], from [</a:t>
            </a:r>
            <a:r>
              <a:rPr lang="en-GB" sz="2400" dirty="0">
                <a:solidFill>
                  <a:srgbClr val="000000"/>
                </a:solidFill>
                <a:highlight>
                  <a:srgbClr val="FFFF00"/>
                </a:highlight>
                <a:latin typeface="Courier New" panose="02070309020205020404" pitchFamily="49" charset="0"/>
                <a:cs typeface="Courier New" panose="02070309020205020404" pitchFamily="49" charset="0"/>
              </a:rPr>
              <a:t>insert date</a:t>
            </a:r>
            <a:r>
              <a:rPr lang="en-GB" sz="2400" dirty="0">
                <a:solidFill>
                  <a:srgbClr val="000000"/>
                </a:solidFill>
                <a:latin typeface="Courier New" panose="02070309020205020404" pitchFamily="49" charset="0"/>
                <a:cs typeface="Courier New" panose="02070309020205020404" pitchFamily="49" charset="0"/>
              </a:rPr>
              <a:t>] for [</a:t>
            </a:r>
            <a:r>
              <a:rPr lang="en-GB" sz="2400" dirty="0">
                <a:solidFill>
                  <a:srgbClr val="000000"/>
                </a:solidFill>
                <a:highlight>
                  <a:srgbClr val="FFFF00"/>
                </a:highlight>
                <a:latin typeface="Courier New" panose="02070309020205020404" pitchFamily="49" charset="0"/>
                <a:cs typeface="Courier New" panose="02070309020205020404" pitchFamily="49" charset="0"/>
              </a:rPr>
              <a:t>x</a:t>
            </a:r>
            <a:r>
              <a:rPr lang="en-GB" sz="2400" dirty="0">
                <a:solidFill>
                  <a:srgbClr val="000000"/>
                </a:solidFill>
                <a:latin typeface="Courier New" panose="02070309020205020404" pitchFamily="49" charset="0"/>
                <a:cs typeface="Courier New" panose="02070309020205020404" pitchFamily="49" charset="0"/>
              </a:rPr>
              <a:t>] days, over [</a:t>
            </a:r>
            <a:r>
              <a:rPr lang="en-GB" sz="2400" dirty="0">
                <a:solidFill>
                  <a:srgbClr val="000000"/>
                </a:solidFill>
                <a:highlight>
                  <a:srgbClr val="FFFF00"/>
                </a:highlight>
                <a:latin typeface="Courier New" panose="02070309020205020404" pitchFamily="49" charset="0"/>
                <a:cs typeface="Courier New" panose="02070309020205020404" pitchFamily="49" charset="0"/>
              </a:rPr>
              <a:t>x weeks</a:t>
            </a:r>
            <a:r>
              <a:rPr lang="en-GB" sz="2400" dirty="0">
                <a:solidFill>
                  <a:srgbClr val="000000"/>
                </a:solidFill>
                <a:latin typeface="Courier New" panose="02070309020205020404" pitchFamily="49" charset="0"/>
                <a:cs typeface="Courier New" panose="02070309020205020404" pitchFamily="49" charset="0"/>
              </a:rPr>
              <a:t>]. </a:t>
            </a: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solidFill>
                  <a:srgbClr val="000000"/>
                </a:solidFill>
                <a:latin typeface="Courier New" panose="02070309020205020404" pitchFamily="49" charset="0"/>
                <a:cs typeface="Courier New" panose="02070309020205020404" pitchFamily="49" charset="0"/>
              </a:rPr>
              <a:t>It is essential that students complete their placement. This is a vital part of their learning programme and will prepare them for their next step/the workplace.</a:t>
            </a:r>
          </a:p>
        </p:txBody>
      </p:sp>
    </p:spTree>
    <p:extLst>
      <p:ext uri="{BB962C8B-B14F-4D97-AF65-F5344CB8AC3E}">
        <p14:creationId xmlns:p14="http://schemas.microsoft.com/office/powerpoint/2010/main" val="40783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Benefits of an industry placement </a:t>
            </a:r>
          </a:p>
        </p:txBody>
      </p:sp>
      <p:sp>
        <p:nvSpPr>
          <p:cNvPr id="3" name="Rectangle 2">
            <a:extLst>
              <a:ext uri="{FF2B5EF4-FFF2-40B4-BE49-F238E27FC236}">
                <a16:creationId xmlns:a16="http://schemas.microsoft.com/office/drawing/2014/main" id="{49DAA12A-0741-48ED-B680-713E996741A1}"/>
              </a:ext>
            </a:extLst>
          </p:cNvPr>
          <p:cNvSpPr/>
          <p:nvPr/>
        </p:nvSpPr>
        <p:spPr>
          <a:xfrm>
            <a:off x="1986075" y="2409002"/>
            <a:ext cx="15087488" cy="7478970"/>
          </a:xfrm>
          <a:prstGeom prst="rect">
            <a:avLst/>
          </a:prstGeom>
        </p:spPr>
        <p:txBody>
          <a:bodyPr wrap="square">
            <a:spAutoFit/>
          </a:bodyPr>
          <a:lstStyle/>
          <a:p>
            <a:pPr marL="342900" lvl="0" indent="-342900">
              <a:buFont typeface="Arial" panose="020B0604020202020204" pitchFamily="34" charset="0"/>
              <a:buChar char="•"/>
            </a:pPr>
            <a:r>
              <a:rPr lang="en-GB" sz="2400" dirty="0">
                <a:solidFill>
                  <a:srgbClr val="000000"/>
                </a:solidFill>
                <a:latin typeface="Courier New" panose="02070309020205020404" pitchFamily="49" charset="0"/>
                <a:cs typeface="Courier New" panose="02070309020205020404" pitchFamily="49" charset="0"/>
              </a:rPr>
              <a:t>Build and develop technical skills, increasing competence and ability to progress into skilled employment. </a:t>
            </a: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solidFill>
                  <a:srgbClr val="000000"/>
                </a:solidFill>
                <a:latin typeface="Courier New" panose="02070309020205020404" pitchFamily="49" charset="0"/>
                <a:cs typeface="Courier New" panose="02070309020205020404" pitchFamily="49" charset="0"/>
              </a:rPr>
              <a:t>Further develop “soft skills” such as communicating, teamwork and problem solving.</a:t>
            </a: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solidFill>
                  <a:srgbClr val="000000"/>
                </a:solidFill>
                <a:latin typeface="Courier New" panose="02070309020205020404" pitchFamily="49" charset="0"/>
                <a:cs typeface="Courier New" panose="02070309020205020404" pitchFamily="49" charset="0"/>
              </a:rPr>
              <a:t>Gain deeper knowledge of the running of a business and general commercial principle.</a:t>
            </a: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solidFill>
                  <a:srgbClr val="000000"/>
                </a:solidFill>
                <a:latin typeface="Courier New" panose="02070309020205020404" pitchFamily="49" charset="0"/>
                <a:cs typeface="Courier New" panose="02070309020205020404" pitchFamily="49" charset="0"/>
              </a:rPr>
              <a:t>Opportunity for personal growth: develop self-reliance, step out of your comfort zone and build confidence. Identify your strengths and preferences for future career options.</a:t>
            </a: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solidFill>
                  <a:srgbClr val="000000"/>
                </a:solidFill>
                <a:latin typeface="Courier New" panose="02070309020205020404" pitchFamily="49" charset="0"/>
                <a:cs typeface="Courier New" panose="02070309020205020404" pitchFamily="49" charset="0"/>
              </a:rPr>
              <a:t>Potentially secure a job or apprenticeship with the employer afterwards and on completion of your course (this was the case for several students involved in the pilot last year).</a:t>
            </a: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a:p>
            <a:pPr marL="342900" lvl="0" indent="-342900">
              <a:buFont typeface="Arial" panose="020B0604020202020204" pitchFamily="34" charset="0"/>
              <a:buChar char="•"/>
            </a:pPr>
            <a:r>
              <a:rPr lang="en-GB" sz="2400" dirty="0">
                <a:solidFill>
                  <a:srgbClr val="000000"/>
                </a:solidFill>
                <a:latin typeface="Courier New" panose="02070309020205020404" pitchFamily="49" charset="0"/>
                <a:cs typeface="Courier New" panose="02070309020205020404" pitchFamily="49" charset="0"/>
              </a:rPr>
              <a:t>Build a valuable working relationship with an employer, resulting in a more meaningful reference to use for future job applications.</a:t>
            </a:r>
          </a:p>
          <a:p>
            <a:pPr marL="342900" lvl="0" indent="-342900">
              <a:buFont typeface="Arial" panose="020B0604020202020204" pitchFamily="34" charset="0"/>
              <a:buChar char="•"/>
            </a:pPr>
            <a:endParaRPr lang="en-GB"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73474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4D7C-F9C9-DB4D-8CA2-F7D8F6E03775}"/>
              </a:ext>
            </a:extLst>
          </p:cNvPr>
          <p:cNvSpPr>
            <a:spLocks noGrp="1"/>
          </p:cNvSpPr>
          <p:nvPr>
            <p:ph type="title"/>
          </p:nvPr>
        </p:nvSpPr>
        <p:spPr/>
        <p:txBody>
          <a:bodyPr/>
          <a:lstStyle/>
          <a:p>
            <a:r>
              <a:rPr lang="en-US" dirty="0"/>
              <a:t>What students say </a:t>
            </a:r>
          </a:p>
        </p:txBody>
      </p:sp>
      <p:sp>
        <p:nvSpPr>
          <p:cNvPr id="6" name="Rectangle 5">
            <a:extLst>
              <a:ext uri="{FF2B5EF4-FFF2-40B4-BE49-F238E27FC236}">
                <a16:creationId xmlns:a16="http://schemas.microsoft.com/office/drawing/2014/main" id="{5F5EB298-7193-4BFF-B554-85CFAA712F73}"/>
              </a:ext>
            </a:extLst>
          </p:cNvPr>
          <p:cNvSpPr/>
          <p:nvPr/>
        </p:nvSpPr>
        <p:spPr>
          <a:xfrm>
            <a:off x="1986075" y="2409002"/>
            <a:ext cx="15087488" cy="1569660"/>
          </a:xfrm>
          <a:prstGeom prst="rect">
            <a:avLst/>
          </a:prstGeom>
        </p:spPr>
        <p:txBody>
          <a:bodyPr wrap="square">
            <a:spAutoFit/>
          </a:bodyPr>
          <a:lstStyle/>
          <a:p>
            <a:pPr lvl="0"/>
            <a:r>
              <a:rPr lang="en-GB" sz="2400" dirty="0">
                <a:solidFill>
                  <a:srgbClr val="000000"/>
                </a:solidFill>
                <a:latin typeface="Courier New" panose="02070309020205020404" pitchFamily="49" charset="0"/>
                <a:cs typeface="Courier New" panose="02070309020205020404" pitchFamily="49" charset="0"/>
              </a:rPr>
              <a:t>Watch this short video of a group of students who completed their industry placement.</a:t>
            </a:r>
          </a:p>
          <a:p>
            <a:pPr lvl="0"/>
            <a:endParaRPr lang="en-GB" sz="2400" dirty="0">
              <a:solidFill>
                <a:srgbClr val="000000"/>
              </a:solidFill>
              <a:latin typeface="Courier New" panose="02070309020205020404" pitchFamily="49" charset="0"/>
              <a:cs typeface="Courier New" panose="02070309020205020404" pitchFamily="49" charset="0"/>
            </a:endParaRPr>
          </a:p>
          <a:p>
            <a:pPr lvl="0"/>
            <a:endParaRPr lang="en-GB" sz="2400" dirty="0">
              <a:solidFill>
                <a:srgbClr val="000000"/>
              </a:solidFill>
              <a:latin typeface="Courier New" panose="02070309020205020404" pitchFamily="49" charset="0"/>
              <a:cs typeface="Courier New" panose="02070309020205020404" pitchFamily="49" charset="0"/>
            </a:endParaRPr>
          </a:p>
        </p:txBody>
      </p:sp>
      <p:pic>
        <p:nvPicPr>
          <p:cNvPr id="8" name="Online Media 7" title="T Level industry placements – what students say">
            <a:hlinkClick r:id="" action="ppaction://media"/>
            <a:extLst>
              <a:ext uri="{FF2B5EF4-FFF2-40B4-BE49-F238E27FC236}">
                <a16:creationId xmlns:a16="http://schemas.microsoft.com/office/drawing/2014/main" id="{17AFFAE1-3A21-404E-B2CF-D8CB3F52A025}"/>
              </a:ext>
            </a:extLst>
          </p:cNvPr>
          <p:cNvPicPr>
            <a:picLocks noRot="1" noChangeAspect="1"/>
          </p:cNvPicPr>
          <p:nvPr>
            <a:videoFile r:link="rId1"/>
          </p:nvPr>
        </p:nvPicPr>
        <p:blipFill>
          <a:blip r:embed="rId3"/>
          <a:stretch>
            <a:fillRect/>
          </a:stretch>
        </p:blipFill>
        <p:spPr>
          <a:xfrm>
            <a:off x="4129143" y="3386139"/>
            <a:ext cx="11844337" cy="6662440"/>
          </a:xfrm>
          <a:prstGeom prst="rect">
            <a:avLst/>
          </a:prstGeom>
        </p:spPr>
      </p:pic>
    </p:spTree>
    <p:extLst>
      <p:ext uri="{BB962C8B-B14F-4D97-AF65-F5344CB8AC3E}">
        <p14:creationId xmlns:p14="http://schemas.microsoft.com/office/powerpoint/2010/main" val="228425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8771" y="3644579"/>
            <a:ext cx="9666558" cy="1569660"/>
          </a:xfrm>
        </p:spPr>
        <p:txBody>
          <a:bodyPr/>
          <a:lstStyle/>
          <a:p>
            <a:r>
              <a:rPr lang="en-GB" dirty="0"/>
              <a:t>Industry placement case studies </a:t>
            </a:r>
          </a:p>
        </p:txBody>
      </p:sp>
      <p:sp>
        <p:nvSpPr>
          <p:cNvPr id="4" name="Text Placeholder 14">
            <a:extLst>
              <a:ext uri="{FF2B5EF4-FFF2-40B4-BE49-F238E27FC236}">
                <a16:creationId xmlns:a16="http://schemas.microsoft.com/office/drawing/2014/main" id="{416A9FB5-3778-4898-A83D-0FD2189EF6A6}"/>
              </a:ext>
            </a:extLst>
          </p:cNvPr>
          <p:cNvSpPr>
            <a:spLocks noGrp="1"/>
          </p:cNvSpPr>
          <p:nvPr>
            <p:ph type="body" sz="quarter" idx="10"/>
          </p:nvPr>
        </p:nvSpPr>
        <p:spPr>
          <a:xfrm>
            <a:off x="5240338" y="6177155"/>
            <a:ext cx="9747250" cy="4088621"/>
          </a:xfrm>
        </p:spPr>
        <p:txBody>
          <a:bodyPr/>
          <a:lstStyle/>
          <a:p>
            <a:r>
              <a:rPr lang="en-GB" dirty="0"/>
              <a:t>The Department for Education launched 13 video and 11 written case studies, which are available </a:t>
            </a:r>
            <a:r>
              <a:rPr lang="en-GB" dirty="0">
                <a:hlinkClick r:id="rId2"/>
              </a:rPr>
              <a:t>online</a:t>
            </a:r>
            <a:r>
              <a:rPr lang="en-GB" dirty="0"/>
              <a:t>. </a:t>
            </a:r>
          </a:p>
        </p:txBody>
      </p:sp>
    </p:spTree>
    <p:extLst>
      <p:ext uri="{BB962C8B-B14F-4D97-AF65-F5344CB8AC3E}">
        <p14:creationId xmlns:p14="http://schemas.microsoft.com/office/powerpoint/2010/main" val="1016186033"/>
      </p:ext>
    </p:extLst>
  </p:cSld>
  <p:clrMapOvr>
    <a:masterClrMapping/>
  </p:clrMapOvr>
</p:sld>
</file>

<file path=ppt/theme/theme1.xml><?xml version="1.0" encoding="utf-8"?>
<a:theme xmlns:a="http://schemas.openxmlformats.org/drawingml/2006/main" name="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831</TotalTime>
  <Words>3048</Words>
  <Application>Microsoft Macintosh PowerPoint</Application>
  <PresentationFormat>Custom</PresentationFormat>
  <Paragraphs>325</Paragraphs>
  <Slides>36</Slides>
  <Notes>6</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Courier</vt:lpstr>
      <vt:lpstr>Courier New</vt:lpstr>
      <vt:lpstr>T Levels</vt:lpstr>
      <vt:lpstr>Industry placements launch event - presentation template </vt:lpstr>
      <vt:lpstr>industry placements launch event</vt:lpstr>
      <vt:lpstr>About industry placements </vt:lpstr>
      <vt:lpstr>context</vt:lpstr>
      <vt:lpstr>context</vt:lpstr>
      <vt:lpstr>Essential information </vt:lpstr>
      <vt:lpstr>Benefits of an industry placement </vt:lpstr>
      <vt:lpstr>What students say </vt:lpstr>
      <vt:lpstr>Industry placement case studies </vt:lpstr>
      <vt:lpstr>Creative </vt:lpstr>
      <vt:lpstr>construction</vt:lpstr>
      <vt:lpstr>Hair and beauty </vt:lpstr>
      <vt:lpstr>Digital </vt:lpstr>
      <vt:lpstr>Industry placement Timeline for students </vt:lpstr>
      <vt:lpstr>Detailed timeline for students (1) </vt:lpstr>
      <vt:lpstr>Detailed timeline for students (2) </vt:lpstr>
      <vt:lpstr>Detailed timeline for students (3) </vt:lpstr>
      <vt:lpstr>Responsibilities of the education provider, employer and student </vt:lpstr>
      <vt:lpstr>Responsibilities: education provider </vt:lpstr>
      <vt:lpstr>Responsibilities: education provider </vt:lpstr>
      <vt:lpstr>Responsibilities: education provider </vt:lpstr>
      <vt:lpstr>Responsibilities: education provider </vt:lpstr>
      <vt:lpstr>Responsibilities: student </vt:lpstr>
      <vt:lpstr>Responsibilities: student </vt:lpstr>
      <vt:lpstr>Responsibilities: student </vt:lpstr>
      <vt:lpstr>Responsibilities: student </vt:lpstr>
      <vt:lpstr>Responsibilities: employer</vt:lpstr>
      <vt:lpstr>Responsibilities: employer</vt:lpstr>
      <vt:lpstr>Responsibilities: employer</vt:lpstr>
      <vt:lpstr>Responsibilities: employer</vt:lpstr>
      <vt:lpstr>Responsibilities: employer</vt:lpstr>
      <vt:lpstr>Frequently asked questions - students </vt:lpstr>
      <vt:lpstr>FREQUENTLY ASKED QUESTIONS 1</vt:lpstr>
      <vt:lpstr>FREQUENTLY ASKED QUESTIONS 2</vt:lpstr>
      <vt:lpstr>FREQUENTLY ASKED QUESTIONS 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COPY  GOES HERE</dc:title>
  <dc:creator>Morag Gallagher</dc:creator>
  <cp:lastModifiedBy>Kaye Southam</cp:lastModifiedBy>
  <cp:revision>157</cp:revision>
  <dcterms:created xsi:type="dcterms:W3CDTF">2019-05-20T09:53:16Z</dcterms:created>
  <dcterms:modified xsi:type="dcterms:W3CDTF">2021-09-01T14:44:08Z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2019-05-20T00:00:00Z</vt:filetime>
  </property>
  <property fmtid="{D5CDD505-2E9C-101B-9397-08002B2CF9AE}" pid="3" name="Creator">
    <vt:lpwstr>Adobe InDesign 14.0 (Macintosh)</vt:lpwstr>
  </property>
  <property fmtid="{D5CDD505-2E9C-101B-9397-08002B2CF9AE}" pid="4" name="LastSaved">
    <vt:filetime>2019-05-20T00:00:00Z</vt:filetime>
  </property>
</Properties>
</file>